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webextensions/webextension1.xml" ContentType="application/vnd.ms-office.webextension+xml"/>
  <Override PartName="/ppt/webextensions/webextension2.xml" ContentType="application/vnd.ms-office.webextension+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9" r:id="rId9"/>
    <p:sldId id="270" r:id="rId10"/>
    <p:sldId id="264" r:id="rId11"/>
    <p:sldId id="265" r:id="rId12"/>
    <p:sldId id="266" r:id="rId13"/>
    <p:sldId id="267" r:id="rId14"/>
    <p:sldId id="268" r:id="rId15"/>
    <p:sldId id="271" r:id="rId16"/>
    <p:sldId id="274" r:id="rId17"/>
    <p:sldId id="275" r:id="rId18"/>
    <p:sldId id="284" r:id="rId19"/>
    <p:sldId id="276" r:id="rId20"/>
    <p:sldId id="277" r:id="rId21"/>
    <p:sldId id="280" r:id="rId22"/>
    <p:sldId id="278" r:id="rId23"/>
    <p:sldId id="279" r:id="rId24"/>
    <p:sldId id="273" r:id="rId25"/>
    <p:sldId id="282" r:id="rId26"/>
    <p:sldId id="272" r:id="rId27"/>
    <p:sldId id="281"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819" autoAdjust="0"/>
    <p:restoredTop sz="94705"/>
  </p:normalViewPr>
  <p:slideViewPr>
    <p:cSldViewPr snapToGrid="0" snapToObjects="1">
      <p:cViewPr varScale="1">
        <p:scale>
          <a:sx n="65" d="100"/>
          <a:sy n="65" d="100"/>
        </p:scale>
        <p:origin x="60" y="9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9985F0-19A0-E748-A29E-0FA6CE6D0DEC}"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73422-53A6-BF43-9073-D60204273495}" type="slidenum">
              <a:rPr lang="en-US" smtClean="0"/>
              <a:t>‹#›</a:t>
            </a:fld>
            <a:endParaRPr lang="en-US"/>
          </a:p>
        </p:txBody>
      </p:sp>
    </p:spTree>
    <p:extLst>
      <p:ext uri="{BB962C8B-B14F-4D97-AF65-F5344CB8AC3E}">
        <p14:creationId xmlns:p14="http://schemas.microsoft.com/office/powerpoint/2010/main" val="1621420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9985F0-19A0-E748-A29E-0FA6CE6D0DEC}"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73422-53A6-BF43-9073-D60204273495}" type="slidenum">
              <a:rPr lang="en-US" smtClean="0"/>
              <a:t>‹#›</a:t>
            </a:fld>
            <a:endParaRPr lang="en-US"/>
          </a:p>
        </p:txBody>
      </p:sp>
    </p:spTree>
    <p:extLst>
      <p:ext uri="{BB962C8B-B14F-4D97-AF65-F5344CB8AC3E}">
        <p14:creationId xmlns:p14="http://schemas.microsoft.com/office/powerpoint/2010/main" val="1541961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9985F0-19A0-E748-A29E-0FA6CE6D0DEC}"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73422-53A6-BF43-9073-D60204273495}" type="slidenum">
              <a:rPr lang="en-US" smtClean="0"/>
              <a:t>‹#›</a:t>
            </a:fld>
            <a:endParaRPr lang="en-US"/>
          </a:p>
        </p:txBody>
      </p:sp>
    </p:spTree>
    <p:extLst>
      <p:ext uri="{BB962C8B-B14F-4D97-AF65-F5344CB8AC3E}">
        <p14:creationId xmlns:p14="http://schemas.microsoft.com/office/powerpoint/2010/main" val="2060215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1400">
                <a:solidFill>
                  <a:schemeClr val="tx1"/>
                </a:solidFill>
              </a:defRPr>
            </a:lvl1pPr>
          </a:lstStyle>
          <a:p>
            <a:fld id="{C8C0FFE6-6961-4B73-A6FC-CE4824899319}" type="datetimeFigureOut">
              <a:rPr lang="en-US" smtClean="0"/>
              <a:pPr/>
              <a:t>11/17/2016</a:t>
            </a:fld>
            <a:endParaRPr lang="en-US" dirty="0"/>
          </a:p>
        </p:txBody>
      </p:sp>
      <p:sp>
        <p:nvSpPr>
          <p:cNvPr id="5" name="Footer Placeholder 4"/>
          <p:cNvSpPr>
            <a:spLocks noGrp="1"/>
          </p:cNvSpPr>
          <p:nvPr>
            <p:ph type="ftr" sz="quarter" idx="11"/>
          </p:nvPr>
        </p:nvSpPr>
        <p:spPr/>
        <p:txBody>
          <a:bodyPr/>
          <a:lstStyle>
            <a:lvl1pPr>
              <a:defRPr sz="1400">
                <a:solidFill>
                  <a:schemeClr val="tx1"/>
                </a:solidFill>
              </a:defRPr>
            </a:lvl1pPr>
          </a:lstStyle>
          <a:p>
            <a:r>
              <a:rPr lang="en-US" dirty="0" err="1"/>
              <a:t>Lecutre</a:t>
            </a:r>
            <a:r>
              <a:rPr lang="en-US" dirty="0"/>
              <a:t> 1</a:t>
            </a:r>
          </a:p>
        </p:txBody>
      </p:sp>
      <p:sp>
        <p:nvSpPr>
          <p:cNvPr id="6" name="Slide Number Placeholder 5"/>
          <p:cNvSpPr>
            <a:spLocks noGrp="1"/>
          </p:cNvSpPr>
          <p:nvPr>
            <p:ph type="sldNum" sz="quarter" idx="12"/>
          </p:nvPr>
        </p:nvSpPr>
        <p:spPr/>
        <p:txBody>
          <a:bodyPr/>
          <a:lstStyle>
            <a:lvl1pPr>
              <a:defRPr sz="1400">
                <a:solidFill>
                  <a:schemeClr val="tx1"/>
                </a:solidFill>
              </a:defRPr>
            </a:lvl1pPr>
          </a:lstStyle>
          <a:p>
            <a:fld id="{726BC06C-DDA2-41D0-B0B6-052D680EF5D0}" type="slidenum">
              <a:rPr lang="en-US" smtClean="0"/>
              <a:pPr/>
              <a:t>‹#›</a:t>
            </a:fld>
            <a:endParaRPr lang="en-US" dirty="0"/>
          </a:p>
        </p:txBody>
      </p:sp>
      <p:cxnSp>
        <p:nvCxnSpPr>
          <p:cNvPr id="8" name="Straight Connector 7"/>
          <p:cNvCxnSpPr/>
          <p:nvPr userDrawn="1"/>
        </p:nvCxnSpPr>
        <p:spPr>
          <a:xfrm>
            <a:off x="1085850" y="804863"/>
            <a:ext cx="11163300" cy="1905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24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9985F0-19A0-E748-A29E-0FA6CE6D0DEC}"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73422-53A6-BF43-9073-D60204273495}" type="slidenum">
              <a:rPr lang="en-US" smtClean="0"/>
              <a:t>‹#›</a:t>
            </a:fld>
            <a:endParaRPr lang="en-US"/>
          </a:p>
        </p:txBody>
      </p:sp>
    </p:spTree>
    <p:extLst>
      <p:ext uri="{BB962C8B-B14F-4D97-AF65-F5344CB8AC3E}">
        <p14:creationId xmlns:p14="http://schemas.microsoft.com/office/powerpoint/2010/main" val="1410803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985F0-19A0-E748-A29E-0FA6CE6D0DEC}"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73422-53A6-BF43-9073-D60204273495}" type="slidenum">
              <a:rPr lang="en-US" smtClean="0"/>
              <a:t>‹#›</a:t>
            </a:fld>
            <a:endParaRPr lang="en-US"/>
          </a:p>
        </p:txBody>
      </p:sp>
    </p:spTree>
    <p:extLst>
      <p:ext uri="{BB962C8B-B14F-4D97-AF65-F5344CB8AC3E}">
        <p14:creationId xmlns:p14="http://schemas.microsoft.com/office/powerpoint/2010/main" val="1004906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9985F0-19A0-E748-A29E-0FA6CE6D0DEC}"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573422-53A6-BF43-9073-D60204273495}" type="slidenum">
              <a:rPr lang="en-US" smtClean="0"/>
              <a:t>‹#›</a:t>
            </a:fld>
            <a:endParaRPr lang="en-US"/>
          </a:p>
        </p:txBody>
      </p:sp>
    </p:spTree>
    <p:extLst>
      <p:ext uri="{BB962C8B-B14F-4D97-AF65-F5344CB8AC3E}">
        <p14:creationId xmlns:p14="http://schemas.microsoft.com/office/powerpoint/2010/main" val="1652179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9985F0-19A0-E748-A29E-0FA6CE6D0DEC}"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573422-53A6-BF43-9073-D60204273495}" type="slidenum">
              <a:rPr lang="en-US" smtClean="0"/>
              <a:t>‹#›</a:t>
            </a:fld>
            <a:endParaRPr lang="en-US"/>
          </a:p>
        </p:txBody>
      </p:sp>
    </p:spTree>
    <p:extLst>
      <p:ext uri="{BB962C8B-B14F-4D97-AF65-F5344CB8AC3E}">
        <p14:creationId xmlns:p14="http://schemas.microsoft.com/office/powerpoint/2010/main" val="121067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9985F0-19A0-E748-A29E-0FA6CE6D0DEC}"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573422-53A6-BF43-9073-D60204273495}" type="slidenum">
              <a:rPr lang="en-US" smtClean="0"/>
              <a:t>‹#›</a:t>
            </a:fld>
            <a:endParaRPr lang="en-US"/>
          </a:p>
        </p:txBody>
      </p:sp>
    </p:spTree>
    <p:extLst>
      <p:ext uri="{BB962C8B-B14F-4D97-AF65-F5344CB8AC3E}">
        <p14:creationId xmlns:p14="http://schemas.microsoft.com/office/powerpoint/2010/main" val="471574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985F0-19A0-E748-A29E-0FA6CE6D0DEC}"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573422-53A6-BF43-9073-D60204273495}" type="slidenum">
              <a:rPr lang="en-US" smtClean="0"/>
              <a:t>‹#›</a:t>
            </a:fld>
            <a:endParaRPr lang="en-US"/>
          </a:p>
        </p:txBody>
      </p:sp>
    </p:spTree>
    <p:extLst>
      <p:ext uri="{BB962C8B-B14F-4D97-AF65-F5344CB8AC3E}">
        <p14:creationId xmlns:p14="http://schemas.microsoft.com/office/powerpoint/2010/main" val="1531224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9985F0-19A0-E748-A29E-0FA6CE6D0DEC}"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573422-53A6-BF43-9073-D60204273495}" type="slidenum">
              <a:rPr lang="en-US" smtClean="0"/>
              <a:t>‹#›</a:t>
            </a:fld>
            <a:endParaRPr lang="en-US"/>
          </a:p>
        </p:txBody>
      </p:sp>
    </p:spTree>
    <p:extLst>
      <p:ext uri="{BB962C8B-B14F-4D97-AF65-F5344CB8AC3E}">
        <p14:creationId xmlns:p14="http://schemas.microsoft.com/office/powerpoint/2010/main" val="1993007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9985F0-19A0-E748-A29E-0FA6CE6D0DEC}"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573422-53A6-BF43-9073-D60204273495}" type="slidenum">
              <a:rPr lang="en-US" smtClean="0"/>
              <a:t>‹#›</a:t>
            </a:fld>
            <a:endParaRPr lang="en-US"/>
          </a:p>
        </p:txBody>
      </p:sp>
    </p:spTree>
    <p:extLst>
      <p:ext uri="{BB962C8B-B14F-4D97-AF65-F5344CB8AC3E}">
        <p14:creationId xmlns:p14="http://schemas.microsoft.com/office/powerpoint/2010/main" val="29479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985F0-19A0-E748-A29E-0FA6CE6D0DEC}"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573422-53A6-BF43-9073-D60204273495}" type="slidenum">
              <a:rPr lang="en-US" smtClean="0"/>
              <a:t>‹#›</a:t>
            </a:fld>
            <a:endParaRPr lang="en-US"/>
          </a:p>
        </p:txBody>
      </p:sp>
    </p:spTree>
    <p:extLst>
      <p:ext uri="{BB962C8B-B14F-4D97-AF65-F5344CB8AC3E}">
        <p14:creationId xmlns:p14="http://schemas.microsoft.com/office/powerpoint/2010/main" val="344700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chem.libretexts.org/LibreTexts/Howard_University/General_Chemistry:_An_Atoms_First_Approach/Unit_5:_States_of_Matter/Chapter_11:_Fluids"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microsoft.com/office/2011/relationships/webextension" Target="../webextensions/webextension2.xml"/><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upload.wikimedia.org/wikipedia/commons/thumb/6/69/Ice_XI_side_view.png/250px-Ice_XI_side_view.png" TargetMode="External"/><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upload.wikimedia.org/wikipedia/commons/thumb/0/08/Phase_diagram_of_water.svg/700px-Phase_diagram_of_water.svg.png" TargetMode="External"/><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hyperlink" Target="https://phet.colorado.edu/sims/ideal-gas/gas-properties_en.jnlp" TargetMode="External"/><Relationship Id="rId1" Type="http://schemas.openxmlformats.org/officeDocument/2006/relationships/slideLayout" Target="../slideLayouts/slideLayout12.xml"/><Relationship Id="rId4" Type="http://schemas.openxmlformats.org/officeDocument/2006/relationships/image" Target="../media/image60.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p:cNvSpPr txBox="1">
            <a:spLocks noChangeArrowheads="1"/>
          </p:cNvSpPr>
          <p:nvPr/>
        </p:nvSpPr>
        <p:spPr>
          <a:xfrm>
            <a:off x="988021" y="-160"/>
            <a:ext cx="8769296" cy="8445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400" dirty="0">
                <a:solidFill>
                  <a:srgbClr val="002060"/>
                </a:solidFill>
              </a:rPr>
              <a:t>Changes of State  </a:t>
            </a:r>
            <a:r>
              <a:rPr lang="en-US" altLang="en-US" sz="4400" dirty="0">
                <a:solidFill>
                  <a:schemeClr val="tx2"/>
                </a:solidFill>
                <a:hlinkClick r:id="rId2"/>
              </a:rPr>
              <a:t>Chapter 11.4-11.7</a:t>
            </a:r>
            <a:endParaRPr lang="en-US" altLang="en-US" sz="4400" dirty="0">
              <a:solidFill>
                <a:schemeClr val="tx2"/>
              </a:solidFill>
            </a:endParaRPr>
          </a:p>
        </p:txBody>
      </p:sp>
      <p:sp>
        <p:nvSpPr>
          <p:cNvPr id="2" name="TextBox 1"/>
          <p:cNvSpPr txBox="1"/>
          <p:nvPr/>
        </p:nvSpPr>
        <p:spPr>
          <a:xfrm>
            <a:off x="2616097" y="918398"/>
            <a:ext cx="6465103" cy="400110"/>
          </a:xfrm>
          <a:prstGeom prst="rect">
            <a:avLst/>
          </a:prstGeom>
          <a:noFill/>
        </p:spPr>
        <p:txBody>
          <a:bodyPr wrap="none" rtlCol="0">
            <a:spAutoFit/>
          </a:bodyPr>
          <a:lstStyle/>
          <a:p>
            <a:r>
              <a:rPr lang="en-US" sz="2000" dirty="0">
                <a:solidFill>
                  <a:schemeClr val="tx2"/>
                </a:solidFill>
              </a:rPr>
              <a:t>Changes of state occur when pressure and </a:t>
            </a:r>
            <a:r>
              <a:rPr lang="en-US" sz="2000">
                <a:solidFill>
                  <a:schemeClr val="tx2"/>
                </a:solidFill>
              </a:rPr>
              <a:t>temperature vary</a:t>
            </a:r>
            <a:endParaRPr lang="en-US" sz="2000" dirty="0">
              <a:solidFill>
                <a:schemeClr val="tx2"/>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38340295"/>
              </p:ext>
            </p:extLst>
          </p:nvPr>
        </p:nvGraphicFramePr>
        <p:xfrm>
          <a:off x="1843927" y="1361535"/>
          <a:ext cx="7913390" cy="2560320"/>
        </p:xfrm>
        <a:graphic>
          <a:graphicData uri="http://schemas.openxmlformats.org/drawingml/2006/table">
            <a:tbl>
              <a:tblPr firstRow="1" bandRow="1">
                <a:tableStyleId>{5C22544A-7EE6-4342-B048-85BDC9FD1C3A}</a:tableStyleId>
              </a:tblPr>
              <a:tblGrid>
                <a:gridCol w="1582678">
                  <a:extLst>
                    <a:ext uri="{9D8B030D-6E8A-4147-A177-3AD203B41FA5}">
                      <a16:colId xmlns:a16="http://schemas.microsoft.com/office/drawing/2014/main" xmlns="" val="20000"/>
                    </a:ext>
                  </a:extLst>
                </a:gridCol>
                <a:gridCol w="1290499">
                  <a:extLst>
                    <a:ext uri="{9D8B030D-6E8A-4147-A177-3AD203B41FA5}">
                      <a16:colId xmlns:a16="http://schemas.microsoft.com/office/drawing/2014/main" xmlns="" val="20001"/>
                    </a:ext>
                  </a:extLst>
                </a:gridCol>
                <a:gridCol w="1874857">
                  <a:extLst>
                    <a:ext uri="{9D8B030D-6E8A-4147-A177-3AD203B41FA5}">
                      <a16:colId xmlns:a16="http://schemas.microsoft.com/office/drawing/2014/main" xmlns="" val="20002"/>
                    </a:ext>
                  </a:extLst>
                </a:gridCol>
                <a:gridCol w="1582678">
                  <a:extLst>
                    <a:ext uri="{9D8B030D-6E8A-4147-A177-3AD203B41FA5}">
                      <a16:colId xmlns:a16="http://schemas.microsoft.com/office/drawing/2014/main" xmlns="" val="20003"/>
                    </a:ext>
                  </a:extLst>
                </a:gridCol>
                <a:gridCol w="1582678">
                  <a:extLst>
                    <a:ext uri="{9D8B030D-6E8A-4147-A177-3AD203B41FA5}">
                      <a16:colId xmlns:a16="http://schemas.microsoft.com/office/drawing/2014/main" xmlns="" val="20004"/>
                    </a:ext>
                  </a:extLst>
                </a:gridCol>
              </a:tblGrid>
              <a:tr h="335127">
                <a:tc>
                  <a:txBody>
                    <a:bodyPr/>
                    <a:lstStyle/>
                    <a:p>
                      <a:r>
                        <a:rPr lang="en-US" dirty="0"/>
                        <a:t>From</a:t>
                      </a:r>
                    </a:p>
                  </a:txBody>
                  <a:tcPr/>
                </a:tc>
                <a:tc>
                  <a:txBody>
                    <a:bodyPr/>
                    <a:lstStyle/>
                    <a:p>
                      <a:r>
                        <a:rPr lang="en-US" dirty="0"/>
                        <a:t>To</a:t>
                      </a:r>
                    </a:p>
                  </a:txBody>
                  <a:tcPr/>
                </a:tc>
                <a:tc>
                  <a:txBody>
                    <a:bodyPr/>
                    <a:lstStyle/>
                    <a:p>
                      <a:r>
                        <a:rPr lang="en-US" dirty="0"/>
                        <a:t>Name</a:t>
                      </a:r>
                    </a:p>
                  </a:txBody>
                  <a:tcPr/>
                </a:tc>
                <a:tc>
                  <a:txBody>
                    <a:bodyPr/>
                    <a:lstStyle/>
                    <a:p>
                      <a:r>
                        <a:rPr lang="en-US" dirty="0"/>
                        <a:t>Temperature</a:t>
                      </a:r>
                    </a:p>
                  </a:txBody>
                  <a:tcPr/>
                </a:tc>
                <a:tc>
                  <a:txBody>
                    <a:bodyPr/>
                    <a:lstStyle/>
                    <a:p>
                      <a:r>
                        <a:rPr lang="en-US" dirty="0"/>
                        <a:t>Pressure</a:t>
                      </a:r>
                    </a:p>
                  </a:txBody>
                  <a:tcPr/>
                </a:tc>
                <a:extLst>
                  <a:ext uri="{0D108BD9-81ED-4DB2-BD59-A6C34878D82A}">
                    <a16:rowId xmlns:a16="http://schemas.microsoft.com/office/drawing/2014/main" xmlns="" val="10000"/>
                  </a:ext>
                </a:extLst>
              </a:tr>
              <a:tr h="335127">
                <a:tc>
                  <a:txBody>
                    <a:bodyPr/>
                    <a:lstStyle/>
                    <a:p>
                      <a:r>
                        <a:rPr lang="en-US" dirty="0"/>
                        <a:t>gas</a:t>
                      </a:r>
                    </a:p>
                  </a:txBody>
                  <a:tcPr/>
                </a:tc>
                <a:tc>
                  <a:txBody>
                    <a:bodyPr/>
                    <a:lstStyle/>
                    <a:p>
                      <a:r>
                        <a:rPr lang="en-US" dirty="0"/>
                        <a:t>liquid</a:t>
                      </a:r>
                    </a:p>
                  </a:txBody>
                  <a:tcPr/>
                </a:tc>
                <a:tc>
                  <a:txBody>
                    <a:bodyPr/>
                    <a:lstStyle/>
                    <a:p>
                      <a:r>
                        <a:rPr lang="en-US" dirty="0"/>
                        <a:t>Condensation</a:t>
                      </a:r>
                    </a:p>
                  </a:txBody>
                  <a:tcPr/>
                </a:tc>
                <a:tc>
                  <a:txBody>
                    <a:bodyPr/>
                    <a:lstStyle/>
                    <a:p>
                      <a:r>
                        <a:rPr lang="en-US" dirty="0"/>
                        <a:t>decreases</a:t>
                      </a:r>
                    </a:p>
                  </a:txBody>
                  <a:tcPr/>
                </a:tc>
                <a:tc>
                  <a:txBody>
                    <a:bodyPr/>
                    <a:lstStyle/>
                    <a:p>
                      <a:r>
                        <a:rPr lang="en-US" dirty="0"/>
                        <a:t>increases</a:t>
                      </a:r>
                    </a:p>
                  </a:txBody>
                  <a:tcPr/>
                </a:tc>
                <a:extLst>
                  <a:ext uri="{0D108BD9-81ED-4DB2-BD59-A6C34878D82A}">
                    <a16:rowId xmlns:a16="http://schemas.microsoft.com/office/drawing/2014/main" xmlns="" val="10001"/>
                  </a:ext>
                </a:extLst>
              </a:tr>
              <a:tr h="335127">
                <a:tc>
                  <a:txBody>
                    <a:bodyPr/>
                    <a:lstStyle/>
                    <a:p>
                      <a:r>
                        <a:rPr lang="en-US" dirty="0"/>
                        <a:t>gas</a:t>
                      </a:r>
                    </a:p>
                  </a:txBody>
                  <a:tcPr/>
                </a:tc>
                <a:tc>
                  <a:txBody>
                    <a:bodyPr/>
                    <a:lstStyle/>
                    <a:p>
                      <a:r>
                        <a:rPr lang="en-US" dirty="0"/>
                        <a:t>solid</a:t>
                      </a:r>
                    </a:p>
                  </a:txBody>
                  <a:tcPr/>
                </a:tc>
                <a:tc>
                  <a:txBody>
                    <a:bodyPr/>
                    <a:lstStyle/>
                    <a:p>
                      <a:r>
                        <a:rPr lang="en-US" dirty="0"/>
                        <a:t>Deposition</a:t>
                      </a:r>
                    </a:p>
                  </a:txBody>
                  <a:tcPr/>
                </a:tc>
                <a:tc>
                  <a:txBody>
                    <a:bodyPr/>
                    <a:lstStyle/>
                    <a:p>
                      <a:r>
                        <a:rPr lang="en-US" dirty="0"/>
                        <a:t>decreases</a:t>
                      </a:r>
                    </a:p>
                  </a:txBody>
                  <a:tcPr/>
                </a:tc>
                <a:tc>
                  <a:txBody>
                    <a:bodyPr/>
                    <a:lstStyle/>
                    <a:p>
                      <a:r>
                        <a:rPr lang="en-US" dirty="0"/>
                        <a:t>increases</a:t>
                      </a:r>
                    </a:p>
                  </a:txBody>
                  <a:tcPr/>
                </a:tc>
                <a:extLst>
                  <a:ext uri="{0D108BD9-81ED-4DB2-BD59-A6C34878D82A}">
                    <a16:rowId xmlns:a16="http://schemas.microsoft.com/office/drawing/2014/main" xmlns="" val="10002"/>
                  </a:ext>
                </a:extLst>
              </a:tr>
              <a:tr h="335127">
                <a:tc>
                  <a:txBody>
                    <a:bodyPr/>
                    <a:lstStyle/>
                    <a:p>
                      <a:r>
                        <a:rPr lang="en-US" dirty="0"/>
                        <a:t>liquid</a:t>
                      </a:r>
                    </a:p>
                  </a:txBody>
                  <a:tcPr/>
                </a:tc>
                <a:tc>
                  <a:txBody>
                    <a:bodyPr/>
                    <a:lstStyle/>
                    <a:p>
                      <a:r>
                        <a:rPr lang="en-US" dirty="0"/>
                        <a:t>solid</a:t>
                      </a:r>
                    </a:p>
                  </a:txBody>
                  <a:tcPr/>
                </a:tc>
                <a:tc>
                  <a:txBody>
                    <a:bodyPr/>
                    <a:lstStyle/>
                    <a:p>
                      <a:r>
                        <a:rPr lang="en-US" dirty="0"/>
                        <a:t>Freezing</a:t>
                      </a:r>
                    </a:p>
                  </a:txBody>
                  <a:tcPr/>
                </a:tc>
                <a:tc>
                  <a:txBody>
                    <a:bodyPr/>
                    <a:lstStyle/>
                    <a:p>
                      <a:r>
                        <a:rPr lang="en-US" dirty="0"/>
                        <a:t>decreases</a:t>
                      </a:r>
                    </a:p>
                  </a:txBody>
                  <a:tcPr/>
                </a:tc>
                <a:tc>
                  <a:txBody>
                    <a:bodyPr/>
                    <a:lstStyle/>
                    <a:p>
                      <a:r>
                        <a:rPr lang="en-US" dirty="0"/>
                        <a:t>increases</a:t>
                      </a:r>
                    </a:p>
                  </a:txBody>
                  <a:tcPr/>
                </a:tc>
                <a:extLst>
                  <a:ext uri="{0D108BD9-81ED-4DB2-BD59-A6C34878D82A}">
                    <a16:rowId xmlns:a16="http://schemas.microsoft.com/office/drawing/2014/main" xmlns="" val="10003"/>
                  </a:ext>
                </a:extLst>
              </a:tr>
              <a:tr h="335127">
                <a:tc>
                  <a:txBody>
                    <a:bodyPr/>
                    <a:lstStyle/>
                    <a:p>
                      <a:r>
                        <a:rPr lang="en-US" dirty="0"/>
                        <a:t>solid</a:t>
                      </a:r>
                    </a:p>
                  </a:txBody>
                  <a:tcPr/>
                </a:tc>
                <a:tc>
                  <a:txBody>
                    <a:bodyPr/>
                    <a:lstStyle/>
                    <a:p>
                      <a:r>
                        <a:rPr lang="en-US" dirty="0"/>
                        <a:t>gas</a:t>
                      </a:r>
                    </a:p>
                  </a:txBody>
                  <a:tcPr/>
                </a:tc>
                <a:tc>
                  <a:txBody>
                    <a:bodyPr/>
                    <a:lstStyle/>
                    <a:p>
                      <a:r>
                        <a:rPr lang="en-US" dirty="0"/>
                        <a:t>Sublimation</a:t>
                      </a:r>
                    </a:p>
                  </a:txBody>
                  <a:tcPr/>
                </a:tc>
                <a:tc>
                  <a:txBody>
                    <a:bodyPr/>
                    <a:lstStyle/>
                    <a:p>
                      <a:r>
                        <a:rPr lang="en-US" dirty="0"/>
                        <a:t>increases</a:t>
                      </a:r>
                    </a:p>
                  </a:txBody>
                  <a:tcPr/>
                </a:tc>
                <a:tc>
                  <a:txBody>
                    <a:bodyPr/>
                    <a:lstStyle/>
                    <a:p>
                      <a:r>
                        <a:rPr lang="en-US" dirty="0"/>
                        <a:t>decreases</a:t>
                      </a:r>
                    </a:p>
                  </a:txBody>
                  <a:tcPr/>
                </a:tc>
                <a:extLst>
                  <a:ext uri="{0D108BD9-81ED-4DB2-BD59-A6C34878D82A}">
                    <a16:rowId xmlns:a16="http://schemas.microsoft.com/office/drawing/2014/main" xmlns="" val="10004"/>
                  </a:ext>
                </a:extLst>
              </a:tr>
              <a:tr h="335127">
                <a:tc>
                  <a:txBody>
                    <a:bodyPr/>
                    <a:lstStyle/>
                    <a:p>
                      <a:r>
                        <a:rPr lang="en-US" dirty="0"/>
                        <a:t>solid</a:t>
                      </a:r>
                    </a:p>
                  </a:txBody>
                  <a:tcPr/>
                </a:tc>
                <a:tc>
                  <a:txBody>
                    <a:bodyPr/>
                    <a:lstStyle/>
                    <a:p>
                      <a:r>
                        <a:rPr lang="en-US" dirty="0"/>
                        <a:t>liquid</a:t>
                      </a:r>
                    </a:p>
                  </a:txBody>
                  <a:tcPr/>
                </a:tc>
                <a:tc>
                  <a:txBody>
                    <a:bodyPr/>
                    <a:lstStyle/>
                    <a:p>
                      <a:r>
                        <a:rPr lang="en-US" dirty="0"/>
                        <a:t>Melting/Fusion</a:t>
                      </a:r>
                    </a:p>
                  </a:txBody>
                  <a:tcPr/>
                </a:tc>
                <a:tc>
                  <a:txBody>
                    <a:bodyPr/>
                    <a:lstStyle/>
                    <a:p>
                      <a:r>
                        <a:rPr lang="en-US" dirty="0"/>
                        <a:t>increases</a:t>
                      </a:r>
                    </a:p>
                  </a:txBody>
                  <a:tcPr/>
                </a:tc>
                <a:tc>
                  <a:txBody>
                    <a:bodyPr/>
                    <a:lstStyle/>
                    <a:p>
                      <a:r>
                        <a:rPr lang="en-US" dirty="0"/>
                        <a:t>decreases</a:t>
                      </a:r>
                    </a:p>
                  </a:txBody>
                  <a:tcPr/>
                </a:tc>
                <a:extLst>
                  <a:ext uri="{0D108BD9-81ED-4DB2-BD59-A6C34878D82A}">
                    <a16:rowId xmlns:a16="http://schemas.microsoft.com/office/drawing/2014/main" xmlns="" val="10005"/>
                  </a:ext>
                </a:extLst>
              </a:tr>
              <a:tr h="335127">
                <a:tc>
                  <a:txBody>
                    <a:bodyPr/>
                    <a:lstStyle/>
                    <a:p>
                      <a:r>
                        <a:rPr lang="en-US" dirty="0"/>
                        <a:t>liquid</a:t>
                      </a:r>
                    </a:p>
                  </a:txBody>
                  <a:tcPr/>
                </a:tc>
                <a:tc>
                  <a:txBody>
                    <a:bodyPr/>
                    <a:lstStyle/>
                    <a:p>
                      <a:r>
                        <a:rPr lang="en-US" dirty="0"/>
                        <a:t>gas</a:t>
                      </a:r>
                    </a:p>
                  </a:txBody>
                  <a:tcPr/>
                </a:tc>
                <a:tc>
                  <a:txBody>
                    <a:bodyPr/>
                    <a:lstStyle/>
                    <a:p>
                      <a:r>
                        <a:rPr lang="en-US" dirty="0"/>
                        <a:t>Evaporation</a:t>
                      </a:r>
                    </a:p>
                  </a:txBody>
                  <a:tcPr/>
                </a:tc>
                <a:tc>
                  <a:txBody>
                    <a:bodyPr/>
                    <a:lstStyle/>
                    <a:p>
                      <a:r>
                        <a:rPr lang="en-US" dirty="0"/>
                        <a:t>increases</a:t>
                      </a:r>
                    </a:p>
                  </a:txBody>
                  <a:tcPr/>
                </a:tc>
                <a:tc>
                  <a:txBody>
                    <a:bodyPr/>
                    <a:lstStyle/>
                    <a:p>
                      <a:r>
                        <a:rPr lang="en-US" dirty="0"/>
                        <a:t>decreases</a:t>
                      </a:r>
                    </a:p>
                  </a:txBody>
                  <a:tcPr/>
                </a:tc>
                <a:extLst>
                  <a:ext uri="{0D108BD9-81ED-4DB2-BD59-A6C34878D82A}">
                    <a16:rowId xmlns:a16="http://schemas.microsoft.com/office/drawing/2014/main" xmlns="" val="10006"/>
                  </a:ext>
                </a:extLst>
              </a:tr>
            </a:tbl>
          </a:graphicData>
        </a:graphic>
      </p:graphicFrame>
      <p:sp>
        <p:nvSpPr>
          <p:cNvPr id="7" name="TextBox 6"/>
          <p:cNvSpPr txBox="1"/>
          <p:nvPr/>
        </p:nvSpPr>
        <p:spPr>
          <a:xfrm>
            <a:off x="1232883" y="5166861"/>
            <a:ext cx="7714579" cy="400110"/>
          </a:xfrm>
          <a:prstGeom prst="rect">
            <a:avLst/>
          </a:prstGeom>
          <a:noFill/>
        </p:spPr>
        <p:txBody>
          <a:bodyPr wrap="square" rtlCol="0">
            <a:spAutoFit/>
          </a:bodyPr>
          <a:lstStyle/>
          <a:p>
            <a:r>
              <a:rPr lang="en-US" sz="2000" dirty="0">
                <a:solidFill>
                  <a:schemeClr val="tx2"/>
                </a:solidFill>
              </a:rPr>
              <a:t>This can be summarized in a diagram</a:t>
            </a:r>
          </a:p>
        </p:txBody>
      </p:sp>
      <p:pic>
        <p:nvPicPr>
          <p:cNvPr id="1028" name="Picture 4" descr="ttps://upload.wikimedia.org/wikipedia/commons/thumb/1/1d/Phase_changes.svg/640px-Phase_changes.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0173" y="3931429"/>
            <a:ext cx="6096000" cy="304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82647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p:cNvSpPr txBox="1">
            <a:spLocks noChangeArrowheads="1"/>
          </p:cNvSpPr>
          <p:nvPr/>
        </p:nvSpPr>
        <p:spPr>
          <a:xfrm>
            <a:off x="988020" y="-160"/>
            <a:ext cx="9650243" cy="8445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400" dirty="0">
                <a:solidFill>
                  <a:srgbClr val="002060"/>
                </a:solidFill>
              </a:rPr>
              <a:t>Boiling Point</a:t>
            </a:r>
            <a:endParaRPr lang="en-US" altLang="en-US" sz="4400" dirty="0">
              <a:solidFill>
                <a:schemeClr val="tx2"/>
              </a:solidFill>
            </a:endParaRPr>
          </a:p>
        </p:txBody>
      </p:sp>
      <p:sp>
        <p:nvSpPr>
          <p:cNvPr id="7" name="TextBox 6"/>
          <p:cNvSpPr txBox="1"/>
          <p:nvPr/>
        </p:nvSpPr>
        <p:spPr>
          <a:xfrm>
            <a:off x="988020" y="1125080"/>
            <a:ext cx="11051581" cy="892552"/>
          </a:xfrm>
          <a:prstGeom prst="rect">
            <a:avLst/>
          </a:prstGeom>
          <a:noFill/>
        </p:spPr>
        <p:txBody>
          <a:bodyPr wrap="square" rtlCol="0">
            <a:spAutoFit/>
          </a:bodyPr>
          <a:lstStyle/>
          <a:p>
            <a:r>
              <a:rPr lang="en-US" sz="2000" dirty="0">
                <a:solidFill>
                  <a:schemeClr val="tx2"/>
                </a:solidFill>
              </a:rPr>
              <a:t>The boiling point is defined as the temperature at which the external pressure equals the vapor pressure.</a:t>
            </a:r>
          </a:p>
          <a:p>
            <a:endParaRPr lang="en-US" sz="1200" dirty="0">
              <a:solidFill>
                <a:schemeClr val="tx2"/>
              </a:solidFill>
            </a:endParaRPr>
          </a:p>
          <a:p>
            <a:r>
              <a:rPr lang="en-US" sz="2000" dirty="0">
                <a:solidFill>
                  <a:schemeClr val="tx2"/>
                </a:solidFill>
              </a:rPr>
              <a:t>Since atmospheric pressure decreases with altitude the boiling point also decreases with altitude </a:t>
            </a:r>
          </a:p>
        </p:txBody>
      </p:sp>
      <p:graphicFrame>
        <p:nvGraphicFramePr>
          <p:cNvPr id="2" name="Table 1"/>
          <p:cNvGraphicFramePr>
            <a:graphicFrameLocks noGrp="1"/>
          </p:cNvGraphicFramePr>
          <p:nvPr>
            <p:extLst>
              <p:ext uri="{D42A27DB-BD31-4B8C-83A1-F6EECF244321}">
                <p14:modId xmlns:p14="http://schemas.microsoft.com/office/powerpoint/2010/main" val="755121959"/>
              </p:ext>
            </p:extLst>
          </p:nvPr>
        </p:nvGraphicFramePr>
        <p:xfrm>
          <a:off x="1368141" y="2674678"/>
          <a:ext cx="8890000" cy="2194560"/>
        </p:xfrm>
        <a:graphic>
          <a:graphicData uri="http://schemas.openxmlformats.org/drawingml/2006/table">
            <a:tbl>
              <a:tblPr/>
              <a:tblGrid>
                <a:gridCol w="2222500">
                  <a:extLst>
                    <a:ext uri="{9D8B030D-6E8A-4147-A177-3AD203B41FA5}">
                      <a16:colId xmlns:a16="http://schemas.microsoft.com/office/drawing/2014/main" xmlns="" val="20000"/>
                    </a:ext>
                  </a:extLst>
                </a:gridCol>
                <a:gridCol w="2222500">
                  <a:extLst>
                    <a:ext uri="{9D8B030D-6E8A-4147-A177-3AD203B41FA5}">
                      <a16:colId xmlns:a16="http://schemas.microsoft.com/office/drawing/2014/main" xmlns="" val="20001"/>
                    </a:ext>
                  </a:extLst>
                </a:gridCol>
                <a:gridCol w="2222500">
                  <a:extLst>
                    <a:ext uri="{9D8B030D-6E8A-4147-A177-3AD203B41FA5}">
                      <a16:colId xmlns:a16="http://schemas.microsoft.com/office/drawing/2014/main" xmlns="" val="20002"/>
                    </a:ext>
                  </a:extLst>
                </a:gridCol>
                <a:gridCol w="2222500">
                  <a:extLst>
                    <a:ext uri="{9D8B030D-6E8A-4147-A177-3AD203B41FA5}">
                      <a16:colId xmlns:a16="http://schemas.microsoft.com/office/drawing/2014/main" xmlns="" val="20003"/>
                    </a:ext>
                  </a:extLst>
                </a:gridCol>
              </a:tblGrid>
              <a:tr h="0">
                <a:tc>
                  <a:txBody>
                    <a:bodyPr/>
                    <a:lstStyle/>
                    <a:p>
                      <a:pPr algn="ctr"/>
                      <a:r>
                        <a:rPr lang="en-US">
                          <a:effectLst/>
                        </a:rPr>
                        <a:t>Place</a:t>
                      </a:r>
                    </a:p>
                  </a:txBody>
                  <a:tcPr marL="0" marR="0" marT="0" marB="0" anchor="ctr">
                    <a:lnL>
                      <a:noFill/>
                    </a:lnL>
                    <a:lnR>
                      <a:noFill/>
                    </a:lnR>
                    <a:lnT>
                      <a:noFill/>
                    </a:lnT>
                    <a:lnB>
                      <a:noFill/>
                    </a:lnB>
                    <a:solidFill>
                      <a:srgbClr val="D3D3D3"/>
                    </a:solidFill>
                  </a:tcPr>
                </a:tc>
                <a:tc>
                  <a:txBody>
                    <a:bodyPr/>
                    <a:lstStyle/>
                    <a:p>
                      <a:pPr algn="ctr"/>
                      <a:r>
                        <a:rPr lang="en-US">
                          <a:effectLst/>
                        </a:rPr>
                        <a:t>Altitude above Sea Level (ft)</a:t>
                      </a:r>
                    </a:p>
                  </a:txBody>
                  <a:tcPr marL="0" marR="0" marT="0" marB="0" anchor="ctr">
                    <a:lnL>
                      <a:noFill/>
                    </a:lnL>
                    <a:lnR>
                      <a:noFill/>
                    </a:lnR>
                    <a:lnT>
                      <a:noFill/>
                    </a:lnT>
                    <a:lnB>
                      <a:noFill/>
                    </a:lnB>
                    <a:solidFill>
                      <a:srgbClr val="D3D3D3"/>
                    </a:solidFill>
                  </a:tcPr>
                </a:tc>
                <a:tc>
                  <a:txBody>
                    <a:bodyPr/>
                    <a:lstStyle/>
                    <a:p>
                      <a:pPr algn="ctr"/>
                      <a:r>
                        <a:rPr lang="en-US" dirty="0">
                          <a:effectLst/>
                        </a:rPr>
                        <a:t>Atmospheric Pressure (mmHg)</a:t>
                      </a:r>
                    </a:p>
                  </a:txBody>
                  <a:tcPr marL="0" marR="0" marT="0" marB="0" anchor="ctr">
                    <a:lnL>
                      <a:noFill/>
                    </a:lnL>
                    <a:lnR>
                      <a:noFill/>
                    </a:lnR>
                    <a:lnT>
                      <a:noFill/>
                    </a:lnT>
                    <a:lnB>
                      <a:noFill/>
                    </a:lnB>
                    <a:solidFill>
                      <a:srgbClr val="D3D3D3"/>
                    </a:solidFill>
                  </a:tcPr>
                </a:tc>
                <a:tc>
                  <a:txBody>
                    <a:bodyPr/>
                    <a:lstStyle/>
                    <a:p>
                      <a:pPr algn="ctr"/>
                      <a:r>
                        <a:rPr lang="en-US">
                          <a:effectLst/>
                        </a:rPr>
                        <a:t>Boiling Point of Water (°C)</a:t>
                      </a:r>
                    </a:p>
                  </a:txBody>
                  <a:tcPr marL="0" marR="0" marT="0" marB="0" anchor="ctr">
                    <a:lnL>
                      <a:noFill/>
                    </a:lnL>
                    <a:lnR>
                      <a:noFill/>
                    </a:lnR>
                    <a:lnT>
                      <a:noFill/>
                    </a:lnT>
                    <a:lnB>
                      <a:noFill/>
                    </a:lnB>
                    <a:solidFill>
                      <a:srgbClr val="D3D3D3"/>
                    </a:solidFill>
                  </a:tcPr>
                </a:tc>
                <a:extLst>
                  <a:ext uri="{0D108BD9-81ED-4DB2-BD59-A6C34878D82A}">
                    <a16:rowId xmlns:a16="http://schemas.microsoft.com/office/drawing/2014/main" xmlns="" val="10000"/>
                  </a:ext>
                </a:extLst>
              </a:tr>
              <a:tr h="0">
                <a:tc>
                  <a:txBody>
                    <a:bodyPr/>
                    <a:lstStyle/>
                    <a:p>
                      <a:pPr algn="ctr"/>
                      <a:r>
                        <a:rPr lang="en-US">
                          <a:effectLst/>
                        </a:rPr>
                        <a:t>Mt. Everest, Nepal/Tibet</a:t>
                      </a:r>
                    </a:p>
                  </a:txBody>
                  <a:tcPr marL="0" marR="0" marT="0" marB="0" anchor="ctr">
                    <a:lnL>
                      <a:noFill/>
                    </a:lnL>
                    <a:lnR>
                      <a:noFill/>
                    </a:lnR>
                    <a:lnT>
                      <a:noFill/>
                    </a:lnT>
                    <a:lnB>
                      <a:noFill/>
                    </a:lnB>
                  </a:tcPr>
                </a:tc>
                <a:tc>
                  <a:txBody>
                    <a:bodyPr/>
                    <a:lstStyle/>
                    <a:p>
                      <a:pPr algn="ctr"/>
                      <a:r>
                        <a:rPr lang="fi-FI">
                          <a:effectLst/>
                        </a:rPr>
                        <a:t>29,028</a:t>
                      </a:r>
                    </a:p>
                  </a:txBody>
                  <a:tcPr marL="0" marR="0" marT="0" marB="0" anchor="ctr">
                    <a:lnL>
                      <a:noFill/>
                    </a:lnL>
                    <a:lnR>
                      <a:noFill/>
                    </a:lnR>
                    <a:lnT>
                      <a:noFill/>
                    </a:lnT>
                    <a:lnB>
                      <a:noFill/>
                    </a:lnB>
                  </a:tcPr>
                </a:tc>
                <a:tc>
                  <a:txBody>
                    <a:bodyPr/>
                    <a:lstStyle/>
                    <a:p>
                      <a:pPr algn="ctr"/>
                      <a:r>
                        <a:rPr lang="is-IS">
                          <a:effectLst/>
                        </a:rPr>
                        <a:t>240</a:t>
                      </a:r>
                    </a:p>
                  </a:txBody>
                  <a:tcPr marL="0" marR="0" marT="0" marB="0" anchor="ctr">
                    <a:lnL>
                      <a:noFill/>
                    </a:lnL>
                    <a:lnR>
                      <a:noFill/>
                    </a:lnR>
                    <a:lnT>
                      <a:noFill/>
                    </a:lnT>
                    <a:lnB>
                      <a:noFill/>
                    </a:lnB>
                  </a:tcPr>
                </a:tc>
                <a:tc>
                  <a:txBody>
                    <a:bodyPr/>
                    <a:lstStyle/>
                    <a:p>
                      <a:pPr algn="ctr"/>
                      <a:r>
                        <a:rPr lang="en-US">
                          <a:effectLst/>
                        </a:rPr>
                        <a:t>70</a:t>
                      </a:r>
                    </a:p>
                  </a:txBody>
                  <a:tcPr marL="0" marR="0" marT="0" marB="0" anchor="ctr">
                    <a:lnL>
                      <a:noFill/>
                    </a:lnL>
                    <a:lnR>
                      <a:noFill/>
                    </a:lnR>
                    <a:lnT>
                      <a:noFill/>
                    </a:lnT>
                    <a:lnB>
                      <a:noFill/>
                    </a:lnB>
                  </a:tcPr>
                </a:tc>
                <a:extLst>
                  <a:ext uri="{0D108BD9-81ED-4DB2-BD59-A6C34878D82A}">
                    <a16:rowId xmlns:a16="http://schemas.microsoft.com/office/drawing/2014/main" xmlns="" val="10001"/>
                  </a:ext>
                </a:extLst>
              </a:tr>
              <a:tr h="0">
                <a:tc>
                  <a:txBody>
                    <a:bodyPr/>
                    <a:lstStyle/>
                    <a:p>
                      <a:pPr algn="ctr"/>
                      <a:r>
                        <a:rPr lang="en-US">
                          <a:effectLst/>
                        </a:rPr>
                        <a:t>Bogota, Colombia</a:t>
                      </a:r>
                    </a:p>
                  </a:txBody>
                  <a:tcPr marL="0" marR="0" marT="0" marB="0" anchor="ctr">
                    <a:lnL>
                      <a:noFill/>
                    </a:lnL>
                    <a:lnR>
                      <a:noFill/>
                    </a:lnR>
                    <a:lnT>
                      <a:noFill/>
                    </a:lnT>
                    <a:lnB>
                      <a:noFill/>
                    </a:lnB>
                  </a:tcPr>
                </a:tc>
                <a:tc>
                  <a:txBody>
                    <a:bodyPr/>
                    <a:lstStyle/>
                    <a:p>
                      <a:pPr algn="ctr"/>
                      <a:r>
                        <a:rPr lang="cs-CZ">
                          <a:effectLst/>
                        </a:rPr>
                        <a:t>11,490</a:t>
                      </a:r>
                    </a:p>
                  </a:txBody>
                  <a:tcPr marL="0" marR="0" marT="0" marB="0" anchor="ctr">
                    <a:lnL>
                      <a:noFill/>
                    </a:lnL>
                    <a:lnR>
                      <a:noFill/>
                    </a:lnR>
                    <a:lnT>
                      <a:noFill/>
                    </a:lnT>
                    <a:lnB>
                      <a:noFill/>
                    </a:lnB>
                  </a:tcPr>
                </a:tc>
                <a:tc>
                  <a:txBody>
                    <a:bodyPr/>
                    <a:lstStyle/>
                    <a:p>
                      <a:pPr algn="ctr"/>
                      <a:r>
                        <a:rPr lang="cs-CZ">
                          <a:effectLst/>
                        </a:rPr>
                        <a:t>495</a:t>
                      </a:r>
                    </a:p>
                  </a:txBody>
                  <a:tcPr marL="0" marR="0" marT="0" marB="0" anchor="ctr">
                    <a:lnL>
                      <a:noFill/>
                    </a:lnL>
                    <a:lnR>
                      <a:noFill/>
                    </a:lnR>
                    <a:lnT>
                      <a:noFill/>
                    </a:lnT>
                    <a:lnB>
                      <a:noFill/>
                    </a:lnB>
                  </a:tcPr>
                </a:tc>
                <a:tc>
                  <a:txBody>
                    <a:bodyPr/>
                    <a:lstStyle/>
                    <a:p>
                      <a:pPr algn="ctr"/>
                      <a:r>
                        <a:rPr lang="en-US">
                          <a:effectLst/>
                        </a:rPr>
                        <a:t>88</a:t>
                      </a:r>
                    </a:p>
                  </a:txBody>
                  <a:tcPr marL="0" marR="0" marT="0" marB="0" anchor="ctr">
                    <a:lnL>
                      <a:noFill/>
                    </a:lnL>
                    <a:lnR>
                      <a:noFill/>
                    </a:lnR>
                    <a:lnT>
                      <a:noFill/>
                    </a:lnT>
                    <a:lnB>
                      <a:noFill/>
                    </a:lnB>
                  </a:tcPr>
                </a:tc>
                <a:extLst>
                  <a:ext uri="{0D108BD9-81ED-4DB2-BD59-A6C34878D82A}">
                    <a16:rowId xmlns:a16="http://schemas.microsoft.com/office/drawing/2014/main" xmlns="" val="10002"/>
                  </a:ext>
                </a:extLst>
              </a:tr>
              <a:tr h="0">
                <a:tc>
                  <a:txBody>
                    <a:bodyPr/>
                    <a:lstStyle/>
                    <a:p>
                      <a:pPr algn="ctr"/>
                      <a:r>
                        <a:rPr lang="en-US">
                          <a:effectLst/>
                        </a:rPr>
                        <a:t>Denver, Colorado</a:t>
                      </a:r>
                    </a:p>
                  </a:txBody>
                  <a:tcPr marL="0" marR="0" marT="0" marB="0" anchor="ctr">
                    <a:lnL>
                      <a:noFill/>
                    </a:lnL>
                    <a:lnR>
                      <a:noFill/>
                    </a:lnR>
                    <a:lnT>
                      <a:noFill/>
                    </a:lnT>
                    <a:lnB>
                      <a:noFill/>
                    </a:lnB>
                  </a:tcPr>
                </a:tc>
                <a:tc>
                  <a:txBody>
                    <a:bodyPr/>
                    <a:lstStyle/>
                    <a:p>
                      <a:pPr algn="ctr"/>
                      <a:r>
                        <a:rPr lang="is-IS">
                          <a:effectLst/>
                        </a:rPr>
                        <a:t>5280</a:t>
                      </a:r>
                    </a:p>
                  </a:txBody>
                  <a:tcPr marL="0" marR="0" marT="0" marB="0" anchor="ctr">
                    <a:lnL>
                      <a:noFill/>
                    </a:lnL>
                    <a:lnR>
                      <a:noFill/>
                    </a:lnR>
                    <a:lnT>
                      <a:noFill/>
                    </a:lnT>
                    <a:lnB>
                      <a:noFill/>
                    </a:lnB>
                  </a:tcPr>
                </a:tc>
                <a:tc>
                  <a:txBody>
                    <a:bodyPr/>
                    <a:lstStyle/>
                    <a:p>
                      <a:pPr algn="ctr"/>
                      <a:r>
                        <a:rPr lang="is-IS">
                          <a:effectLst/>
                        </a:rPr>
                        <a:t>633</a:t>
                      </a:r>
                    </a:p>
                  </a:txBody>
                  <a:tcPr marL="0" marR="0" marT="0" marB="0" anchor="ctr">
                    <a:lnL>
                      <a:noFill/>
                    </a:lnL>
                    <a:lnR>
                      <a:noFill/>
                    </a:lnR>
                    <a:lnT>
                      <a:noFill/>
                    </a:lnT>
                    <a:lnB>
                      <a:noFill/>
                    </a:lnB>
                  </a:tcPr>
                </a:tc>
                <a:tc>
                  <a:txBody>
                    <a:bodyPr/>
                    <a:lstStyle/>
                    <a:p>
                      <a:pPr algn="ctr"/>
                      <a:r>
                        <a:rPr lang="en-US">
                          <a:effectLst/>
                        </a:rPr>
                        <a:t>95</a:t>
                      </a:r>
                    </a:p>
                  </a:txBody>
                  <a:tcPr marL="0" marR="0" marT="0" marB="0" anchor="ctr">
                    <a:lnL>
                      <a:noFill/>
                    </a:lnL>
                    <a:lnR>
                      <a:noFill/>
                    </a:lnR>
                    <a:lnT>
                      <a:noFill/>
                    </a:lnT>
                    <a:lnB>
                      <a:noFill/>
                    </a:lnB>
                  </a:tcPr>
                </a:tc>
                <a:extLst>
                  <a:ext uri="{0D108BD9-81ED-4DB2-BD59-A6C34878D82A}">
                    <a16:rowId xmlns:a16="http://schemas.microsoft.com/office/drawing/2014/main" xmlns="" val="10003"/>
                  </a:ext>
                </a:extLst>
              </a:tr>
              <a:tr h="0">
                <a:tc>
                  <a:txBody>
                    <a:bodyPr/>
                    <a:lstStyle/>
                    <a:p>
                      <a:pPr algn="ctr"/>
                      <a:r>
                        <a:rPr lang="en-US">
                          <a:effectLst/>
                        </a:rPr>
                        <a:t>Washington, DC</a:t>
                      </a:r>
                    </a:p>
                  </a:txBody>
                  <a:tcPr marL="0" marR="0" marT="0" marB="0" anchor="ctr">
                    <a:lnL>
                      <a:noFill/>
                    </a:lnL>
                    <a:lnR>
                      <a:noFill/>
                    </a:lnR>
                    <a:lnT>
                      <a:noFill/>
                    </a:lnT>
                    <a:lnB>
                      <a:noFill/>
                    </a:lnB>
                  </a:tcPr>
                </a:tc>
                <a:tc>
                  <a:txBody>
                    <a:bodyPr/>
                    <a:lstStyle/>
                    <a:p>
                      <a:pPr algn="ctr"/>
                      <a:r>
                        <a:rPr lang="is-IS">
                          <a:effectLst/>
                        </a:rPr>
                        <a:t>25</a:t>
                      </a:r>
                    </a:p>
                  </a:txBody>
                  <a:tcPr marL="0" marR="0" marT="0" marB="0" anchor="ctr">
                    <a:lnL>
                      <a:noFill/>
                    </a:lnL>
                    <a:lnR>
                      <a:noFill/>
                    </a:lnR>
                    <a:lnT>
                      <a:noFill/>
                    </a:lnT>
                    <a:lnB>
                      <a:noFill/>
                    </a:lnB>
                  </a:tcPr>
                </a:tc>
                <a:tc>
                  <a:txBody>
                    <a:bodyPr/>
                    <a:lstStyle/>
                    <a:p>
                      <a:pPr algn="ctr"/>
                      <a:r>
                        <a:rPr lang="en-US">
                          <a:effectLst/>
                        </a:rPr>
                        <a:t>759</a:t>
                      </a:r>
                    </a:p>
                  </a:txBody>
                  <a:tcPr marL="0" marR="0" marT="0" marB="0" anchor="ctr">
                    <a:lnL>
                      <a:noFill/>
                    </a:lnL>
                    <a:lnR>
                      <a:noFill/>
                    </a:lnR>
                    <a:lnT>
                      <a:noFill/>
                    </a:lnT>
                    <a:lnB>
                      <a:noFill/>
                    </a:lnB>
                  </a:tcPr>
                </a:tc>
                <a:tc>
                  <a:txBody>
                    <a:bodyPr/>
                    <a:lstStyle/>
                    <a:p>
                      <a:pPr algn="ctr"/>
                      <a:r>
                        <a:rPr lang="is-IS">
                          <a:effectLst/>
                        </a:rPr>
                        <a:t>100</a:t>
                      </a:r>
                    </a:p>
                  </a:txBody>
                  <a:tcPr marL="0" marR="0" marT="0" marB="0" anchor="ctr">
                    <a:lnL>
                      <a:noFill/>
                    </a:lnL>
                    <a:lnR>
                      <a:noFill/>
                    </a:lnR>
                    <a:lnT>
                      <a:noFill/>
                    </a:lnT>
                    <a:lnB>
                      <a:noFill/>
                    </a:lnB>
                  </a:tcPr>
                </a:tc>
                <a:extLst>
                  <a:ext uri="{0D108BD9-81ED-4DB2-BD59-A6C34878D82A}">
                    <a16:rowId xmlns:a16="http://schemas.microsoft.com/office/drawing/2014/main" xmlns="" val="10004"/>
                  </a:ext>
                </a:extLst>
              </a:tr>
              <a:tr h="0">
                <a:tc>
                  <a:txBody>
                    <a:bodyPr/>
                    <a:lstStyle/>
                    <a:p>
                      <a:pPr algn="ctr"/>
                      <a:r>
                        <a:rPr lang="en-US">
                          <a:effectLst/>
                        </a:rPr>
                        <a:t>Dead Sea, Israel/Jordan</a:t>
                      </a:r>
                    </a:p>
                  </a:txBody>
                  <a:tcPr marL="0" marR="0" marT="0" marB="0" anchor="ctr">
                    <a:lnL>
                      <a:noFill/>
                    </a:lnL>
                    <a:lnR>
                      <a:noFill/>
                    </a:lnR>
                    <a:lnT>
                      <a:noFill/>
                    </a:lnT>
                    <a:lnB>
                      <a:noFill/>
                    </a:lnB>
                  </a:tcPr>
                </a:tc>
                <a:tc>
                  <a:txBody>
                    <a:bodyPr/>
                    <a:lstStyle/>
                    <a:p>
                      <a:pPr algn="ctr"/>
                      <a:r>
                        <a:rPr lang="is-IS">
                          <a:effectLst/>
                        </a:rPr>
                        <a:t>−1312</a:t>
                      </a:r>
                    </a:p>
                  </a:txBody>
                  <a:tcPr marL="0" marR="0" marT="0" marB="0" anchor="ctr">
                    <a:lnL>
                      <a:noFill/>
                    </a:lnL>
                    <a:lnR>
                      <a:noFill/>
                    </a:lnR>
                    <a:lnT>
                      <a:noFill/>
                    </a:lnT>
                    <a:lnB>
                      <a:noFill/>
                    </a:lnB>
                  </a:tcPr>
                </a:tc>
                <a:tc>
                  <a:txBody>
                    <a:bodyPr/>
                    <a:lstStyle/>
                    <a:p>
                      <a:pPr algn="ctr"/>
                      <a:r>
                        <a:rPr lang="fi-FI">
                          <a:effectLst/>
                        </a:rPr>
                        <a:t>799</a:t>
                      </a:r>
                    </a:p>
                  </a:txBody>
                  <a:tcPr marL="0" marR="0" marT="0" marB="0" anchor="ctr">
                    <a:lnL>
                      <a:noFill/>
                    </a:lnL>
                    <a:lnR>
                      <a:noFill/>
                    </a:lnR>
                    <a:lnT>
                      <a:noFill/>
                    </a:lnT>
                    <a:lnB>
                      <a:noFill/>
                    </a:lnB>
                  </a:tcPr>
                </a:tc>
                <a:tc>
                  <a:txBody>
                    <a:bodyPr/>
                    <a:lstStyle/>
                    <a:p>
                      <a:pPr algn="ctr"/>
                      <a:r>
                        <a:rPr lang="fi-FI" dirty="0">
                          <a:effectLst/>
                        </a:rPr>
                        <a:t>101.4</a:t>
                      </a:r>
                    </a:p>
                  </a:txBody>
                  <a:tcPr marL="0" marR="0" marT="0" marB="0" anchor="ctr">
                    <a:lnL>
                      <a:noFill/>
                    </a:lnL>
                    <a:lnR>
                      <a:noFill/>
                    </a:lnR>
                    <a:lnT>
                      <a:noFill/>
                    </a:lnT>
                    <a:lnB>
                      <a:noFill/>
                    </a:lnB>
                  </a:tcPr>
                </a:tc>
                <a:extLst>
                  <a:ext uri="{0D108BD9-81ED-4DB2-BD59-A6C34878D82A}">
                    <a16:rowId xmlns:a16="http://schemas.microsoft.com/office/drawing/2014/main" xmlns="" val="10005"/>
                  </a:ext>
                </a:extLst>
              </a:tr>
            </a:tbl>
          </a:graphicData>
        </a:graphic>
      </p:graphicFrame>
      <p:sp>
        <p:nvSpPr>
          <p:cNvPr id="4" name="Rectangle 1"/>
          <p:cNvSpPr>
            <a:spLocks noChangeArrowheads="1"/>
          </p:cNvSpPr>
          <p:nvPr/>
        </p:nvSpPr>
        <p:spPr bwMode="auto">
          <a:xfrm>
            <a:off x="2139422" y="2161489"/>
            <a:ext cx="77978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charset="0"/>
              </a:rPr>
              <a:t>Table 11.4.1 The Boiling Points of Water at Various Locations on Earth</a:t>
            </a:r>
            <a:endParaRPr kumimoji="0" lang="en-US" alt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580753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p:cNvSpPr txBox="1">
            <a:spLocks noChangeArrowheads="1"/>
          </p:cNvSpPr>
          <p:nvPr/>
        </p:nvSpPr>
        <p:spPr>
          <a:xfrm>
            <a:off x="988020" y="-160"/>
            <a:ext cx="9650243" cy="8445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400" dirty="0">
                <a:solidFill>
                  <a:schemeClr val="tx2"/>
                </a:solidFill>
              </a:rPr>
              <a:t>Change of State </a:t>
            </a:r>
            <a:r>
              <a:rPr lang="en-US" altLang="en-US" sz="4400" dirty="0" err="1">
                <a:solidFill>
                  <a:schemeClr val="tx2"/>
                </a:solidFill>
              </a:rPr>
              <a:t>Enthalpys</a:t>
            </a:r>
            <a:endParaRPr lang="en-US" altLang="en-US" sz="4400" dirty="0">
              <a:solidFill>
                <a:schemeClr val="tx2"/>
              </a:solidFill>
            </a:endParaRPr>
          </a:p>
        </p:txBody>
      </p:sp>
      <p:sp>
        <p:nvSpPr>
          <p:cNvPr id="7" name="TextBox 6"/>
          <p:cNvSpPr txBox="1"/>
          <p:nvPr/>
        </p:nvSpPr>
        <p:spPr>
          <a:xfrm>
            <a:off x="988020" y="993000"/>
            <a:ext cx="10045740" cy="707886"/>
          </a:xfrm>
          <a:prstGeom prst="rect">
            <a:avLst/>
          </a:prstGeom>
          <a:noFill/>
        </p:spPr>
        <p:txBody>
          <a:bodyPr wrap="square" rtlCol="0">
            <a:spAutoFit/>
          </a:bodyPr>
          <a:lstStyle/>
          <a:p>
            <a:r>
              <a:rPr lang="en-US" sz="2000" dirty="0">
                <a:solidFill>
                  <a:schemeClr val="tx2"/>
                </a:solidFill>
              </a:rPr>
              <a:t>We know that a change of state requires either heating or cooling, a stove or a refrigerator, a hot day or a cold one.</a:t>
            </a:r>
          </a:p>
        </p:txBody>
      </p:sp>
      <p:pic>
        <p:nvPicPr>
          <p:cNvPr id="9218" name="Picture 2" descr="b90b014e623cf4500c35f4ee91f9c3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020" y="1849496"/>
            <a:ext cx="6368447" cy="414528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56938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p:cNvSpPr txBox="1">
            <a:spLocks noChangeArrowheads="1"/>
          </p:cNvSpPr>
          <p:nvPr/>
        </p:nvSpPr>
        <p:spPr>
          <a:xfrm>
            <a:off x="988020" y="-160"/>
            <a:ext cx="9650243" cy="8445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400">
                <a:solidFill>
                  <a:srgbClr val="002060"/>
                </a:solidFill>
              </a:rPr>
              <a:t>Phase Change Between Liquid and Gas</a:t>
            </a:r>
            <a:endParaRPr lang="en-US" altLang="en-US" sz="4400" dirty="0">
              <a:solidFill>
                <a:schemeClr val="tx2"/>
              </a:solidFill>
            </a:endParaRPr>
          </a:p>
        </p:txBody>
      </p:sp>
      <p:sp>
        <p:nvSpPr>
          <p:cNvPr id="7" name="TextBox 6"/>
          <p:cNvSpPr txBox="1"/>
          <p:nvPr/>
        </p:nvSpPr>
        <p:spPr>
          <a:xfrm>
            <a:off x="988020" y="974575"/>
            <a:ext cx="9650243" cy="707886"/>
          </a:xfrm>
          <a:prstGeom prst="rect">
            <a:avLst/>
          </a:prstGeom>
          <a:noFill/>
        </p:spPr>
        <p:txBody>
          <a:bodyPr wrap="square" rtlCol="0">
            <a:spAutoFit/>
          </a:bodyPr>
          <a:lstStyle/>
          <a:p>
            <a:r>
              <a:rPr lang="en-US" sz="2000" dirty="0">
                <a:solidFill>
                  <a:schemeClr val="tx2"/>
                </a:solidFill>
              </a:rPr>
              <a:t>The temperatures at which a chemical substance changes state and the energy absorbed or emitted depends on the substance </a:t>
            </a:r>
          </a:p>
        </p:txBody>
      </p:sp>
      <p:graphicFrame>
        <p:nvGraphicFramePr>
          <p:cNvPr id="2" name="Table 1"/>
          <p:cNvGraphicFramePr>
            <a:graphicFrameLocks noGrp="1"/>
          </p:cNvGraphicFramePr>
          <p:nvPr>
            <p:extLst>
              <p:ext uri="{D42A27DB-BD31-4B8C-83A1-F6EECF244321}">
                <p14:modId xmlns:p14="http://schemas.microsoft.com/office/powerpoint/2010/main" val="414726611"/>
              </p:ext>
            </p:extLst>
          </p:nvPr>
        </p:nvGraphicFramePr>
        <p:xfrm>
          <a:off x="1203960" y="2780902"/>
          <a:ext cx="10515600" cy="3017520"/>
        </p:xfrm>
        <a:graphic>
          <a:graphicData uri="http://schemas.openxmlformats.org/drawingml/2006/table">
            <a:tbl>
              <a:tblPr/>
              <a:tblGrid>
                <a:gridCol w="2103120">
                  <a:extLst>
                    <a:ext uri="{9D8B030D-6E8A-4147-A177-3AD203B41FA5}">
                      <a16:colId xmlns:a16="http://schemas.microsoft.com/office/drawing/2014/main" xmlns="" val="20000"/>
                    </a:ext>
                  </a:extLst>
                </a:gridCol>
                <a:gridCol w="2103120">
                  <a:extLst>
                    <a:ext uri="{9D8B030D-6E8A-4147-A177-3AD203B41FA5}">
                      <a16:colId xmlns:a16="http://schemas.microsoft.com/office/drawing/2014/main" xmlns="" val="20001"/>
                    </a:ext>
                  </a:extLst>
                </a:gridCol>
                <a:gridCol w="2103120">
                  <a:extLst>
                    <a:ext uri="{9D8B030D-6E8A-4147-A177-3AD203B41FA5}">
                      <a16:colId xmlns:a16="http://schemas.microsoft.com/office/drawing/2014/main" xmlns="" val="20002"/>
                    </a:ext>
                  </a:extLst>
                </a:gridCol>
                <a:gridCol w="2103120">
                  <a:extLst>
                    <a:ext uri="{9D8B030D-6E8A-4147-A177-3AD203B41FA5}">
                      <a16:colId xmlns:a16="http://schemas.microsoft.com/office/drawing/2014/main" xmlns="" val="20003"/>
                    </a:ext>
                  </a:extLst>
                </a:gridCol>
                <a:gridCol w="2103120">
                  <a:extLst>
                    <a:ext uri="{9D8B030D-6E8A-4147-A177-3AD203B41FA5}">
                      <a16:colId xmlns:a16="http://schemas.microsoft.com/office/drawing/2014/main" xmlns="" val="20004"/>
                    </a:ext>
                  </a:extLst>
                </a:gridCol>
              </a:tblGrid>
              <a:tr h="0">
                <a:tc>
                  <a:txBody>
                    <a:bodyPr/>
                    <a:lstStyle/>
                    <a:p>
                      <a:pPr algn="ctr"/>
                      <a:r>
                        <a:rPr lang="en-US"/>
                        <a:t>Substance</a:t>
                      </a:r>
                    </a:p>
                  </a:txBody>
                  <a:tcPr marL="0" marR="0" marT="0" marB="0" anchor="ctr">
                    <a:lnL>
                      <a:noFill/>
                    </a:lnL>
                    <a:lnR>
                      <a:noFill/>
                    </a:lnR>
                    <a:lnT>
                      <a:noFill/>
                    </a:lnT>
                    <a:lnB>
                      <a:noFill/>
                    </a:lnB>
                  </a:tcPr>
                </a:tc>
                <a:tc>
                  <a:txBody>
                    <a:bodyPr/>
                    <a:lstStyle/>
                    <a:p>
                      <a:pPr algn="ctr"/>
                      <a:r>
                        <a:rPr lang="en-US"/>
                        <a:t>Melting Point (°C)</a:t>
                      </a:r>
                    </a:p>
                  </a:txBody>
                  <a:tcPr marL="0" marR="0" marT="0" marB="0" anchor="ctr">
                    <a:lnL>
                      <a:noFill/>
                    </a:lnL>
                    <a:lnR>
                      <a:noFill/>
                    </a:lnR>
                    <a:lnT>
                      <a:noFill/>
                    </a:lnT>
                    <a:lnB>
                      <a:noFill/>
                    </a:lnB>
                  </a:tcPr>
                </a:tc>
                <a:tc>
                  <a:txBody>
                    <a:bodyPr/>
                    <a:lstStyle/>
                    <a:p>
                      <a:pPr algn="ctr"/>
                      <a:r>
                        <a:rPr lang="en-US"/>
                        <a:t>Δ</a:t>
                      </a:r>
                      <a:r>
                        <a:rPr lang="en-US" i="1"/>
                        <a:t>H</a:t>
                      </a:r>
                      <a:r>
                        <a:rPr lang="en-US" baseline="-25000"/>
                        <a:t>fus</a:t>
                      </a:r>
                      <a:r>
                        <a:rPr lang="en-US"/>
                        <a:t> (kJ/mol)</a:t>
                      </a:r>
                    </a:p>
                  </a:txBody>
                  <a:tcPr marL="0" marR="0" marT="0" marB="0" anchor="ctr">
                    <a:lnL>
                      <a:noFill/>
                    </a:lnL>
                    <a:lnR>
                      <a:noFill/>
                    </a:lnR>
                    <a:lnT>
                      <a:noFill/>
                    </a:lnT>
                    <a:lnB>
                      <a:noFill/>
                    </a:lnB>
                  </a:tcPr>
                </a:tc>
                <a:tc>
                  <a:txBody>
                    <a:bodyPr/>
                    <a:lstStyle/>
                    <a:p>
                      <a:pPr algn="ctr"/>
                      <a:r>
                        <a:rPr lang="en-US"/>
                        <a:t>Boiling Point (°C)</a:t>
                      </a:r>
                    </a:p>
                  </a:txBody>
                  <a:tcPr marL="0" marR="0" marT="0" marB="0" anchor="ctr">
                    <a:lnL>
                      <a:noFill/>
                    </a:lnL>
                    <a:lnR>
                      <a:noFill/>
                    </a:lnR>
                    <a:lnT>
                      <a:noFill/>
                    </a:lnT>
                    <a:lnB>
                      <a:noFill/>
                    </a:lnB>
                  </a:tcPr>
                </a:tc>
                <a:tc>
                  <a:txBody>
                    <a:bodyPr/>
                    <a:lstStyle/>
                    <a:p>
                      <a:pPr algn="ctr"/>
                      <a:r>
                        <a:rPr lang="en-US"/>
                        <a:t>Δ</a:t>
                      </a:r>
                      <a:r>
                        <a:rPr lang="en-US" i="1"/>
                        <a:t>H</a:t>
                      </a:r>
                      <a:r>
                        <a:rPr lang="en-US" baseline="-25000"/>
                        <a:t>vap</a:t>
                      </a:r>
                      <a:r>
                        <a:rPr lang="en-US"/>
                        <a:t> (kJ/mol)</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r h="0">
                <a:tc>
                  <a:txBody>
                    <a:bodyPr/>
                    <a:lstStyle/>
                    <a:p>
                      <a:r>
                        <a:rPr lang="is-IS"/>
                        <a:t>N</a:t>
                      </a:r>
                      <a:r>
                        <a:rPr lang="is-IS" baseline="-25000"/>
                        <a:t>2</a:t>
                      </a:r>
                      <a:endParaRPr lang="is-IS"/>
                    </a:p>
                  </a:txBody>
                  <a:tcPr marL="0" marR="0" marT="0" marB="0" anchor="ctr">
                    <a:lnL>
                      <a:noFill/>
                    </a:lnL>
                    <a:lnR>
                      <a:noFill/>
                    </a:lnR>
                    <a:lnT>
                      <a:noFill/>
                    </a:lnT>
                    <a:lnB>
                      <a:noFill/>
                    </a:lnB>
                  </a:tcPr>
                </a:tc>
                <a:tc>
                  <a:txBody>
                    <a:bodyPr/>
                    <a:lstStyle/>
                    <a:p>
                      <a:pPr algn="r"/>
                      <a:r>
                        <a:rPr lang="cs-CZ"/>
                        <a:t>−210.0</a:t>
                      </a:r>
                    </a:p>
                  </a:txBody>
                  <a:tcPr marL="0" marR="0" marT="0" marB="0" anchor="ctr">
                    <a:lnL>
                      <a:noFill/>
                    </a:lnL>
                    <a:lnR>
                      <a:noFill/>
                    </a:lnR>
                    <a:lnT>
                      <a:noFill/>
                    </a:lnT>
                    <a:lnB>
                      <a:noFill/>
                    </a:lnB>
                  </a:tcPr>
                </a:tc>
                <a:tc>
                  <a:txBody>
                    <a:bodyPr/>
                    <a:lstStyle/>
                    <a:p>
                      <a:pPr algn="r"/>
                      <a:r>
                        <a:rPr lang="nb-NO"/>
                        <a:t>0.71</a:t>
                      </a:r>
                    </a:p>
                  </a:txBody>
                  <a:tcPr marL="0" marR="0" marT="0" marB="0" anchor="ctr">
                    <a:lnL>
                      <a:noFill/>
                    </a:lnL>
                    <a:lnR>
                      <a:noFill/>
                    </a:lnR>
                    <a:lnT>
                      <a:noFill/>
                    </a:lnT>
                    <a:lnB>
                      <a:noFill/>
                    </a:lnB>
                  </a:tcPr>
                </a:tc>
                <a:tc>
                  <a:txBody>
                    <a:bodyPr/>
                    <a:lstStyle/>
                    <a:p>
                      <a:pPr algn="r"/>
                      <a:r>
                        <a:rPr lang="hr-HR"/>
                        <a:t>−195.8</a:t>
                      </a:r>
                    </a:p>
                  </a:txBody>
                  <a:tcPr marL="0" marR="0" marT="0" marB="0" anchor="ctr">
                    <a:lnL>
                      <a:noFill/>
                    </a:lnL>
                    <a:lnR>
                      <a:noFill/>
                    </a:lnR>
                    <a:lnT>
                      <a:noFill/>
                    </a:lnT>
                    <a:lnB>
                      <a:noFill/>
                    </a:lnB>
                  </a:tcPr>
                </a:tc>
                <a:tc>
                  <a:txBody>
                    <a:bodyPr/>
                    <a:lstStyle/>
                    <a:p>
                      <a:pPr algn="r"/>
                      <a:r>
                        <a:rPr lang="nb-NO"/>
                        <a:t>5.6</a:t>
                      </a:r>
                    </a:p>
                  </a:txBody>
                  <a:tcPr marL="0" marR="0" marT="0" marB="0" anchor="ctr">
                    <a:lnL>
                      <a:noFill/>
                    </a:lnL>
                    <a:lnR>
                      <a:noFill/>
                    </a:lnR>
                    <a:lnT>
                      <a:noFill/>
                    </a:lnT>
                    <a:lnB>
                      <a:noFill/>
                    </a:lnB>
                  </a:tcPr>
                </a:tc>
                <a:extLst>
                  <a:ext uri="{0D108BD9-81ED-4DB2-BD59-A6C34878D82A}">
                    <a16:rowId xmlns:a16="http://schemas.microsoft.com/office/drawing/2014/main" xmlns="" val="10001"/>
                  </a:ext>
                </a:extLst>
              </a:tr>
              <a:tr h="0">
                <a:tc>
                  <a:txBody>
                    <a:bodyPr/>
                    <a:lstStyle/>
                    <a:p>
                      <a:r>
                        <a:rPr lang="en-US"/>
                        <a:t>HCl</a:t>
                      </a:r>
                    </a:p>
                  </a:txBody>
                  <a:tcPr marL="0" marR="0" marT="0" marB="0" anchor="ctr">
                    <a:lnL>
                      <a:noFill/>
                    </a:lnL>
                    <a:lnR>
                      <a:noFill/>
                    </a:lnR>
                    <a:lnT>
                      <a:noFill/>
                    </a:lnT>
                    <a:lnB>
                      <a:noFill/>
                    </a:lnB>
                  </a:tcPr>
                </a:tc>
                <a:tc>
                  <a:txBody>
                    <a:bodyPr/>
                    <a:lstStyle/>
                    <a:p>
                      <a:pPr algn="r"/>
                      <a:r>
                        <a:rPr lang="hr-HR"/>
                        <a:t>−114.2</a:t>
                      </a:r>
                    </a:p>
                  </a:txBody>
                  <a:tcPr marL="0" marR="0" marT="0" marB="0" anchor="ctr">
                    <a:lnL>
                      <a:noFill/>
                    </a:lnL>
                    <a:lnR>
                      <a:noFill/>
                    </a:lnR>
                    <a:lnT>
                      <a:noFill/>
                    </a:lnT>
                    <a:lnB>
                      <a:noFill/>
                    </a:lnB>
                  </a:tcPr>
                </a:tc>
                <a:tc>
                  <a:txBody>
                    <a:bodyPr/>
                    <a:lstStyle/>
                    <a:p>
                      <a:pPr algn="r"/>
                      <a:r>
                        <a:rPr lang="hr-HR"/>
                        <a:t>2.00</a:t>
                      </a:r>
                    </a:p>
                  </a:txBody>
                  <a:tcPr marL="0" marR="0" marT="0" marB="0" anchor="ctr">
                    <a:lnL>
                      <a:noFill/>
                    </a:lnL>
                    <a:lnR>
                      <a:noFill/>
                    </a:lnR>
                    <a:lnT>
                      <a:noFill/>
                    </a:lnT>
                    <a:lnB>
                      <a:noFill/>
                    </a:lnB>
                  </a:tcPr>
                </a:tc>
                <a:tc>
                  <a:txBody>
                    <a:bodyPr/>
                    <a:lstStyle/>
                    <a:p>
                      <a:pPr algn="r"/>
                      <a:r>
                        <a:rPr lang="nb-NO"/>
                        <a:t>−85.1</a:t>
                      </a:r>
                    </a:p>
                  </a:txBody>
                  <a:tcPr marL="0" marR="0" marT="0" marB="0" anchor="ctr">
                    <a:lnL>
                      <a:noFill/>
                    </a:lnL>
                    <a:lnR>
                      <a:noFill/>
                    </a:lnR>
                    <a:lnT>
                      <a:noFill/>
                    </a:lnT>
                    <a:lnB>
                      <a:noFill/>
                    </a:lnB>
                  </a:tcPr>
                </a:tc>
                <a:tc>
                  <a:txBody>
                    <a:bodyPr/>
                    <a:lstStyle/>
                    <a:p>
                      <a:pPr algn="r"/>
                      <a:r>
                        <a:rPr lang="hr-HR"/>
                        <a:t>16.2</a:t>
                      </a:r>
                    </a:p>
                  </a:txBody>
                  <a:tcPr marL="0" marR="0" marT="0" marB="0" anchor="ctr">
                    <a:lnL>
                      <a:noFill/>
                    </a:lnL>
                    <a:lnR>
                      <a:noFill/>
                    </a:lnR>
                    <a:lnT>
                      <a:noFill/>
                    </a:lnT>
                    <a:lnB>
                      <a:noFill/>
                    </a:lnB>
                  </a:tcPr>
                </a:tc>
                <a:extLst>
                  <a:ext uri="{0D108BD9-81ED-4DB2-BD59-A6C34878D82A}">
                    <a16:rowId xmlns:a16="http://schemas.microsoft.com/office/drawing/2014/main" xmlns="" val="10002"/>
                  </a:ext>
                </a:extLst>
              </a:tr>
              <a:tr h="0">
                <a:tc>
                  <a:txBody>
                    <a:bodyPr/>
                    <a:lstStyle/>
                    <a:p>
                      <a:r>
                        <a:rPr lang="is-IS"/>
                        <a:t>Br</a:t>
                      </a:r>
                      <a:r>
                        <a:rPr lang="is-IS" baseline="-25000"/>
                        <a:t>2</a:t>
                      </a:r>
                      <a:endParaRPr lang="is-IS"/>
                    </a:p>
                  </a:txBody>
                  <a:tcPr marL="0" marR="0" marT="0" marB="0" anchor="ctr">
                    <a:lnL>
                      <a:noFill/>
                    </a:lnL>
                    <a:lnR>
                      <a:noFill/>
                    </a:lnR>
                    <a:lnT>
                      <a:noFill/>
                    </a:lnT>
                    <a:lnB>
                      <a:noFill/>
                    </a:lnB>
                  </a:tcPr>
                </a:tc>
                <a:tc>
                  <a:txBody>
                    <a:bodyPr/>
                    <a:lstStyle/>
                    <a:p>
                      <a:pPr algn="r"/>
                      <a:r>
                        <a:rPr lang="nb-NO"/>
                        <a:t>−7.2</a:t>
                      </a:r>
                    </a:p>
                  </a:txBody>
                  <a:tcPr marL="0" marR="0" marT="0" marB="0" anchor="ctr">
                    <a:lnL>
                      <a:noFill/>
                    </a:lnL>
                    <a:lnR>
                      <a:noFill/>
                    </a:lnR>
                    <a:lnT>
                      <a:noFill/>
                    </a:lnT>
                    <a:lnB>
                      <a:noFill/>
                    </a:lnB>
                  </a:tcPr>
                </a:tc>
                <a:tc>
                  <a:txBody>
                    <a:bodyPr/>
                    <a:lstStyle/>
                    <a:p>
                      <a:pPr algn="r"/>
                      <a:r>
                        <a:rPr lang="nb-NO"/>
                        <a:t>10.6</a:t>
                      </a:r>
                    </a:p>
                  </a:txBody>
                  <a:tcPr marL="0" marR="0" marT="0" marB="0" anchor="ctr">
                    <a:lnL>
                      <a:noFill/>
                    </a:lnL>
                    <a:lnR>
                      <a:noFill/>
                    </a:lnR>
                    <a:lnT>
                      <a:noFill/>
                    </a:lnT>
                    <a:lnB>
                      <a:noFill/>
                    </a:lnB>
                  </a:tcPr>
                </a:tc>
                <a:tc>
                  <a:txBody>
                    <a:bodyPr/>
                    <a:lstStyle/>
                    <a:p>
                      <a:pPr algn="r"/>
                      <a:r>
                        <a:rPr lang="hr-HR"/>
                        <a:t>58.8</a:t>
                      </a:r>
                    </a:p>
                  </a:txBody>
                  <a:tcPr marL="0" marR="0" marT="0" marB="0" anchor="ctr">
                    <a:lnL>
                      <a:noFill/>
                    </a:lnL>
                    <a:lnR>
                      <a:noFill/>
                    </a:lnR>
                    <a:lnT>
                      <a:noFill/>
                    </a:lnT>
                    <a:lnB>
                      <a:noFill/>
                    </a:lnB>
                  </a:tcPr>
                </a:tc>
                <a:tc>
                  <a:txBody>
                    <a:bodyPr/>
                    <a:lstStyle/>
                    <a:p>
                      <a:pPr algn="r"/>
                      <a:r>
                        <a:rPr lang="nb-NO"/>
                        <a:t>30.0</a:t>
                      </a:r>
                    </a:p>
                  </a:txBody>
                  <a:tcPr marL="0" marR="0" marT="0" marB="0" anchor="ctr">
                    <a:lnL>
                      <a:noFill/>
                    </a:lnL>
                    <a:lnR>
                      <a:noFill/>
                    </a:lnR>
                    <a:lnT>
                      <a:noFill/>
                    </a:lnT>
                    <a:lnB>
                      <a:noFill/>
                    </a:lnB>
                  </a:tcPr>
                </a:tc>
                <a:extLst>
                  <a:ext uri="{0D108BD9-81ED-4DB2-BD59-A6C34878D82A}">
                    <a16:rowId xmlns:a16="http://schemas.microsoft.com/office/drawing/2014/main" xmlns="" val="10003"/>
                  </a:ext>
                </a:extLst>
              </a:tr>
              <a:tr h="0">
                <a:tc>
                  <a:txBody>
                    <a:bodyPr/>
                    <a:lstStyle/>
                    <a:p>
                      <a:r>
                        <a:rPr lang="en-US" dirty="0"/>
                        <a:t>CCl</a:t>
                      </a:r>
                      <a:r>
                        <a:rPr lang="en-US" baseline="-25000" dirty="0"/>
                        <a:t>4</a:t>
                      </a:r>
                      <a:endParaRPr lang="en-US" dirty="0"/>
                    </a:p>
                  </a:txBody>
                  <a:tcPr marL="0" marR="0" marT="0" marB="0" anchor="ctr">
                    <a:lnL>
                      <a:noFill/>
                    </a:lnL>
                    <a:lnR>
                      <a:noFill/>
                    </a:lnR>
                    <a:lnT>
                      <a:noFill/>
                    </a:lnT>
                    <a:lnB>
                      <a:noFill/>
                    </a:lnB>
                  </a:tcPr>
                </a:tc>
                <a:tc>
                  <a:txBody>
                    <a:bodyPr/>
                    <a:lstStyle/>
                    <a:p>
                      <a:pPr algn="r"/>
                      <a:r>
                        <a:rPr lang="hr-HR"/>
                        <a:t>−22.6</a:t>
                      </a:r>
                    </a:p>
                  </a:txBody>
                  <a:tcPr marL="0" marR="0" marT="0" marB="0" anchor="ctr">
                    <a:lnL>
                      <a:noFill/>
                    </a:lnL>
                    <a:lnR>
                      <a:noFill/>
                    </a:lnR>
                    <a:lnT>
                      <a:noFill/>
                    </a:lnT>
                    <a:lnB>
                      <a:noFill/>
                    </a:lnB>
                  </a:tcPr>
                </a:tc>
                <a:tc>
                  <a:txBody>
                    <a:bodyPr/>
                    <a:lstStyle/>
                    <a:p>
                      <a:pPr algn="r"/>
                      <a:r>
                        <a:rPr lang="hr-HR"/>
                        <a:t>2.56</a:t>
                      </a:r>
                    </a:p>
                  </a:txBody>
                  <a:tcPr marL="0" marR="0" marT="0" marB="0" anchor="ctr">
                    <a:lnL>
                      <a:noFill/>
                    </a:lnL>
                    <a:lnR>
                      <a:noFill/>
                    </a:lnR>
                    <a:lnT>
                      <a:noFill/>
                    </a:lnT>
                    <a:lnB>
                      <a:noFill/>
                    </a:lnB>
                  </a:tcPr>
                </a:tc>
                <a:tc>
                  <a:txBody>
                    <a:bodyPr/>
                    <a:lstStyle/>
                    <a:p>
                      <a:pPr algn="r"/>
                      <a:r>
                        <a:rPr lang="hr-HR"/>
                        <a:t>76.8</a:t>
                      </a:r>
                    </a:p>
                  </a:txBody>
                  <a:tcPr marL="0" marR="0" marT="0" marB="0" anchor="ctr">
                    <a:lnL>
                      <a:noFill/>
                    </a:lnL>
                    <a:lnR>
                      <a:noFill/>
                    </a:lnR>
                    <a:lnT>
                      <a:noFill/>
                    </a:lnT>
                    <a:lnB>
                      <a:noFill/>
                    </a:lnB>
                  </a:tcPr>
                </a:tc>
                <a:tc>
                  <a:txBody>
                    <a:bodyPr/>
                    <a:lstStyle/>
                    <a:p>
                      <a:pPr algn="r"/>
                      <a:r>
                        <a:rPr lang="hr-HR"/>
                        <a:t>29.8</a:t>
                      </a:r>
                    </a:p>
                  </a:txBody>
                  <a:tcPr marL="0" marR="0" marT="0" marB="0" anchor="ctr">
                    <a:lnL>
                      <a:noFill/>
                    </a:lnL>
                    <a:lnR>
                      <a:noFill/>
                    </a:lnR>
                    <a:lnT>
                      <a:noFill/>
                    </a:lnT>
                    <a:lnB>
                      <a:noFill/>
                    </a:lnB>
                  </a:tcPr>
                </a:tc>
                <a:extLst>
                  <a:ext uri="{0D108BD9-81ED-4DB2-BD59-A6C34878D82A}">
                    <a16:rowId xmlns:a16="http://schemas.microsoft.com/office/drawing/2014/main" xmlns="" val="10004"/>
                  </a:ext>
                </a:extLst>
              </a:tr>
              <a:tr h="0">
                <a:tc>
                  <a:txBody>
                    <a:bodyPr/>
                    <a:lstStyle/>
                    <a:p>
                      <a:r>
                        <a:rPr lang="en-US"/>
                        <a:t>CH</a:t>
                      </a:r>
                      <a:r>
                        <a:rPr lang="en-US" baseline="-25000"/>
                        <a:t>3</a:t>
                      </a:r>
                      <a:r>
                        <a:rPr lang="en-US"/>
                        <a:t>CH</a:t>
                      </a:r>
                      <a:r>
                        <a:rPr lang="en-US" baseline="-25000"/>
                        <a:t>2</a:t>
                      </a:r>
                      <a:r>
                        <a:rPr lang="en-US"/>
                        <a:t>OH (ethanol)</a:t>
                      </a:r>
                    </a:p>
                  </a:txBody>
                  <a:tcPr marL="0" marR="0" marT="0" marB="0" anchor="ctr">
                    <a:lnL>
                      <a:noFill/>
                    </a:lnL>
                    <a:lnR>
                      <a:noFill/>
                    </a:lnR>
                    <a:lnT>
                      <a:noFill/>
                    </a:lnT>
                    <a:lnB>
                      <a:noFill/>
                    </a:lnB>
                  </a:tcPr>
                </a:tc>
                <a:tc>
                  <a:txBody>
                    <a:bodyPr/>
                    <a:lstStyle/>
                    <a:p>
                      <a:pPr algn="r"/>
                      <a:r>
                        <a:rPr lang="hr-HR"/>
                        <a:t>−114.1</a:t>
                      </a:r>
                    </a:p>
                  </a:txBody>
                  <a:tcPr marL="0" marR="0" marT="0" marB="0" anchor="ctr">
                    <a:lnL>
                      <a:noFill/>
                    </a:lnL>
                    <a:lnR>
                      <a:noFill/>
                    </a:lnR>
                    <a:lnT>
                      <a:noFill/>
                    </a:lnT>
                    <a:lnB>
                      <a:noFill/>
                    </a:lnB>
                  </a:tcPr>
                </a:tc>
                <a:tc>
                  <a:txBody>
                    <a:bodyPr/>
                    <a:lstStyle/>
                    <a:p>
                      <a:pPr algn="r"/>
                      <a:r>
                        <a:rPr lang="hr-HR"/>
                        <a:t>4.93</a:t>
                      </a:r>
                    </a:p>
                  </a:txBody>
                  <a:tcPr marL="0" marR="0" marT="0" marB="0" anchor="ctr">
                    <a:lnL>
                      <a:noFill/>
                    </a:lnL>
                    <a:lnR>
                      <a:noFill/>
                    </a:lnR>
                    <a:lnT>
                      <a:noFill/>
                    </a:lnT>
                    <a:lnB>
                      <a:noFill/>
                    </a:lnB>
                  </a:tcPr>
                </a:tc>
                <a:tc>
                  <a:txBody>
                    <a:bodyPr/>
                    <a:lstStyle/>
                    <a:p>
                      <a:pPr algn="r"/>
                      <a:r>
                        <a:rPr lang="hr-HR"/>
                        <a:t>78.3</a:t>
                      </a:r>
                    </a:p>
                  </a:txBody>
                  <a:tcPr marL="0" marR="0" marT="0" marB="0" anchor="ctr">
                    <a:lnL>
                      <a:noFill/>
                    </a:lnL>
                    <a:lnR>
                      <a:noFill/>
                    </a:lnR>
                    <a:lnT>
                      <a:noFill/>
                    </a:lnT>
                    <a:lnB>
                      <a:noFill/>
                    </a:lnB>
                  </a:tcPr>
                </a:tc>
                <a:tc>
                  <a:txBody>
                    <a:bodyPr/>
                    <a:lstStyle/>
                    <a:p>
                      <a:pPr algn="r"/>
                      <a:r>
                        <a:rPr lang="hr-HR"/>
                        <a:t>38.6</a:t>
                      </a:r>
                    </a:p>
                  </a:txBody>
                  <a:tcPr marL="0" marR="0" marT="0" marB="0" anchor="ctr">
                    <a:lnL>
                      <a:noFill/>
                    </a:lnL>
                    <a:lnR>
                      <a:noFill/>
                    </a:lnR>
                    <a:lnT>
                      <a:noFill/>
                    </a:lnT>
                    <a:lnB>
                      <a:noFill/>
                    </a:lnB>
                  </a:tcPr>
                </a:tc>
                <a:extLst>
                  <a:ext uri="{0D108BD9-81ED-4DB2-BD59-A6C34878D82A}">
                    <a16:rowId xmlns:a16="http://schemas.microsoft.com/office/drawing/2014/main" xmlns="" val="10005"/>
                  </a:ext>
                </a:extLst>
              </a:tr>
              <a:tr h="0">
                <a:tc>
                  <a:txBody>
                    <a:bodyPr/>
                    <a:lstStyle/>
                    <a:p>
                      <a:r>
                        <a:rPr lang="en-US"/>
                        <a:t>CH</a:t>
                      </a:r>
                      <a:r>
                        <a:rPr lang="en-US" baseline="-25000"/>
                        <a:t>3</a:t>
                      </a:r>
                      <a:r>
                        <a:rPr lang="en-US"/>
                        <a:t>(CH</a:t>
                      </a:r>
                      <a:r>
                        <a:rPr lang="en-US" baseline="-25000"/>
                        <a:t>2</a:t>
                      </a:r>
                      <a:r>
                        <a:rPr lang="en-US"/>
                        <a:t>)</a:t>
                      </a:r>
                      <a:r>
                        <a:rPr lang="en-US" baseline="-25000"/>
                        <a:t>4</a:t>
                      </a:r>
                      <a:r>
                        <a:rPr lang="en-US"/>
                        <a:t>CH</a:t>
                      </a:r>
                      <a:r>
                        <a:rPr lang="en-US" baseline="-25000"/>
                        <a:t>3</a:t>
                      </a:r>
                      <a:r>
                        <a:rPr lang="en-US"/>
                        <a:t> (</a:t>
                      </a:r>
                      <a:r>
                        <a:rPr lang="en-US" i="1"/>
                        <a:t>n</a:t>
                      </a:r>
                      <a:r>
                        <a:rPr lang="en-US"/>
                        <a:t>-hexane)</a:t>
                      </a:r>
                    </a:p>
                  </a:txBody>
                  <a:tcPr marL="0" marR="0" marT="0" marB="0" anchor="ctr">
                    <a:lnL>
                      <a:noFill/>
                    </a:lnL>
                    <a:lnR>
                      <a:noFill/>
                    </a:lnR>
                    <a:lnT>
                      <a:noFill/>
                    </a:lnT>
                    <a:lnB>
                      <a:noFill/>
                    </a:lnB>
                  </a:tcPr>
                </a:tc>
                <a:tc>
                  <a:txBody>
                    <a:bodyPr/>
                    <a:lstStyle/>
                    <a:p>
                      <a:pPr algn="r"/>
                      <a:r>
                        <a:rPr lang="nb-NO"/>
                        <a:t>−95.4</a:t>
                      </a:r>
                    </a:p>
                  </a:txBody>
                  <a:tcPr marL="0" marR="0" marT="0" marB="0" anchor="ctr">
                    <a:lnL>
                      <a:noFill/>
                    </a:lnL>
                    <a:lnR>
                      <a:noFill/>
                    </a:lnR>
                    <a:lnT>
                      <a:noFill/>
                    </a:lnT>
                    <a:lnB>
                      <a:noFill/>
                    </a:lnB>
                  </a:tcPr>
                </a:tc>
                <a:tc>
                  <a:txBody>
                    <a:bodyPr/>
                    <a:lstStyle/>
                    <a:p>
                      <a:pPr algn="r"/>
                      <a:r>
                        <a:rPr lang="hr-HR"/>
                        <a:t>13.1</a:t>
                      </a:r>
                    </a:p>
                  </a:txBody>
                  <a:tcPr marL="0" marR="0" marT="0" marB="0" anchor="ctr">
                    <a:lnL>
                      <a:noFill/>
                    </a:lnL>
                    <a:lnR>
                      <a:noFill/>
                    </a:lnR>
                    <a:lnT>
                      <a:noFill/>
                    </a:lnT>
                    <a:lnB>
                      <a:noFill/>
                    </a:lnB>
                  </a:tcPr>
                </a:tc>
                <a:tc>
                  <a:txBody>
                    <a:bodyPr/>
                    <a:lstStyle/>
                    <a:p>
                      <a:pPr algn="r"/>
                      <a:r>
                        <a:rPr lang="hr-HR"/>
                        <a:t>68.7</a:t>
                      </a:r>
                    </a:p>
                  </a:txBody>
                  <a:tcPr marL="0" marR="0" marT="0" marB="0" anchor="ctr">
                    <a:lnL>
                      <a:noFill/>
                    </a:lnL>
                    <a:lnR>
                      <a:noFill/>
                    </a:lnR>
                    <a:lnT>
                      <a:noFill/>
                    </a:lnT>
                    <a:lnB>
                      <a:noFill/>
                    </a:lnB>
                  </a:tcPr>
                </a:tc>
                <a:tc>
                  <a:txBody>
                    <a:bodyPr/>
                    <a:lstStyle/>
                    <a:p>
                      <a:pPr algn="r"/>
                      <a:r>
                        <a:rPr lang="hr-HR"/>
                        <a:t>28.9</a:t>
                      </a:r>
                    </a:p>
                  </a:txBody>
                  <a:tcPr marL="0" marR="0" marT="0" marB="0" anchor="ctr">
                    <a:lnL>
                      <a:noFill/>
                    </a:lnL>
                    <a:lnR>
                      <a:noFill/>
                    </a:lnR>
                    <a:lnT>
                      <a:noFill/>
                    </a:lnT>
                    <a:lnB>
                      <a:noFill/>
                    </a:lnB>
                  </a:tcPr>
                </a:tc>
                <a:extLst>
                  <a:ext uri="{0D108BD9-81ED-4DB2-BD59-A6C34878D82A}">
                    <a16:rowId xmlns:a16="http://schemas.microsoft.com/office/drawing/2014/main" xmlns="" val="10006"/>
                  </a:ext>
                </a:extLst>
              </a:tr>
              <a:tr h="0">
                <a:tc>
                  <a:txBody>
                    <a:bodyPr/>
                    <a:lstStyle/>
                    <a:p>
                      <a:r>
                        <a:rPr lang="is-IS"/>
                        <a:t>H</a:t>
                      </a:r>
                      <a:r>
                        <a:rPr lang="is-IS" baseline="-25000"/>
                        <a:t>2</a:t>
                      </a:r>
                      <a:r>
                        <a:rPr lang="is-IS"/>
                        <a:t>O</a:t>
                      </a:r>
                    </a:p>
                  </a:txBody>
                  <a:tcPr marL="0" marR="0" marT="0" marB="0" anchor="ctr">
                    <a:lnL>
                      <a:noFill/>
                    </a:lnL>
                    <a:lnR>
                      <a:noFill/>
                    </a:lnR>
                    <a:lnT>
                      <a:noFill/>
                    </a:lnT>
                    <a:lnB>
                      <a:noFill/>
                    </a:lnB>
                  </a:tcPr>
                </a:tc>
                <a:tc>
                  <a:txBody>
                    <a:bodyPr/>
                    <a:lstStyle/>
                    <a:p>
                      <a:pPr algn="r"/>
                      <a:r>
                        <a:rPr lang="en-US"/>
                        <a:t>0</a:t>
                      </a:r>
                    </a:p>
                  </a:txBody>
                  <a:tcPr marL="0" marR="0" marT="0" marB="0" anchor="ctr">
                    <a:lnL>
                      <a:noFill/>
                    </a:lnL>
                    <a:lnR>
                      <a:noFill/>
                    </a:lnR>
                    <a:lnT>
                      <a:noFill/>
                    </a:lnT>
                    <a:lnB>
                      <a:noFill/>
                    </a:lnB>
                  </a:tcPr>
                </a:tc>
                <a:tc>
                  <a:txBody>
                    <a:bodyPr/>
                    <a:lstStyle/>
                    <a:p>
                      <a:pPr algn="r"/>
                      <a:r>
                        <a:rPr lang="hr-HR"/>
                        <a:t>6.01</a:t>
                      </a:r>
                    </a:p>
                  </a:txBody>
                  <a:tcPr marL="0" marR="0" marT="0" marB="0" anchor="ctr">
                    <a:lnL>
                      <a:noFill/>
                    </a:lnL>
                    <a:lnR>
                      <a:noFill/>
                    </a:lnR>
                    <a:lnT>
                      <a:noFill/>
                    </a:lnT>
                    <a:lnB>
                      <a:noFill/>
                    </a:lnB>
                  </a:tcPr>
                </a:tc>
                <a:tc>
                  <a:txBody>
                    <a:bodyPr/>
                    <a:lstStyle/>
                    <a:p>
                      <a:pPr algn="r"/>
                      <a:r>
                        <a:rPr lang="is-IS"/>
                        <a:t>100</a:t>
                      </a:r>
                    </a:p>
                  </a:txBody>
                  <a:tcPr marL="0" marR="0" marT="0" marB="0" anchor="ctr">
                    <a:lnL>
                      <a:noFill/>
                    </a:lnL>
                    <a:lnR>
                      <a:noFill/>
                    </a:lnR>
                    <a:lnT>
                      <a:noFill/>
                    </a:lnT>
                    <a:lnB>
                      <a:noFill/>
                    </a:lnB>
                  </a:tcPr>
                </a:tc>
                <a:tc>
                  <a:txBody>
                    <a:bodyPr/>
                    <a:lstStyle/>
                    <a:p>
                      <a:pPr algn="r"/>
                      <a:r>
                        <a:rPr lang="nb-NO"/>
                        <a:t>40.7</a:t>
                      </a:r>
                    </a:p>
                  </a:txBody>
                  <a:tcPr marL="0" marR="0" marT="0" marB="0" anchor="ctr">
                    <a:lnL>
                      <a:noFill/>
                    </a:lnL>
                    <a:lnR>
                      <a:noFill/>
                    </a:lnR>
                    <a:lnT>
                      <a:noFill/>
                    </a:lnT>
                    <a:lnB>
                      <a:noFill/>
                    </a:lnB>
                  </a:tcPr>
                </a:tc>
                <a:extLst>
                  <a:ext uri="{0D108BD9-81ED-4DB2-BD59-A6C34878D82A}">
                    <a16:rowId xmlns:a16="http://schemas.microsoft.com/office/drawing/2014/main" xmlns="" val="10007"/>
                  </a:ext>
                </a:extLst>
              </a:tr>
              <a:tr h="0">
                <a:tc>
                  <a:txBody>
                    <a:bodyPr/>
                    <a:lstStyle/>
                    <a:p>
                      <a:r>
                        <a:rPr lang="en-US"/>
                        <a:t>Na</a:t>
                      </a:r>
                    </a:p>
                  </a:txBody>
                  <a:tcPr marL="0" marR="0" marT="0" marB="0" anchor="ctr">
                    <a:lnL>
                      <a:noFill/>
                    </a:lnL>
                    <a:lnR>
                      <a:noFill/>
                    </a:lnR>
                    <a:lnT>
                      <a:noFill/>
                    </a:lnT>
                    <a:lnB>
                      <a:noFill/>
                    </a:lnB>
                  </a:tcPr>
                </a:tc>
                <a:tc>
                  <a:txBody>
                    <a:bodyPr/>
                    <a:lstStyle/>
                    <a:p>
                      <a:pPr algn="r"/>
                      <a:r>
                        <a:rPr lang="nb-NO"/>
                        <a:t>97.8</a:t>
                      </a:r>
                    </a:p>
                  </a:txBody>
                  <a:tcPr marL="0" marR="0" marT="0" marB="0" anchor="ctr">
                    <a:lnL>
                      <a:noFill/>
                    </a:lnL>
                    <a:lnR>
                      <a:noFill/>
                    </a:lnR>
                    <a:lnT>
                      <a:noFill/>
                    </a:lnT>
                    <a:lnB>
                      <a:noFill/>
                    </a:lnB>
                  </a:tcPr>
                </a:tc>
                <a:tc>
                  <a:txBody>
                    <a:bodyPr/>
                    <a:lstStyle/>
                    <a:p>
                      <a:pPr algn="r"/>
                      <a:r>
                        <a:rPr lang="hr-HR"/>
                        <a:t>2.6</a:t>
                      </a:r>
                    </a:p>
                  </a:txBody>
                  <a:tcPr marL="0" marR="0" marT="0" marB="0" anchor="ctr">
                    <a:lnL>
                      <a:noFill/>
                    </a:lnL>
                    <a:lnR>
                      <a:noFill/>
                    </a:lnR>
                    <a:lnT>
                      <a:noFill/>
                    </a:lnT>
                    <a:lnB>
                      <a:noFill/>
                    </a:lnB>
                  </a:tcPr>
                </a:tc>
                <a:tc>
                  <a:txBody>
                    <a:bodyPr/>
                    <a:lstStyle/>
                    <a:p>
                      <a:pPr algn="r"/>
                      <a:r>
                        <a:rPr lang="cs-CZ"/>
                        <a:t>883</a:t>
                      </a:r>
                    </a:p>
                  </a:txBody>
                  <a:tcPr marL="0" marR="0" marT="0" marB="0" anchor="ctr">
                    <a:lnL>
                      <a:noFill/>
                    </a:lnL>
                    <a:lnR>
                      <a:noFill/>
                    </a:lnR>
                    <a:lnT>
                      <a:noFill/>
                    </a:lnT>
                    <a:lnB>
                      <a:noFill/>
                    </a:lnB>
                  </a:tcPr>
                </a:tc>
                <a:tc>
                  <a:txBody>
                    <a:bodyPr/>
                    <a:lstStyle/>
                    <a:p>
                      <a:pPr algn="r"/>
                      <a:r>
                        <a:rPr lang="nb-NO"/>
                        <a:t>97.4</a:t>
                      </a:r>
                    </a:p>
                  </a:txBody>
                  <a:tcPr marL="0" marR="0" marT="0" marB="0" anchor="ctr">
                    <a:lnL>
                      <a:noFill/>
                    </a:lnL>
                    <a:lnR>
                      <a:noFill/>
                    </a:lnR>
                    <a:lnT>
                      <a:noFill/>
                    </a:lnT>
                    <a:lnB>
                      <a:noFill/>
                    </a:lnB>
                  </a:tcPr>
                </a:tc>
                <a:extLst>
                  <a:ext uri="{0D108BD9-81ED-4DB2-BD59-A6C34878D82A}">
                    <a16:rowId xmlns:a16="http://schemas.microsoft.com/office/drawing/2014/main" xmlns="" val="10008"/>
                  </a:ext>
                </a:extLst>
              </a:tr>
              <a:tr h="0">
                <a:tc>
                  <a:txBody>
                    <a:bodyPr/>
                    <a:lstStyle/>
                    <a:p>
                      <a:r>
                        <a:rPr lang="en-US"/>
                        <a:t>NaF</a:t>
                      </a:r>
                    </a:p>
                  </a:txBody>
                  <a:tcPr marL="0" marR="0" marT="0" marB="0" anchor="ctr">
                    <a:lnL>
                      <a:noFill/>
                    </a:lnL>
                    <a:lnR>
                      <a:noFill/>
                    </a:lnR>
                    <a:lnT>
                      <a:noFill/>
                    </a:lnT>
                    <a:lnB>
                      <a:noFill/>
                    </a:lnB>
                  </a:tcPr>
                </a:tc>
                <a:tc>
                  <a:txBody>
                    <a:bodyPr/>
                    <a:lstStyle/>
                    <a:p>
                      <a:pPr algn="r"/>
                      <a:r>
                        <a:rPr lang="en-US"/>
                        <a:t>996</a:t>
                      </a:r>
                    </a:p>
                  </a:txBody>
                  <a:tcPr marL="0" marR="0" marT="0" marB="0" anchor="ctr">
                    <a:lnL>
                      <a:noFill/>
                    </a:lnL>
                    <a:lnR>
                      <a:noFill/>
                    </a:lnR>
                    <a:lnT>
                      <a:noFill/>
                    </a:lnT>
                    <a:lnB>
                      <a:noFill/>
                    </a:lnB>
                  </a:tcPr>
                </a:tc>
                <a:tc>
                  <a:txBody>
                    <a:bodyPr/>
                    <a:lstStyle/>
                    <a:p>
                      <a:pPr algn="r"/>
                      <a:r>
                        <a:rPr lang="hr-HR"/>
                        <a:t>33.4</a:t>
                      </a:r>
                    </a:p>
                  </a:txBody>
                  <a:tcPr marL="0" marR="0" marT="0" marB="0" anchor="ctr">
                    <a:lnL>
                      <a:noFill/>
                    </a:lnL>
                    <a:lnR>
                      <a:noFill/>
                    </a:lnR>
                    <a:lnT>
                      <a:noFill/>
                    </a:lnT>
                    <a:lnB>
                      <a:noFill/>
                    </a:lnB>
                  </a:tcPr>
                </a:tc>
                <a:tc>
                  <a:txBody>
                    <a:bodyPr/>
                    <a:lstStyle/>
                    <a:p>
                      <a:pPr algn="r"/>
                      <a:r>
                        <a:rPr lang="is-IS"/>
                        <a:t>1704</a:t>
                      </a:r>
                    </a:p>
                  </a:txBody>
                  <a:tcPr marL="0" marR="0" marT="0" marB="0" anchor="ctr">
                    <a:lnL>
                      <a:noFill/>
                    </a:lnL>
                    <a:lnR>
                      <a:noFill/>
                    </a:lnR>
                    <a:lnT>
                      <a:noFill/>
                    </a:lnT>
                    <a:lnB>
                      <a:noFill/>
                    </a:lnB>
                  </a:tcPr>
                </a:tc>
                <a:tc>
                  <a:txBody>
                    <a:bodyPr/>
                    <a:lstStyle/>
                    <a:p>
                      <a:pPr algn="r"/>
                      <a:r>
                        <a:rPr lang="hr-HR" dirty="0"/>
                        <a:t>176.1</a:t>
                      </a:r>
                    </a:p>
                  </a:txBody>
                  <a:tcPr marL="0" marR="0" marT="0" marB="0" anchor="ctr">
                    <a:lnL>
                      <a:noFill/>
                    </a:lnL>
                    <a:lnR>
                      <a:noFill/>
                    </a:lnR>
                    <a:lnT>
                      <a:noFill/>
                    </a:lnT>
                    <a:lnB>
                      <a:noFill/>
                    </a:lnB>
                  </a:tcPr>
                </a:tc>
                <a:extLst>
                  <a:ext uri="{0D108BD9-81ED-4DB2-BD59-A6C34878D82A}">
                    <a16:rowId xmlns:a16="http://schemas.microsoft.com/office/drawing/2014/main" xmlns="" val="10009"/>
                  </a:ext>
                </a:extLst>
              </a:tr>
            </a:tbl>
          </a:graphicData>
        </a:graphic>
      </p:graphicFrame>
      <p:sp>
        <p:nvSpPr>
          <p:cNvPr id="4" name="Rectangle 1"/>
          <p:cNvSpPr>
            <a:spLocks noChangeArrowheads="1"/>
          </p:cNvSpPr>
          <p:nvPr/>
        </p:nvSpPr>
        <p:spPr bwMode="auto">
          <a:xfrm>
            <a:off x="1760220" y="1812646"/>
            <a:ext cx="9403080"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charset="0"/>
              </a:rPr>
              <a:t>Table 11.5.1 Melting and Boiling Points and Enthalpies of Fusion and Vaporization for Selected Substances</a:t>
            </a:r>
            <a:endParaRPr kumimoji="0" lang="en-US" altLang="en-US" sz="1800" b="0" i="0" u="none" strike="noStrike" cap="none" normalizeH="0" baseline="0">
              <a:ln>
                <a:noFill/>
              </a:ln>
              <a:solidFill>
                <a:schemeClr val="tx1"/>
              </a:solidFill>
              <a:effectLst/>
              <a:latin typeface="Arial" charset="0"/>
            </a:endParaRPr>
          </a:p>
        </p:txBody>
      </p:sp>
      <p:sp>
        <p:nvSpPr>
          <p:cNvPr id="6" name="TextBox 5"/>
          <p:cNvSpPr txBox="1"/>
          <p:nvPr/>
        </p:nvSpPr>
        <p:spPr>
          <a:xfrm>
            <a:off x="1302980" y="6003775"/>
            <a:ext cx="9650243" cy="400110"/>
          </a:xfrm>
          <a:prstGeom prst="rect">
            <a:avLst/>
          </a:prstGeom>
          <a:noFill/>
        </p:spPr>
        <p:txBody>
          <a:bodyPr wrap="square" rtlCol="0">
            <a:spAutoFit/>
          </a:bodyPr>
          <a:lstStyle/>
          <a:p>
            <a:r>
              <a:rPr lang="en-US" sz="2000" dirty="0">
                <a:solidFill>
                  <a:schemeClr val="tx2"/>
                </a:solidFill>
              </a:rPr>
              <a:t>We can attempt to draw simple relationships based on the intermolecular force and masses</a:t>
            </a:r>
          </a:p>
        </p:txBody>
      </p:sp>
    </p:spTree>
    <p:extLst>
      <p:ext uri="{BB962C8B-B14F-4D97-AF65-F5344CB8AC3E}">
        <p14:creationId xmlns:p14="http://schemas.microsoft.com/office/powerpoint/2010/main" val="1163078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p:cNvSpPr txBox="1">
            <a:spLocks noChangeArrowheads="1"/>
          </p:cNvSpPr>
          <p:nvPr/>
        </p:nvSpPr>
        <p:spPr>
          <a:xfrm>
            <a:off x="988020" y="-160"/>
            <a:ext cx="9650243" cy="8445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400" dirty="0">
                <a:solidFill>
                  <a:srgbClr val="002060"/>
                </a:solidFill>
              </a:rPr>
              <a:t>Heating Curves</a:t>
            </a:r>
            <a:endParaRPr lang="en-US" altLang="en-US" sz="4400" dirty="0">
              <a:solidFill>
                <a:schemeClr val="tx2"/>
              </a:solidFill>
            </a:endParaRPr>
          </a:p>
        </p:txBody>
      </p:sp>
      <p:sp>
        <p:nvSpPr>
          <p:cNvPr id="7" name="TextBox 6"/>
          <p:cNvSpPr txBox="1"/>
          <p:nvPr/>
        </p:nvSpPr>
        <p:spPr>
          <a:xfrm>
            <a:off x="988020" y="959335"/>
            <a:ext cx="10289580" cy="707886"/>
          </a:xfrm>
          <a:prstGeom prst="rect">
            <a:avLst/>
          </a:prstGeom>
          <a:noFill/>
        </p:spPr>
        <p:txBody>
          <a:bodyPr wrap="square" rtlCol="0">
            <a:spAutoFit/>
          </a:bodyPr>
          <a:lstStyle/>
          <a:p>
            <a:r>
              <a:rPr lang="en-US" sz="2000" dirty="0">
                <a:solidFill>
                  <a:schemeClr val="tx2"/>
                </a:solidFill>
              </a:rPr>
              <a:t>If a substance absorbs a constant amount of heat per unit time and we monitor the temperature we measure a heating curve</a:t>
            </a:r>
          </a:p>
        </p:txBody>
      </p:sp>
      <p:pic>
        <p:nvPicPr>
          <p:cNvPr id="11266" name="Picture 2" descr="ttp://chem.libretexts.org/@api/deki/files/41676/=6c6b33a839c7613ad3305d597b687509.jpg?revisi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020" y="1733535"/>
            <a:ext cx="7050405" cy="4048408"/>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8138160" y="1914454"/>
            <a:ext cx="4053840" cy="4093428"/>
          </a:xfrm>
          <a:prstGeom prst="rect">
            <a:avLst/>
          </a:prstGeom>
          <a:noFill/>
        </p:spPr>
        <p:txBody>
          <a:bodyPr wrap="square" rtlCol="0">
            <a:spAutoFit/>
          </a:bodyPr>
          <a:lstStyle/>
          <a:p>
            <a:r>
              <a:rPr lang="en-US" sz="2000" dirty="0">
                <a:solidFill>
                  <a:schemeClr val="tx2"/>
                </a:solidFill>
              </a:rPr>
              <a:t>The temperature during a phase changes is constant (B</a:t>
            </a:r>
            <a:r>
              <a:rPr lang="en-US" sz="2000" dirty="0">
                <a:solidFill>
                  <a:schemeClr val="tx2"/>
                </a:solidFill>
                <a:sym typeface="Wingdings"/>
              </a:rPr>
              <a:t>C DE</a:t>
            </a:r>
            <a:endParaRPr lang="en-US" sz="2000" dirty="0">
              <a:solidFill>
                <a:schemeClr val="tx2"/>
              </a:solidFill>
            </a:endParaRPr>
          </a:p>
          <a:p>
            <a:endParaRPr lang="en-US" sz="2000" dirty="0">
              <a:solidFill>
                <a:schemeClr val="tx2"/>
              </a:solidFill>
            </a:endParaRPr>
          </a:p>
          <a:p>
            <a:r>
              <a:rPr lang="en-US" sz="2000" dirty="0">
                <a:solidFill>
                  <a:schemeClr val="tx2"/>
                </a:solidFill>
              </a:rPr>
              <a:t>but increases uniformly when there is only one phase present.  (A</a:t>
            </a:r>
            <a:r>
              <a:rPr lang="en-US" sz="2000" dirty="0">
                <a:solidFill>
                  <a:schemeClr val="tx2"/>
                </a:solidFill>
                <a:sym typeface="Wingdings"/>
              </a:rPr>
              <a:t>B, CD and EF)</a:t>
            </a:r>
            <a:r>
              <a:rPr lang="en-US" sz="2000" dirty="0">
                <a:solidFill>
                  <a:schemeClr val="tx2"/>
                </a:solidFill>
              </a:rPr>
              <a:t> </a:t>
            </a:r>
          </a:p>
          <a:p>
            <a:endParaRPr lang="en-US" sz="2000" dirty="0">
              <a:solidFill>
                <a:schemeClr val="tx2"/>
              </a:solidFill>
            </a:endParaRPr>
          </a:p>
          <a:p>
            <a:r>
              <a:rPr lang="en-US" sz="2000" dirty="0">
                <a:solidFill>
                  <a:schemeClr val="tx2"/>
                </a:solidFill>
              </a:rPr>
              <a:t>This is because the heat capacity is of a single phase is (roughly) constant as a function of temperature and </a:t>
            </a:r>
            <a:br>
              <a:rPr lang="en-US" sz="2000" dirty="0">
                <a:solidFill>
                  <a:schemeClr val="tx2"/>
                </a:solidFill>
              </a:rPr>
            </a:br>
            <a:r>
              <a:rPr lang="en-US" sz="2000" dirty="0">
                <a:solidFill>
                  <a:schemeClr val="tx2"/>
                </a:solidFill>
                <a:latin typeface="Symbol" charset="2"/>
                <a:ea typeface="Symbol" charset="2"/>
                <a:cs typeface="Symbol" charset="2"/>
              </a:rPr>
              <a:t>D</a:t>
            </a:r>
            <a:r>
              <a:rPr lang="en-US" sz="2000" dirty="0">
                <a:solidFill>
                  <a:schemeClr val="tx2"/>
                </a:solidFill>
              </a:rPr>
              <a:t>T= Q/</a:t>
            </a:r>
            <a:r>
              <a:rPr lang="en-US" sz="2000" dirty="0" err="1">
                <a:solidFill>
                  <a:schemeClr val="tx2"/>
                </a:solidFill>
              </a:rPr>
              <a:t>C</a:t>
            </a:r>
            <a:r>
              <a:rPr lang="en-US" sz="2000" baseline="-25000" dirty="0" err="1">
                <a:solidFill>
                  <a:schemeClr val="tx2"/>
                </a:solidFill>
              </a:rPr>
              <a:t>p</a:t>
            </a:r>
            <a:r>
              <a:rPr lang="en-US" sz="2000" dirty="0">
                <a:solidFill>
                  <a:schemeClr val="tx2"/>
                </a:solidFill>
              </a:rPr>
              <a:t> where Q is the heating rate and </a:t>
            </a:r>
            <a:r>
              <a:rPr lang="en-US" sz="2000" dirty="0" err="1">
                <a:solidFill>
                  <a:schemeClr val="tx2"/>
                </a:solidFill>
              </a:rPr>
              <a:t>C</a:t>
            </a:r>
            <a:r>
              <a:rPr lang="en-US" sz="2000" baseline="-25000" dirty="0" err="1">
                <a:solidFill>
                  <a:schemeClr val="tx2"/>
                </a:solidFill>
              </a:rPr>
              <a:t>p</a:t>
            </a:r>
            <a:r>
              <a:rPr lang="en-US" sz="2000" dirty="0">
                <a:solidFill>
                  <a:schemeClr val="tx2"/>
                </a:solidFill>
              </a:rPr>
              <a:t> the specific heat, both constants</a:t>
            </a:r>
          </a:p>
        </p:txBody>
      </p:sp>
    </p:spTree>
    <p:extLst>
      <p:ext uri="{BB962C8B-B14F-4D97-AF65-F5344CB8AC3E}">
        <p14:creationId xmlns:p14="http://schemas.microsoft.com/office/powerpoint/2010/main" val="1819351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p:cNvSpPr txBox="1">
            <a:spLocks noChangeArrowheads="1"/>
          </p:cNvSpPr>
          <p:nvPr/>
        </p:nvSpPr>
        <p:spPr>
          <a:xfrm>
            <a:off x="988020" y="-160"/>
            <a:ext cx="9650243" cy="8445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400" dirty="0">
                <a:solidFill>
                  <a:srgbClr val="002060"/>
                </a:solidFill>
              </a:rPr>
              <a:t>Cooling Curves</a:t>
            </a:r>
            <a:endParaRPr lang="en-US" altLang="en-US" sz="4400" dirty="0">
              <a:solidFill>
                <a:schemeClr val="tx2"/>
              </a:solidFill>
            </a:endParaRPr>
          </a:p>
        </p:txBody>
      </p:sp>
      <p:sp>
        <p:nvSpPr>
          <p:cNvPr id="7" name="TextBox 6"/>
          <p:cNvSpPr txBox="1"/>
          <p:nvPr/>
        </p:nvSpPr>
        <p:spPr>
          <a:xfrm>
            <a:off x="988020" y="1013320"/>
            <a:ext cx="11041420" cy="707886"/>
          </a:xfrm>
          <a:prstGeom prst="rect">
            <a:avLst/>
          </a:prstGeom>
          <a:noFill/>
        </p:spPr>
        <p:txBody>
          <a:bodyPr wrap="square" rtlCol="0">
            <a:spAutoFit/>
          </a:bodyPr>
          <a:lstStyle/>
          <a:p>
            <a:r>
              <a:rPr lang="en-US" sz="2000" dirty="0">
                <a:solidFill>
                  <a:schemeClr val="tx2"/>
                </a:solidFill>
              </a:rPr>
              <a:t>Cooling curves are very similar to heating curves with the difference that heat is being removed from the substance under study and one passes from the gas to the liquid to the solid phases </a:t>
            </a:r>
          </a:p>
        </p:txBody>
      </p:sp>
      <p:pic>
        <p:nvPicPr>
          <p:cNvPr id="12290" name="Picture 2" descr="82e11e1b5869e0feb02d1c9ff7ccc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1890136"/>
            <a:ext cx="6966662" cy="400266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62460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p:cNvSpPr txBox="1">
            <a:spLocks noChangeArrowheads="1"/>
          </p:cNvSpPr>
          <p:nvPr/>
        </p:nvSpPr>
        <p:spPr>
          <a:xfrm>
            <a:off x="988020" y="-160"/>
            <a:ext cx="9650243" cy="8445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400" dirty="0">
                <a:solidFill>
                  <a:srgbClr val="002060"/>
                </a:solidFill>
              </a:rPr>
              <a:t>Phase Diagrams</a:t>
            </a:r>
            <a:endParaRPr lang="en-US" altLang="en-US" sz="4400" dirty="0">
              <a:solidFill>
                <a:schemeClr val="tx2"/>
              </a:solidFill>
            </a:endParaRPr>
          </a:p>
        </p:txBody>
      </p:sp>
      <p:pic>
        <p:nvPicPr>
          <p:cNvPr id="15362" name="Picture 2" descr="ttp://chem.libretexts.org/@api/deki/files/41686/=9a913b76b159d16b99cde693e40331f8.jpg?revisi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020" y="1197065"/>
            <a:ext cx="6565900" cy="503101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8092638" y="1299624"/>
            <a:ext cx="3833199" cy="2031325"/>
          </a:xfrm>
          <a:prstGeom prst="rect">
            <a:avLst/>
          </a:prstGeom>
        </p:spPr>
        <p:txBody>
          <a:bodyPr wrap="square">
            <a:spAutoFit/>
          </a:bodyPr>
          <a:lstStyle/>
          <a:p>
            <a:r>
              <a:rPr lang="en-US" dirty="0">
                <a:solidFill>
                  <a:schemeClr val="tx2"/>
                </a:solidFill>
              </a:rPr>
              <a:t>This type of phase diagrams shows which  phases of  pure materials exist under different conditions of temperature and pressure.  </a:t>
            </a:r>
          </a:p>
          <a:p>
            <a:endParaRPr lang="en-US" dirty="0">
              <a:solidFill>
                <a:schemeClr val="tx2"/>
              </a:solidFill>
            </a:endParaRPr>
          </a:p>
          <a:p>
            <a:r>
              <a:rPr lang="en-US" dirty="0">
                <a:solidFill>
                  <a:schemeClr val="tx2"/>
                </a:solidFill>
              </a:rPr>
              <a:t>We are now going to explore this simple phase diagram in greater detail</a:t>
            </a:r>
            <a:endParaRPr lang="en-US" dirty="0"/>
          </a:p>
        </p:txBody>
      </p:sp>
    </p:spTree>
    <p:extLst>
      <p:ext uri="{BB962C8B-B14F-4D97-AF65-F5344CB8AC3E}">
        <p14:creationId xmlns:p14="http://schemas.microsoft.com/office/powerpoint/2010/main" val="1672319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p:cNvSpPr txBox="1">
            <a:spLocks noChangeArrowheads="1"/>
          </p:cNvSpPr>
          <p:nvPr/>
        </p:nvSpPr>
        <p:spPr>
          <a:xfrm>
            <a:off x="988020" y="-160"/>
            <a:ext cx="9650243" cy="8445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400" dirty="0">
                <a:solidFill>
                  <a:srgbClr val="002060"/>
                </a:solidFill>
              </a:rPr>
              <a:t>Phase Diagrams for Dummies</a:t>
            </a:r>
            <a:endParaRPr lang="en-US" altLang="en-US" sz="4400" dirty="0">
              <a:solidFill>
                <a:schemeClr val="tx2"/>
              </a:solidFill>
            </a:endParaRPr>
          </a:p>
        </p:txBody>
      </p:sp>
      <p:pic>
        <p:nvPicPr>
          <p:cNvPr id="2" name="Picture 1"/>
          <p:cNvPicPr>
            <a:picLocks noChangeAspect="1"/>
          </p:cNvPicPr>
          <p:nvPr/>
        </p:nvPicPr>
        <p:blipFill>
          <a:blip r:embed="rId2"/>
          <a:stretch>
            <a:fillRect/>
          </a:stretch>
        </p:blipFill>
        <p:spPr>
          <a:xfrm>
            <a:off x="5545934" y="1531892"/>
            <a:ext cx="6115754" cy="4690448"/>
          </a:xfrm>
          <a:prstGeom prst="rect">
            <a:avLst/>
          </a:prstGeom>
        </p:spPr>
      </p:pic>
      <p:sp>
        <p:nvSpPr>
          <p:cNvPr id="5" name="Rectangle 4"/>
          <p:cNvSpPr/>
          <p:nvPr/>
        </p:nvSpPr>
        <p:spPr>
          <a:xfrm>
            <a:off x="478793" y="1497386"/>
            <a:ext cx="4889267" cy="3785652"/>
          </a:xfrm>
          <a:prstGeom prst="rect">
            <a:avLst/>
          </a:prstGeom>
        </p:spPr>
        <p:txBody>
          <a:bodyPr wrap="square">
            <a:spAutoFit/>
          </a:bodyPr>
          <a:lstStyle/>
          <a:p>
            <a:r>
              <a:rPr lang="en-US" sz="2000" dirty="0"/>
              <a:t>A simple phase diagram shows the conditions under which the solid, liquid, gas and supercritical gas phases exist.  </a:t>
            </a:r>
          </a:p>
          <a:p>
            <a:endParaRPr lang="en-US" sz="2000" dirty="0"/>
          </a:p>
          <a:p>
            <a:r>
              <a:rPr lang="en-US" sz="2000" dirty="0"/>
              <a:t>The solid phase exits at high pressure and low temperature</a:t>
            </a:r>
          </a:p>
          <a:p>
            <a:endParaRPr lang="en-US" sz="2000" dirty="0"/>
          </a:p>
          <a:p>
            <a:r>
              <a:rPr lang="en-US" sz="2000" dirty="0"/>
              <a:t>The liquid phase exits at intermediate pressure and temperature</a:t>
            </a:r>
          </a:p>
          <a:p>
            <a:endParaRPr lang="en-US" sz="2000" dirty="0"/>
          </a:p>
          <a:p>
            <a:r>
              <a:rPr lang="en-US" sz="2000" dirty="0"/>
              <a:t>The gas phase exists at low pressure and high temperature</a:t>
            </a:r>
          </a:p>
        </p:txBody>
      </p:sp>
      <p:cxnSp>
        <p:nvCxnSpPr>
          <p:cNvPr id="6" name="Straight Arrow Connector 5"/>
          <p:cNvCxnSpPr/>
          <p:nvPr/>
        </p:nvCxnSpPr>
        <p:spPr>
          <a:xfrm>
            <a:off x="5190186" y="2889888"/>
            <a:ext cx="1841679" cy="0"/>
          </a:xfrm>
          <a:prstGeom prst="straightConnector1">
            <a:avLst/>
          </a:prstGeom>
          <a:ln w="38100">
            <a:headEnd type="stealth"/>
            <a:tailEnd type="stealth"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545934" y="4784823"/>
            <a:ext cx="3839606" cy="0"/>
          </a:xfrm>
          <a:prstGeom prst="straightConnector1">
            <a:avLst/>
          </a:prstGeom>
          <a:ln w="38100">
            <a:headEnd type="stealth"/>
            <a:tailEnd type="stealth"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757204" y="3817317"/>
            <a:ext cx="3846607" cy="0"/>
          </a:xfrm>
          <a:prstGeom prst="straightConnector1">
            <a:avLst/>
          </a:prstGeom>
          <a:ln w="38100">
            <a:headEnd type="stealth"/>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5553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p:cNvSpPr txBox="1">
            <a:spLocks noChangeArrowheads="1"/>
          </p:cNvSpPr>
          <p:nvPr/>
        </p:nvSpPr>
        <p:spPr>
          <a:xfrm>
            <a:off x="988020" y="-160"/>
            <a:ext cx="9650243" cy="8445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400" dirty="0">
                <a:solidFill>
                  <a:srgbClr val="002060"/>
                </a:solidFill>
              </a:rPr>
              <a:t>The Critical Point and Supercritical Fluids</a:t>
            </a:r>
            <a:endParaRPr lang="en-US" altLang="en-US" sz="4400" dirty="0">
              <a:solidFill>
                <a:schemeClr val="tx2"/>
              </a:solidFill>
            </a:endParaRPr>
          </a:p>
        </p:txBody>
      </p:sp>
      <p:sp>
        <p:nvSpPr>
          <p:cNvPr id="44" name="Rectangle 43"/>
          <p:cNvSpPr/>
          <p:nvPr/>
        </p:nvSpPr>
        <p:spPr>
          <a:xfrm>
            <a:off x="888642" y="934234"/>
            <a:ext cx="11050073" cy="923330"/>
          </a:xfrm>
          <a:prstGeom prst="rect">
            <a:avLst/>
          </a:prstGeom>
        </p:spPr>
        <p:txBody>
          <a:bodyPr wrap="square">
            <a:spAutoFit/>
          </a:bodyPr>
          <a:lstStyle/>
          <a:p>
            <a:r>
              <a:rPr lang="en-US" dirty="0"/>
              <a:t>Point B on the phase diagram is the critical point, the point beyond which there is no distinguishing between liquid and gas.  The diagram shows the critical Temperature, Tc, pressure, Pc and volume, </a:t>
            </a:r>
            <a:r>
              <a:rPr lang="en-US" dirty="0" err="1"/>
              <a:t>Vc</a:t>
            </a:r>
            <a:r>
              <a:rPr lang="en-US" dirty="0"/>
              <a:t>.  Using the </a:t>
            </a:r>
            <a:r>
              <a:rPr lang="en-US" dirty="0" err="1"/>
              <a:t>vdW</a:t>
            </a:r>
            <a:r>
              <a:rPr lang="en-US" dirty="0"/>
              <a:t> </a:t>
            </a:r>
            <a:r>
              <a:rPr lang="en-US" dirty="0" err="1"/>
              <a:t>eq</a:t>
            </a:r>
            <a:r>
              <a:rPr lang="en-US" dirty="0"/>
              <a:t>, knowing any two of these allows us to calculate the third.  </a:t>
            </a:r>
          </a:p>
        </p:txBody>
      </p:sp>
      <p:grpSp>
        <p:nvGrpSpPr>
          <p:cNvPr id="52" name="Group 51"/>
          <p:cNvGrpSpPr/>
          <p:nvPr/>
        </p:nvGrpSpPr>
        <p:grpSpPr>
          <a:xfrm>
            <a:off x="0" y="1930573"/>
            <a:ext cx="12087588" cy="4832603"/>
            <a:chOff x="0" y="1930573"/>
            <a:chExt cx="12087588" cy="4832603"/>
          </a:xfrm>
        </p:grpSpPr>
        <p:pic>
          <p:nvPicPr>
            <p:cNvPr id="2" name="Picture 1"/>
            <p:cNvPicPr>
              <a:picLocks noChangeAspect="1"/>
            </p:cNvPicPr>
            <p:nvPr/>
          </p:nvPicPr>
          <p:blipFill>
            <a:blip r:embed="rId2"/>
            <a:stretch>
              <a:fillRect/>
            </a:stretch>
          </p:blipFill>
          <p:spPr>
            <a:xfrm>
              <a:off x="0" y="2072728"/>
              <a:ext cx="6115754" cy="4690448"/>
            </a:xfrm>
            <a:prstGeom prst="rect">
              <a:avLst/>
            </a:prstGeom>
          </p:spPr>
        </p:pic>
        <p:pic>
          <p:nvPicPr>
            <p:cNvPr id="4" name="Picture 3"/>
            <p:cNvPicPr>
              <a:picLocks noChangeAspect="1"/>
            </p:cNvPicPr>
            <p:nvPr/>
          </p:nvPicPr>
          <p:blipFill>
            <a:blip r:embed="rId3"/>
            <a:stretch>
              <a:fillRect/>
            </a:stretch>
          </p:blipFill>
          <p:spPr>
            <a:xfrm>
              <a:off x="6504901" y="1930573"/>
              <a:ext cx="5582687" cy="3840193"/>
            </a:xfrm>
            <a:prstGeom prst="rect">
              <a:avLst/>
            </a:prstGeom>
          </p:spPr>
        </p:pic>
        <p:cxnSp>
          <p:nvCxnSpPr>
            <p:cNvPr id="43" name="Straight Connector 42"/>
            <p:cNvCxnSpPr/>
            <p:nvPr/>
          </p:nvCxnSpPr>
          <p:spPr>
            <a:xfrm>
              <a:off x="5241701" y="3400019"/>
              <a:ext cx="172576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88642" y="3400019"/>
              <a:ext cx="4061827" cy="107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123645" y="3552419"/>
              <a:ext cx="0" cy="238473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37882" y="3226085"/>
              <a:ext cx="396199" cy="369332"/>
            </a:xfrm>
            <a:prstGeom prst="rect">
              <a:avLst/>
            </a:prstGeom>
            <a:noFill/>
          </p:spPr>
          <p:txBody>
            <a:bodyPr wrap="none" rtlCol="0">
              <a:spAutoFit/>
            </a:bodyPr>
            <a:lstStyle/>
            <a:p>
              <a:r>
                <a:rPr lang="en-US" dirty="0"/>
                <a:t>Pc</a:t>
              </a:r>
            </a:p>
          </p:txBody>
        </p:sp>
        <p:sp>
          <p:nvSpPr>
            <p:cNvPr id="50" name="TextBox 49"/>
            <p:cNvSpPr txBox="1"/>
            <p:nvPr/>
          </p:nvSpPr>
          <p:spPr>
            <a:xfrm>
              <a:off x="4950469" y="5980834"/>
              <a:ext cx="374718" cy="369332"/>
            </a:xfrm>
            <a:prstGeom prst="rect">
              <a:avLst/>
            </a:prstGeom>
            <a:noFill/>
          </p:spPr>
          <p:txBody>
            <a:bodyPr wrap="none" rtlCol="0">
              <a:spAutoFit/>
            </a:bodyPr>
            <a:lstStyle/>
            <a:p>
              <a:r>
                <a:rPr lang="en-US" dirty="0"/>
                <a:t>Tc</a:t>
              </a:r>
            </a:p>
          </p:txBody>
        </p:sp>
        <p:sp>
          <p:nvSpPr>
            <p:cNvPr id="51" name="TextBox 50"/>
            <p:cNvSpPr txBox="1"/>
            <p:nvPr/>
          </p:nvSpPr>
          <p:spPr>
            <a:xfrm>
              <a:off x="7841088" y="5659109"/>
              <a:ext cx="402290" cy="369332"/>
            </a:xfrm>
            <a:prstGeom prst="rect">
              <a:avLst/>
            </a:prstGeom>
            <a:noFill/>
          </p:spPr>
          <p:txBody>
            <a:bodyPr wrap="none" rtlCol="0">
              <a:spAutoFit/>
            </a:bodyPr>
            <a:lstStyle/>
            <a:p>
              <a:r>
                <a:rPr lang="en-US" dirty="0" err="1"/>
                <a:t>Vc</a:t>
              </a:r>
              <a:endParaRPr lang="en-US" dirty="0"/>
            </a:p>
          </p:txBody>
        </p:sp>
      </p:grpSp>
    </p:spTree>
    <p:extLst>
      <p:ext uri="{BB962C8B-B14F-4D97-AF65-F5344CB8AC3E}">
        <p14:creationId xmlns:p14="http://schemas.microsoft.com/office/powerpoint/2010/main" val="4195916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p:cNvSpPr txBox="1">
            <a:spLocks noChangeArrowheads="1"/>
          </p:cNvSpPr>
          <p:nvPr/>
        </p:nvSpPr>
        <p:spPr>
          <a:xfrm>
            <a:off x="988020" y="-160"/>
            <a:ext cx="9650243" cy="8445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400" dirty="0">
                <a:solidFill>
                  <a:srgbClr val="002060"/>
                </a:solidFill>
              </a:rPr>
              <a:t>The Critical Point and Supercritical Fluids</a:t>
            </a:r>
            <a:endParaRPr lang="en-US" altLang="en-US" sz="4400" dirty="0">
              <a:solidFill>
                <a:schemeClr val="tx2"/>
              </a:solidFill>
            </a:endParaRPr>
          </a:p>
        </p:txBody>
      </p:sp>
      <p:sp>
        <p:nvSpPr>
          <p:cNvPr id="44" name="Rectangle 43"/>
          <p:cNvSpPr/>
          <p:nvPr/>
        </p:nvSpPr>
        <p:spPr>
          <a:xfrm>
            <a:off x="888642" y="934234"/>
            <a:ext cx="11050073" cy="923330"/>
          </a:xfrm>
          <a:prstGeom prst="rect">
            <a:avLst/>
          </a:prstGeom>
        </p:spPr>
        <p:txBody>
          <a:bodyPr wrap="square">
            <a:spAutoFit/>
          </a:bodyPr>
          <a:lstStyle/>
          <a:p>
            <a:r>
              <a:rPr lang="en-US" dirty="0"/>
              <a:t>Point B on the phase diagram is the critical point, the point beyond which there is no distinguishing between liquid and gas.  The diagram shows the critical Temperature, Tc, pressure, Pc and volume, </a:t>
            </a:r>
            <a:r>
              <a:rPr lang="en-US" dirty="0" err="1"/>
              <a:t>Vc</a:t>
            </a:r>
            <a:r>
              <a:rPr lang="en-US" dirty="0"/>
              <a:t>.  Using the </a:t>
            </a:r>
            <a:r>
              <a:rPr lang="en-US" dirty="0" err="1"/>
              <a:t>vdW</a:t>
            </a:r>
            <a:r>
              <a:rPr lang="en-US" dirty="0"/>
              <a:t> </a:t>
            </a:r>
            <a:r>
              <a:rPr lang="en-US" dirty="0" err="1"/>
              <a:t>eq</a:t>
            </a:r>
            <a:r>
              <a:rPr lang="en-US" dirty="0"/>
              <a:t>, knowing any two of these allows us to calculate the third.  </a:t>
            </a:r>
          </a:p>
        </p:txBody>
      </p:sp>
      <p:grpSp>
        <p:nvGrpSpPr>
          <p:cNvPr id="52" name="Group 51"/>
          <p:cNvGrpSpPr/>
          <p:nvPr/>
        </p:nvGrpSpPr>
        <p:grpSpPr>
          <a:xfrm>
            <a:off x="7655859" y="1930573"/>
            <a:ext cx="4431729" cy="3089662"/>
            <a:chOff x="6504901" y="1930573"/>
            <a:chExt cx="5582687" cy="4097868"/>
          </a:xfrm>
        </p:grpSpPr>
        <p:pic>
          <p:nvPicPr>
            <p:cNvPr id="4" name="Picture 3"/>
            <p:cNvPicPr>
              <a:picLocks noChangeAspect="1"/>
            </p:cNvPicPr>
            <p:nvPr/>
          </p:nvPicPr>
          <p:blipFill>
            <a:blip r:embed="rId2"/>
            <a:stretch>
              <a:fillRect/>
            </a:stretch>
          </p:blipFill>
          <p:spPr>
            <a:xfrm>
              <a:off x="6504901" y="1930573"/>
              <a:ext cx="5582687" cy="3840193"/>
            </a:xfrm>
            <a:prstGeom prst="rect">
              <a:avLst/>
            </a:prstGeom>
          </p:spPr>
        </p:pic>
        <p:sp>
          <p:nvSpPr>
            <p:cNvPr id="51" name="TextBox 50"/>
            <p:cNvSpPr txBox="1"/>
            <p:nvPr/>
          </p:nvSpPr>
          <p:spPr>
            <a:xfrm>
              <a:off x="7841088" y="5659109"/>
              <a:ext cx="402290" cy="369332"/>
            </a:xfrm>
            <a:prstGeom prst="rect">
              <a:avLst/>
            </a:prstGeom>
            <a:noFill/>
          </p:spPr>
          <p:txBody>
            <a:bodyPr wrap="none" rtlCol="0">
              <a:spAutoFit/>
            </a:bodyPr>
            <a:lstStyle/>
            <a:p>
              <a:r>
                <a:rPr lang="en-US" dirty="0" err="1"/>
                <a:t>Vc</a:t>
              </a:r>
              <a:endParaRPr lang="en-US" dirty="0"/>
            </a:p>
          </p:txBody>
        </p:sp>
      </p:grpSp>
      <mc:AlternateContent xmlns:mc="http://schemas.openxmlformats.org/markup-compatibility/2006" xmlns:we="http://schemas.microsoft.com/office/webextensions/webextension/2010/11" xmlns:pca="http://schemas.microsoft.com/office/powerpoint/2013/contentapp">
        <mc:Choice Requires="we pca">
          <p:graphicFrame>
            <p:nvGraphicFramePr>
              <p:cNvPr id="5" name="App 4"/>
              <p:cNvGraphicFramePr>
                <a:graphicFrameLocks noGrp="1"/>
              </p:cNvGraphicFramePr>
              <p:nvPr>
                <p:extLst>
                  <p:ext uri="{D42A27DB-BD31-4B8C-83A1-F6EECF244321}">
                    <p14:modId xmlns:p14="http://schemas.microsoft.com/office/powerpoint/2010/main" val="725756845"/>
                  </p:ext>
                </p:extLst>
              </p:nvPr>
            </p:nvGraphicFramePr>
            <p:xfrm>
              <a:off x="618565" y="2033307"/>
              <a:ext cx="6786282" cy="4098552"/>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5" name="App 4"/>
              <p:cNvPicPr>
                <a:picLocks noGrp="1" noRot="1" noChangeAspect="1" noMove="1" noResize="1" noEditPoints="1" noAdjustHandles="1" noChangeArrowheads="1" noChangeShapeType="1"/>
              </p:cNvPicPr>
              <p:nvPr/>
            </p:nvPicPr>
            <p:blipFill>
              <a:blip r:embed="rId4"/>
              <a:stretch>
                <a:fillRect/>
              </a:stretch>
            </p:blipFill>
            <p:spPr>
              <a:xfrm>
                <a:off x="618565" y="2033307"/>
                <a:ext cx="6786282" cy="4098552"/>
              </a:xfrm>
              <a:prstGeom prst="rect">
                <a:avLst/>
              </a:prstGeom>
            </p:spPr>
          </p:pic>
        </mc:Fallback>
      </mc:AlternateContent>
    </p:spTree>
    <p:extLst>
      <p:ext uri="{BB962C8B-B14F-4D97-AF65-F5344CB8AC3E}">
        <p14:creationId xmlns:p14="http://schemas.microsoft.com/office/powerpoint/2010/main" val="2377773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p:cNvSpPr txBox="1">
            <a:spLocks noChangeArrowheads="1"/>
          </p:cNvSpPr>
          <p:nvPr/>
        </p:nvSpPr>
        <p:spPr>
          <a:xfrm>
            <a:off x="988020" y="-160"/>
            <a:ext cx="9650243" cy="8445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400" dirty="0">
                <a:solidFill>
                  <a:srgbClr val="002060"/>
                </a:solidFill>
              </a:rPr>
              <a:t>The Critical Point and </a:t>
            </a:r>
            <a:r>
              <a:rPr lang="en-US" altLang="en-US" sz="4400">
                <a:solidFill>
                  <a:srgbClr val="002060"/>
                </a:solidFill>
              </a:rPr>
              <a:t>Supercritical Fluids</a:t>
            </a:r>
            <a:endParaRPr lang="en-US" altLang="en-US" sz="4400" dirty="0">
              <a:solidFill>
                <a:schemeClr val="tx2"/>
              </a:solidFill>
            </a:endParaRPr>
          </a:p>
        </p:txBody>
      </p:sp>
      <p:pic>
        <p:nvPicPr>
          <p:cNvPr id="2" name="Picture 1"/>
          <p:cNvPicPr>
            <a:picLocks noChangeAspect="1"/>
          </p:cNvPicPr>
          <p:nvPr/>
        </p:nvPicPr>
        <p:blipFill>
          <a:blip r:embed="rId2"/>
          <a:stretch>
            <a:fillRect/>
          </a:stretch>
        </p:blipFill>
        <p:spPr>
          <a:xfrm>
            <a:off x="224773" y="1122594"/>
            <a:ext cx="6837124" cy="5243699"/>
          </a:xfrm>
          <a:prstGeom prst="rect">
            <a:avLst/>
          </a:prstGeom>
        </p:spPr>
      </p:pic>
      <p:sp>
        <p:nvSpPr>
          <p:cNvPr id="44" name="Rectangle 43"/>
          <p:cNvSpPr/>
          <p:nvPr/>
        </p:nvSpPr>
        <p:spPr>
          <a:xfrm>
            <a:off x="6903077" y="1307721"/>
            <a:ext cx="4803820" cy="369332"/>
          </a:xfrm>
          <a:prstGeom prst="rect">
            <a:avLst/>
          </a:prstGeom>
        </p:spPr>
        <p:txBody>
          <a:bodyPr wrap="square">
            <a:spAutoFit/>
          </a:bodyPr>
          <a:lstStyle/>
          <a:p>
            <a:r>
              <a:rPr lang="en-US" dirty="0"/>
              <a:t>I</a:t>
            </a:r>
          </a:p>
        </p:txBody>
      </p:sp>
      <p:grpSp>
        <p:nvGrpSpPr>
          <p:cNvPr id="10" name="Group 9"/>
          <p:cNvGrpSpPr/>
          <p:nvPr/>
        </p:nvGrpSpPr>
        <p:grpSpPr>
          <a:xfrm>
            <a:off x="1399038" y="2159479"/>
            <a:ext cx="756493" cy="946030"/>
            <a:chOff x="1399038" y="2159479"/>
            <a:chExt cx="756493" cy="946030"/>
          </a:xfrm>
        </p:grpSpPr>
        <p:cxnSp>
          <p:nvCxnSpPr>
            <p:cNvPr id="14" name="Straight Arrow Connector 13"/>
            <p:cNvCxnSpPr/>
            <p:nvPr/>
          </p:nvCxnSpPr>
          <p:spPr>
            <a:xfrm flipV="1">
              <a:off x="1777285" y="2159479"/>
              <a:ext cx="0" cy="946030"/>
            </a:xfrm>
            <a:prstGeom prst="straightConnector1">
              <a:avLst/>
            </a:prstGeom>
            <a:ln w="38100">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399038" y="2632494"/>
              <a:ext cx="756493" cy="0"/>
            </a:xfrm>
            <a:prstGeom prst="straightConnector1">
              <a:avLst/>
            </a:prstGeom>
            <a:ln w="38100">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034957" y="2142226"/>
            <a:ext cx="756493" cy="946030"/>
            <a:chOff x="1399038" y="2159479"/>
            <a:chExt cx="756493" cy="946030"/>
          </a:xfrm>
        </p:grpSpPr>
        <p:cxnSp>
          <p:nvCxnSpPr>
            <p:cNvPr id="23" name="Straight Arrow Connector 22"/>
            <p:cNvCxnSpPr/>
            <p:nvPr/>
          </p:nvCxnSpPr>
          <p:spPr>
            <a:xfrm flipV="1">
              <a:off x="1777285" y="2159479"/>
              <a:ext cx="0" cy="946030"/>
            </a:xfrm>
            <a:prstGeom prst="straightConnector1">
              <a:avLst/>
            </a:prstGeom>
            <a:ln w="38100">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1399038" y="2632494"/>
              <a:ext cx="756493" cy="0"/>
            </a:xfrm>
            <a:prstGeom prst="straightConnector1">
              <a:avLst/>
            </a:prstGeom>
            <a:ln w="38100">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434894" y="3536830"/>
            <a:ext cx="756493" cy="946030"/>
            <a:chOff x="1399038" y="2159479"/>
            <a:chExt cx="756493" cy="946030"/>
          </a:xfrm>
        </p:grpSpPr>
        <p:cxnSp>
          <p:nvCxnSpPr>
            <p:cNvPr id="26" name="Straight Arrow Connector 25"/>
            <p:cNvCxnSpPr/>
            <p:nvPr/>
          </p:nvCxnSpPr>
          <p:spPr>
            <a:xfrm flipV="1">
              <a:off x="1777285" y="2159479"/>
              <a:ext cx="0" cy="946030"/>
            </a:xfrm>
            <a:prstGeom prst="straightConnector1">
              <a:avLst/>
            </a:prstGeom>
            <a:ln w="38100">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1399038" y="2632494"/>
              <a:ext cx="756493" cy="0"/>
            </a:xfrm>
            <a:prstGeom prst="straightConnector1">
              <a:avLst/>
            </a:prstGeom>
            <a:ln w="38100">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28" name="Rectangle 27"/>
          <p:cNvSpPr/>
          <p:nvPr/>
        </p:nvSpPr>
        <p:spPr>
          <a:xfrm>
            <a:off x="7626724" y="1160325"/>
            <a:ext cx="4080173" cy="3785652"/>
          </a:xfrm>
          <a:prstGeom prst="rect">
            <a:avLst/>
          </a:prstGeom>
        </p:spPr>
        <p:txBody>
          <a:bodyPr wrap="square">
            <a:spAutoFit/>
          </a:bodyPr>
          <a:lstStyle/>
          <a:p>
            <a:r>
              <a:rPr lang="en-US" sz="2000" dirty="0"/>
              <a:t>Only a single phase exists in each of the colored areas.  Within any of these the pressure and temperature can both be changed independently without a phase change occurring.</a:t>
            </a:r>
          </a:p>
          <a:p>
            <a:endParaRPr lang="en-US" sz="2000" dirty="0"/>
          </a:p>
          <a:p>
            <a:r>
              <a:rPr lang="en-US" sz="2000" dirty="0"/>
              <a:t>In these regions there are two degrees of freedom, both T and P can be varied at the same time, independently.</a:t>
            </a:r>
          </a:p>
          <a:p>
            <a:endParaRPr lang="en-US" sz="2000" dirty="0"/>
          </a:p>
          <a:p>
            <a:endParaRPr lang="en-US" sz="2000" dirty="0"/>
          </a:p>
        </p:txBody>
      </p:sp>
    </p:spTree>
    <p:extLst>
      <p:ext uri="{BB962C8B-B14F-4D97-AF65-F5344CB8AC3E}">
        <p14:creationId xmlns:p14="http://schemas.microsoft.com/office/powerpoint/2010/main" val="1198434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p:cNvSpPr txBox="1">
            <a:spLocks noChangeArrowheads="1"/>
          </p:cNvSpPr>
          <p:nvPr/>
        </p:nvSpPr>
        <p:spPr>
          <a:xfrm>
            <a:off x="988020" y="-160"/>
            <a:ext cx="9650243" cy="8445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400">
                <a:solidFill>
                  <a:srgbClr val="002060"/>
                </a:solidFill>
              </a:rPr>
              <a:t>Phase Change Between Liquid and Gas</a:t>
            </a:r>
            <a:endParaRPr lang="en-US" altLang="en-US" sz="4400" dirty="0">
              <a:solidFill>
                <a:schemeClr val="tx2"/>
              </a:solidFill>
            </a:endParaRPr>
          </a:p>
        </p:txBody>
      </p:sp>
      <p:sp>
        <p:nvSpPr>
          <p:cNvPr id="7" name="TextBox 6"/>
          <p:cNvSpPr txBox="1"/>
          <p:nvPr/>
        </p:nvSpPr>
        <p:spPr>
          <a:xfrm>
            <a:off x="658311" y="1826120"/>
            <a:ext cx="4293220" cy="707886"/>
          </a:xfrm>
          <a:prstGeom prst="rect">
            <a:avLst/>
          </a:prstGeom>
          <a:noFill/>
        </p:spPr>
        <p:txBody>
          <a:bodyPr wrap="square" rtlCol="0">
            <a:spAutoFit/>
          </a:bodyPr>
          <a:lstStyle/>
          <a:p>
            <a:r>
              <a:rPr lang="en-US" sz="2000" dirty="0">
                <a:solidFill>
                  <a:schemeClr val="tx2"/>
                </a:solidFill>
              </a:rPr>
              <a:t>First we are going </a:t>
            </a:r>
            <a:r>
              <a:rPr lang="en-US" sz="2000">
                <a:solidFill>
                  <a:schemeClr val="tx2"/>
                </a:solidFill>
              </a:rPr>
              <a:t>to study the </a:t>
            </a:r>
            <a:r>
              <a:rPr lang="en-US" sz="2000" dirty="0">
                <a:solidFill>
                  <a:schemeClr val="tx2"/>
                </a:solidFill>
              </a:rPr>
              <a:t>change of phase between liquid and gas</a:t>
            </a:r>
          </a:p>
        </p:txBody>
      </p:sp>
      <p:pic>
        <p:nvPicPr>
          <p:cNvPr id="1028" name="Picture 4" descr="ttps://upload.wikimedia.org/wikipedia/commons/thumb/1/1d/Phase_changes.svg/640px-Phase_change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1821" y="675273"/>
            <a:ext cx="6096000" cy="30480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Oval 3"/>
          <p:cNvSpPr/>
          <p:nvPr/>
        </p:nvSpPr>
        <p:spPr>
          <a:xfrm>
            <a:off x="6768790" y="1226634"/>
            <a:ext cx="3869473" cy="1906859"/>
          </a:xfrm>
          <a:prstGeom prst="ellipse">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4259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p:cNvSpPr txBox="1">
            <a:spLocks noChangeArrowheads="1"/>
          </p:cNvSpPr>
          <p:nvPr/>
        </p:nvSpPr>
        <p:spPr>
          <a:xfrm>
            <a:off x="988020" y="-160"/>
            <a:ext cx="9650243" cy="8445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400" dirty="0">
                <a:solidFill>
                  <a:srgbClr val="002060"/>
                </a:solidFill>
              </a:rPr>
              <a:t>Two Phases: One Degree of Freedom</a:t>
            </a:r>
            <a:endParaRPr lang="en-US" altLang="en-US" sz="4400" dirty="0">
              <a:solidFill>
                <a:schemeClr val="tx2"/>
              </a:solidFill>
            </a:endParaRPr>
          </a:p>
        </p:txBody>
      </p:sp>
      <p:pic>
        <p:nvPicPr>
          <p:cNvPr id="2" name="Picture 1"/>
          <p:cNvPicPr>
            <a:picLocks noChangeAspect="1"/>
          </p:cNvPicPr>
          <p:nvPr/>
        </p:nvPicPr>
        <p:blipFill>
          <a:blip r:embed="rId2"/>
          <a:stretch>
            <a:fillRect/>
          </a:stretch>
        </p:blipFill>
        <p:spPr>
          <a:xfrm>
            <a:off x="128788" y="1055296"/>
            <a:ext cx="6969863" cy="5345503"/>
          </a:xfrm>
          <a:prstGeom prst="rect">
            <a:avLst/>
          </a:prstGeom>
        </p:spPr>
      </p:pic>
      <p:sp>
        <p:nvSpPr>
          <p:cNvPr id="44" name="Rectangle 43"/>
          <p:cNvSpPr/>
          <p:nvPr/>
        </p:nvSpPr>
        <p:spPr>
          <a:xfrm>
            <a:off x="7469746" y="1158327"/>
            <a:ext cx="4500581" cy="5447645"/>
          </a:xfrm>
          <a:prstGeom prst="rect">
            <a:avLst/>
          </a:prstGeom>
        </p:spPr>
        <p:txBody>
          <a:bodyPr wrap="square">
            <a:spAutoFit/>
          </a:bodyPr>
          <a:lstStyle/>
          <a:p>
            <a:r>
              <a:rPr lang="en-US" sz="2000" dirty="0"/>
              <a:t>The white lines separate phases.   Only on the white lines can two phases exist simultaneously.  </a:t>
            </a:r>
          </a:p>
          <a:p>
            <a:endParaRPr lang="en-US" sz="1200" dirty="0"/>
          </a:p>
          <a:p>
            <a:r>
              <a:rPr lang="en-US" sz="2000" dirty="0"/>
              <a:t>For example the line A - B separates the liquid and gas phases.   If one moved along the blue line, both phases would be present.  </a:t>
            </a:r>
          </a:p>
          <a:p>
            <a:endParaRPr lang="en-US" sz="1200" dirty="0"/>
          </a:p>
          <a:p>
            <a:r>
              <a:rPr lang="en-US" sz="2000" dirty="0"/>
              <a:t>However if one moves off the white line separating two phases as shown by the red line there would be no liquid phase, all the liquid would turn in to gas</a:t>
            </a:r>
          </a:p>
          <a:p>
            <a:endParaRPr lang="en-US" sz="1200" dirty="0"/>
          </a:p>
          <a:p>
            <a:r>
              <a:rPr lang="en-US" sz="2000" dirty="0"/>
              <a:t>Moving along a line there is only one degree of freedom</a:t>
            </a:r>
          </a:p>
          <a:p>
            <a:endParaRPr lang="en-US" sz="1200" dirty="0"/>
          </a:p>
          <a:p>
            <a:r>
              <a:rPr lang="en-US" sz="2000" b="1" dirty="0">
                <a:solidFill>
                  <a:srgbClr val="00B050"/>
                </a:solidFill>
              </a:rPr>
              <a:t>Homework:  What happens moving along the green line?</a:t>
            </a:r>
          </a:p>
        </p:txBody>
      </p:sp>
      <p:sp>
        <p:nvSpPr>
          <p:cNvPr id="8" name="Freeform 7"/>
          <p:cNvSpPr/>
          <p:nvPr/>
        </p:nvSpPr>
        <p:spPr>
          <a:xfrm>
            <a:off x="4288665" y="3005663"/>
            <a:ext cx="1314255" cy="948151"/>
          </a:xfrm>
          <a:custGeom>
            <a:avLst/>
            <a:gdLst>
              <a:gd name="connsiteX0" fmla="*/ 0 w 1314255"/>
              <a:gd name="connsiteY0" fmla="*/ 948151 h 948151"/>
              <a:gd name="connsiteX1" fmla="*/ 566670 w 1314255"/>
              <a:gd name="connsiteY1" fmla="*/ 613300 h 948151"/>
              <a:gd name="connsiteX2" fmla="*/ 1004552 w 1314255"/>
              <a:gd name="connsiteY2" fmla="*/ 278450 h 948151"/>
              <a:gd name="connsiteX3" fmla="*/ 1300766 w 1314255"/>
              <a:gd name="connsiteY3" fmla="*/ 7993 h 948151"/>
              <a:gd name="connsiteX4" fmla="*/ 1236372 w 1314255"/>
              <a:gd name="connsiteY4" fmla="*/ 98145 h 948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4255" h="948151">
                <a:moveTo>
                  <a:pt x="0" y="948151"/>
                </a:moveTo>
                <a:cubicBezTo>
                  <a:pt x="199622" y="836534"/>
                  <a:pt x="399245" y="724917"/>
                  <a:pt x="566670" y="613300"/>
                </a:cubicBezTo>
                <a:cubicBezTo>
                  <a:pt x="734095" y="501683"/>
                  <a:pt x="882203" y="379334"/>
                  <a:pt x="1004552" y="278450"/>
                </a:cubicBezTo>
                <a:cubicBezTo>
                  <a:pt x="1126901" y="177566"/>
                  <a:pt x="1262129" y="38044"/>
                  <a:pt x="1300766" y="7993"/>
                </a:cubicBezTo>
                <a:cubicBezTo>
                  <a:pt x="1339403" y="-22058"/>
                  <a:pt x="1287887" y="38043"/>
                  <a:pt x="1236372" y="98145"/>
                </a:cubicBezTo>
              </a:path>
            </a:pathLst>
          </a:custGeom>
          <a:noFill/>
          <a:ln w="41275">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5602920" y="3005663"/>
            <a:ext cx="694363" cy="0"/>
          </a:xfrm>
          <a:prstGeom prst="straightConnector1">
            <a:avLst/>
          </a:prstGeom>
          <a:ln w="444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4901738" y="3005663"/>
            <a:ext cx="701182" cy="0"/>
          </a:xfrm>
          <a:prstGeom prst="straightConnector1">
            <a:avLst/>
          </a:prstGeom>
          <a:ln w="4445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603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p:cNvSpPr txBox="1">
            <a:spLocks noChangeArrowheads="1"/>
          </p:cNvSpPr>
          <p:nvPr/>
        </p:nvSpPr>
        <p:spPr>
          <a:xfrm>
            <a:off x="988020" y="-160"/>
            <a:ext cx="9650243" cy="8445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400" dirty="0">
                <a:solidFill>
                  <a:srgbClr val="002060"/>
                </a:solidFill>
              </a:rPr>
              <a:t>Three Phases: No Degrees of Freedom</a:t>
            </a:r>
            <a:endParaRPr lang="en-US" altLang="en-US" sz="4400" dirty="0">
              <a:solidFill>
                <a:schemeClr val="tx2"/>
              </a:solidFill>
            </a:endParaRPr>
          </a:p>
        </p:txBody>
      </p:sp>
      <p:pic>
        <p:nvPicPr>
          <p:cNvPr id="2" name="Picture 1"/>
          <p:cNvPicPr>
            <a:picLocks noChangeAspect="1"/>
          </p:cNvPicPr>
          <p:nvPr/>
        </p:nvPicPr>
        <p:blipFill>
          <a:blip r:embed="rId2"/>
          <a:stretch>
            <a:fillRect/>
          </a:stretch>
        </p:blipFill>
        <p:spPr>
          <a:xfrm>
            <a:off x="128788" y="1055296"/>
            <a:ext cx="6969863" cy="5345503"/>
          </a:xfrm>
          <a:prstGeom prst="rect">
            <a:avLst/>
          </a:prstGeom>
        </p:spPr>
      </p:pic>
      <p:sp>
        <p:nvSpPr>
          <p:cNvPr id="44" name="Rectangle 43"/>
          <p:cNvSpPr/>
          <p:nvPr/>
        </p:nvSpPr>
        <p:spPr>
          <a:xfrm>
            <a:off x="7469746" y="1158327"/>
            <a:ext cx="4500581" cy="1692771"/>
          </a:xfrm>
          <a:prstGeom prst="rect">
            <a:avLst/>
          </a:prstGeom>
        </p:spPr>
        <p:txBody>
          <a:bodyPr wrap="square">
            <a:spAutoFit/>
          </a:bodyPr>
          <a:lstStyle/>
          <a:p>
            <a:endParaRPr lang="en-US" sz="1200" dirty="0"/>
          </a:p>
          <a:p>
            <a:r>
              <a:rPr lang="en-US" sz="2000" dirty="0"/>
              <a:t>Point A is called the triple point.  There is only one combination of temperature and pressure where all three phases are present at the same time.  </a:t>
            </a:r>
          </a:p>
          <a:p>
            <a:endParaRPr lang="en-US" sz="1200" dirty="0"/>
          </a:p>
        </p:txBody>
      </p:sp>
      <p:cxnSp>
        <p:nvCxnSpPr>
          <p:cNvPr id="5" name="Straight Connector 4"/>
          <p:cNvCxnSpPr/>
          <p:nvPr/>
        </p:nvCxnSpPr>
        <p:spPr>
          <a:xfrm>
            <a:off x="1130531" y="4474313"/>
            <a:ext cx="1845425" cy="1249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975956" y="4486804"/>
            <a:ext cx="0" cy="93482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99478" y="4243480"/>
            <a:ext cx="420308" cy="461665"/>
          </a:xfrm>
          <a:prstGeom prst="rect">
            <a:avLst/>
          </a:prstGeom>
          <a:noFill/>
        </p:spPr>
        <p:txBody>
          <a:bodyPr wrap="none" rtlCol="0">
            <a:spAutoFit/>
          </a:bodyPr>
          <a:lstStyle/>
          <a:p>
            <a:r>
              <a:rPr lang="en-US" sz="2400" dirty="0"/>
              <a:t>P</a:t>
            </a:r>
            <a:r>
              <a:rPr lang="en-US" dirty="0"/>
              <a:t>t</a:t>
            </a:r>
          </a:p>
        </p:txBody>
      </p:sp>
      <p:sp>
        <p:nvSpPr>
          <p:cNvPr id="15" name="TextBox 14"/>
          <p:cNvSpPr txBox="1"/>
          <p:nvPr/>
        </p:nvSpPr>
        <p:spPr>
          <a:xfrm>
            <a:off x="2775341" y="5632539"/>
            <a:ext cx="420308" cy="461665"/>
          </a:xfrm>
          <a:prstGeom prst="rect">
            <a:avLst/>
          </a:prstGeom>
          <a:noFill/>
        </p:spPr>
        <p:txBody>
          <a:bodyPr wrap="none" rtlCol="0">
            <a:spAutoFit/>
          </a:bodyPr>
          <a:lstStyle/>
          <a:p>
            <a:r>
              <a:rPr lang="en-US" sz="2400" dirty="0"/>
              <a:t>T</a:t>
            </a:r>
            <a:r>
              <a:rPr lang="en-US" dirty="0"/>
              <a:t>t</a:t>
            </a:r>
          </a:p>
        </p:txBody>
      </p:sp>
    </p:spTree>
    <p:extLst>
      <p:ext uri="{BB962C8B-B14F-4D97-AF65-F5344CB8AC3E}">
        <p14:creationId xmlns:p14="http://schemas.microsoft.com/office/powerpoint/2010/main" val="1914838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p:cNvSpPr txBox="1">
            <a:spLocks noChangeArrowheads="1"/>
          </p:cNvSpPr>
          <p:nvPr/>
        </p:nvSpPr>
        <p:spPr>
          <a:xfrm>
            <a:off x="988020" y="-160"/>
            <a:ext cx="9650243" cy="8445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400" dirty="0">
                <a:solidFill>
                  <a:srgbClr val="002060"/>
                </a:solidFill>
              </a:rPr>
              <a:t>Phase Diagrams and Heating Curves</a:t>
            </a:r>
            <a:endParaRPr lang="en-US" altLang="en-US" sz="4400" dirty="0">
              <a:solidFill>
                <a:schemeClr val="tx2"/>
              </a:solidFill>
            </a:endParaRPr>
          </a:p>
        </p:txBody>
      </p:sp>
      <p:pic>
        <p:nvPicPr>
          <p:cNvPr id="2" name="Picture 1"/>
          <p:cNvPicPr>
            <a:picLocks noChangeAspect="1"/>
          </p:cNvPicPr>
          <p:nvPr/>
        </p:nvPicPr>
        <p:blipFill>
          <a:blip r:embed="rId2"/>
          <a:stretch>
            <a:fillRect/>
          </a:stretch>
        </p:blipFill>
        <p:spPr>
          <a:xfrm>
            <a:off x="128788" y="1055296"/>
            <a:ext cx="5669215" cy="4347977"/>
          </a:xfrm>
          <a:prstGeom prst="rect">
            <a:avLst/>
          </a:prstGeom>
        </p:spPr>
      </p:pic>
      <p:sp>
        <p:nvSpPr>
          <p:cNvPr id="44" name="Rectangle 43"/>
          <p:cNvSpPr/>
          <p:nvPr/>
        </p:nvSpPr>
        <p:spPr>
          <a:xfrm>
            <a:off x="2774361" y="5816362"/>
            <a:ext cx="7326908" cy="1015663"/>
          </a:xfrm>
          <a:prstGeom prst="rect">
            <a:avLst/>
          </a:prstGeom>
        </p:spPr>
        <p:txBody>
          <a:bodyPr wrap="square">
            <a:spAutoFit/>
          </a:bodyPr>
          <a:lstStyle/>
          <a:p>
            <a:r>
              <a:rPr lang="en-US" sz="2000" b="1" dirty="0">
                <a:solidFill>
                  <a:srgbClr val="00B050"/>
                </a:solidFill>
              </a:rPr>
              <a:t>Homework</a:t>
            </a:r>
            <a:r>
              <a:rPr lang="en-US" sz="2000" dirty="0">
                <a:solidFill>
                  <a:srgbClr val="00B050"/>
                </a:solidFill>
              </a:rPr>
              <a:t>:  Draw a heating curve if one moves along the blue line.  How does the pressure change?</a:t>
            </a:r>
          </a:p>
          <a:p>
            <a:endParaRPr lang="en-US" sz="2000" dirty="0"/>
          </a:p>
        </p:txBody>
      </p:sp>
      <p:cxnSp>
        <p:nvCxnSpPr>
          <p:cNvPr id="5" name="Straight Arrow Connector 4"/>
          <p:cNvCxnSpPr/>
          <p:nvPr/>
        </p:nvCxnSpPr>
        <p:spPr>
          <a:xfrm flipV="1">
            <a:off x="1812175" y="2909455"/>
            <a:ext cx="3291840" cy="33250"/>
          </a:xfrm>
          <a:prstGeom prst="straightConnector1">
            <a:avLst/>
          </a:prstGeom>
          <a:ln w="44450">
            <a:tailEnd type="stealth" w="lg" len="lg"/>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770776" y="1230284"/>
            <a:ext cx="16626" cy="33749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770776" y="4605251"/>
            <a:ext cx="525219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944495" y="4736466"/>
            <a:ext cx="649537" cy="369332"/>
          </a:xfrm>
          <a:prstGeom prst="rect">
            <a:avLst/>
          </a:prstGeom>
          <a:noFill/>
        </p:spPr>
        <p:txBody>
          <a:bodyPr wrap="none" rtlCol="0">
            <a:spAutoFit/>
          </a:bodyPr>
          <a:lstStyle/>
          <a:p>
            <a:r>
              <a:rPr lang="en-US" dirty="0"/>
              <a:t>Time</a:t>
            </a:r>
          </a:p>
        </p:txBody>
      </p:sp>
      <p:sp>
        <p:nvSpPr>
          <p:cNvPr id="15" name="TextBox 14"/>
          <p:cNvSpPr txBox="1"/>
          <p:nvPr/>
        </p:nvSpPr>
        <p:spPr>
          <a:xfrm rot="16200000">
            <a:off x="5743523" y="2652583"/>
            <a:ext cx="1388585" cy="369332"/>
          </a:xfrm>
          <a:prstGeom prst="rect">
            <a:avLst/>
          </a:prstGeom>
          <a:noFill/>
        </p:spPr>
        <p:txBody>
          <a:bodyPr wrap="none" rtlCol="0">
            <a:spAutoFit/>
          </a:bodyPr>
          <a:lstStyle/>
          <a:p>
            <a:r>
              <a:rPr lang="en-US" dirty="0"/>
              <a:t>Temperature</a:t>
            </a:r>
          </a:p>
        </p:txBody>
      </p:sp>
    </p:spTree>
    <p:extLst>
      <p:ext uri="{BB962C8B-B14F-4D97-AF65-F5344CB8AC3E}">
        <p14:creationId xmlns:p14="http://schemas.microsoft.com/office/powerpoint/2010/main" val="1008651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p:cNvSpPr txBox="1">
            <a:spLocks noChangeArrowheads="1"/>
          </p:cNvSpPr>
          <p:nvPr/>
        </p:nvSpPr>
        <p:spPr>
          <a:xfrm>
            <a:off x="988020" y="-160"/>
            <a:ext cx="9650243" cy="8445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400" dirty="0">
                <a:solidFill>
                  <a:srgbClr val="002060"/>
                </a:solidFill>
              </a:rPr>
              <a:t>Phase Diagrams and Heating Curves</a:t>
            </a:r>
            <a:endParaRPr lang="en-US" altLang="en-US" sz="4400" dirty="0">
              <a:solidFill>
                <a:schemeClr val="tx2"/>
              </a:solidFill>
            </a:endParaRPr>
          </a:p>
        </p:txBody>
      </p:sp>
      <p:pic>
        <p:nvPicPr>
          <p:cNvPr id="2" name="Picture 1"/>
          <p:cNvPicPr>
            <a:picLocks noChangeAspect="1"/>
          </p:cNvPicPr>
          <p:nvPr/>
        </p:nvPicPr>
        <p:blipFill>
          <a:blip r:embed="rId2"/>
          <a:stretch>
            <a:fillRect/>
          </a:stretch>
        </p:blipFill>
        <p:spPr>
          <a:xfrm>
            <a:off x="128788" y="1055296"/>
            <a:ext cx="5669215" cy="4347977"/>
          </a:xfrm>
          <a:prstGeom prst="rect">
            <a:avLst/>
          </a:prstGeom>
        </p:spPr>
      </p:pic>
      <p:sp>
        <p:nvSpPr>
          <p:cNvPr id="44" name="Rectangle 43"/>
          <p:cNvSpPr/>
          <p:nvPr/>
        </p:nvSpPr>
        <p:spPr>
          <a:xfrm>
            <a:off x="2774361" y="5816362"/>
            <a:ext cx="7326908" cy="1015663"/>
          </a:xfrm>
          <a:prstGeom prst="rect">
            <a:avLst/>
          </a:prstGeom>
        </p:spPr>
        <p:txBody>
          <a:bodyPr wrap="square">
            <a:spAutoFit/>
          </a:bodyPr>
          <a:lstStyle/>
          <a:p>
            <a:r>
              <a:rPr lang="en-US" sz="2000" b="1" dirty="0">
                <a:solidFill>
                  <a:srgbClr val="00B050"/>
                </a:solidFill>
              </a:rPr>
              <a:t>Homework</a:t>
            </a:r>
            <a:r>
              <a:rPr lang="en-US" sz="2000" dirty="0">
                <a:solidFill>
                  <a:srgbClr val="00B050"/>
                </a:solidFill>
              </a:rPr>
              <a:t>:  Show how the pressure changes if as one moves along the blue line.  Does the temperature change?  If so how</a:t>
            </a:r>
          </a:p>
          <a:p>
            <a:endParaRPr lang="en-US" sz="2000" dirty="0"/>
          </a:p>
        </p:txBody>
      </p:sp>
      <p:cxnSp>
        <p:nvCxnSpPr>
          <p:cNvPr id="5" name="Straight Arrow Connector 4"/>
          <p:cNvCxnSpPr/>
          <p:nvPr/>
        </p:nvCxnSpPr>
        <p:spPr>
          <a:xfrm flipV="1">
            <a:off x="2774361" y="1230284"/>
            <a:ext cx="0" cy="3009207"/>
          </a:xfrm>
          <a:prstGeom prst="straightConnector1">
            <a:avLst/>
          </a:prstGeom>
          <a:ln w="44450">
            <a:tailEnd type="stealth" w="lg" len="lg"/>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770776" y="1230284"/>
            <a:ext cx="16626" cy="33749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770776" y="4605251"/>
            <a:ext cx="525219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944495" y="4736466"/>
            <a:ext cx="649537" cy="369332"/>
          </a:xfrm>
          <a:prstGeom prst="rect">
            <a:avLst/>
          </a:prstGeom>
          <a:noFill/>
        </p:spPr>
        <p:txBody>
          <a:bodyPr wrap="none" rtlCol="0">
            <a:spAutoFit/>
          </a:bodyPr>
          <a:lstStyle/>
          <a:p>
            <a:r>
              <a:rPr lang="en-US" dirty="0"/>
              <a:t>Time</a:t>
            </a:r>
          </a:p>
        </p:txBody>
      </p:sp>
      <p:sp>
        <p:nvSpPr>
          <p:cNvPr id="15" name="TextBox 14"/>
          <p:cNvSpPr txBox="1"/>
          <p:nvPr/>
        </p:nvSpPr>
        <p:spPr>
          <a:xfrm rot="16200000">
            <a:off x="5942937" y="2652583"/>
            <a:ext cx="989758" cy="369332"/>
          </a:xfrm>
          <a:prstGeom prst="rect">
            <a:avLst/>
          </a:prstGeom>
          <a:noFill/>
        </p:spPr>
        <p:txBody>
          <a:bodyPr wrap="none" rtlCol="0">
            <a:spAutoFit/>
          </a:bodyPr>
          <a:lstStyle/>
          <a:p>
            <a:r>
              <a:rPr lang="en-US" dirty="0"/>
              <a:t>Pressure</a:t>
            </a:r>
          </a:p>
        </p:txBody>
      </p:sp>
    </p:spTree>
    <p:extLst>
      <p:ext uri="{BB962C8B-B14F-4D97-AF65-F5344CB8AC3E}">
        <p14:creationId xmlns:p14="http://schemas.microsoft.com/office/powerpoint/2010/main" val="1568445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p:cNvSpPr txBox="1">
            <a:spLocks noChangeArrowheads="1"/>
          </p:cNvSpPr>
          <p:nvPr/>
        </p:nvSpPr>
        <p:spPr>
          <a:xfrm>
            <a:off x="1150580" y="0"/>
            <a:ext cx="9650243" cy="8445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400" dirty="0">
                <a:solidFill>
                  <a:srgbClr val="002060"/>
                </a:solidFill>
              </a:rPr>
              <a:t>Phase Diagram for CO</a:t>
            </a:r>
            <a:r>
              <a:rPr lang="en-US" altLang="en-US" sz="2400" dirty="0">
                <a:solidFill>
                  <a:srgbClr val="002060"/>
                </a:solidFill>
              </a:rPr>
              <a:t>2</a:t>
            </a:r>
            <a:endParaRPr lang="en-US" altLang="en-US" sz="2400" dirty="0">
              <a:solidFill>
                <a:schemeClr val="tx2"/>
              </a:solidFill>
            </a:endParaRPr>
          </a:p>
        </p:txBody>
      </p:sp>
      <p:pic>
        <p:nvPicPr>
          <p:cNvPr id="17410" name="Picture 2" descr="ttp://chem.libretexts.org/@api/deki/files/41688/=a24b61c86e032b6cbe1eb5a1911e8c03.jpg?revisi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5219" y="1321783"/>
            <a:ext cx="5545946" cy="4387184"/>
          </a:xfrm>
          <a:prstGeom prst="rect">
            <a:avLst/>
          </a:prstGeom>
          <a:noFill/>
          <a:extLst>
            <a:ext uri="{909E8E84-426E-40dd-AFC4-6F175D3DCCD1}">
              <a14:hiddenFill xmlns="" xmlns:a14="http://schemas.microsoft.com/office/drawing/2010/main">
                <a:solidFill>
                  <a:srgbClr val="FFFFFF"/>
                </a:solidFill>
              </a14:hiddenFill>
            </a:ext>
          </a:extLst>
        </p:spPr>
      </p:pic>
      <p:grpSp>
        <p:nvGrpSpPr>
          <p:cNvPr id="5" name="Group 4"/>
          <p:cNvGrpSpPr/>
          <p:nvPr/>
        </p:nvGrpSpPr>
        <p:grpSpPr>
          <a:xfrm>
            <a:off x="7177362" y="1721886"/>
            <a:ext cx="4599384" cy="4257608"/>
            <a:chOff x="88807" y="1045209"/>
            <a:chExt cx="6421120" cy="5496083"/>
          </a:xfrm>
        </p:grpSpPr>
        <p:grpSp>
          <p:nvGrpSpPr>
            <p:cNvPr id="6" name="Group 5"/>
            <p:cNvGrpSpPr/>
            <p:nvPr/>
          </p:nvGrpSpPr>
          <p:grpSpPr>
            <a:xfrm>
              <a:off x="88807" y="1045209"/>
              <a:ext cx="6421120" cy="5496083"/>
              <a:chOff x="61913" y="1045209"/>
              <a:chExt cx="6421120" cy="5496083"/>
            </a:xfrm>
          </p:grpSpPr>
          <p:grpSp>
            <p:nvGrpSpPr>
              <p:cNvPr id="12" name="Group 11"/>
              <p:cNvGrpSpPr/>
              <p:nvPr/>
            </p:nvGrpSpPr>
            <p:grpSpPr>
              <a:xfrm>
                <a:off x="61913" y="1045209"/>
                <a:ext cx="6421120" cy="5496083"/>
                <a:chOff x="-347662" y="1045209"/>
                <a:chExt cx="6421120" cy="5496083"/>
              </a:xfrm>
            </p:grpSpPr>
            <p:grpSp>
              <p:nvGrpSpPr>
                <p:cNvPr id="19" name="Group 18"/>
                <p:cNvGrpSpPr/>
                <p:nvPr/>
              </p:nvGrpSpPr>
              <p:grpSpPr>
                <a:xfrm>
                  <a:off x="-23926" y="1045209"/>
                  <a:ext cx="6097384" cy="5496083"/>
                  <a:chOff x="-101239" y="634205"/>
                  <a:chExt cx="7521214" cy="6497638"/>
                </a:xfrm>
              </p:grpSpPr>
              <p:grpSp>
                <p:nvGrpSpPr>
                  <p:cNvPr id="21" name="Group 20"/>
                  <p:cNvGrpSpPr/>
                  <p:nvPr/>
                </p:nvGrpSpPr>
                <p:grpSpPr>
                  <a:xfrm>
                    <a:off x="-101239" y="634205"/>
                    <a:ext cx="7521214" cy="6497638"/>
                    <a:chOff x="-101239" y="634205"/>
                    <a:chExt cx="7521214" cy="6497638"/>
                  </a:xfrm>
                </p:grpSpPr>
                <p:pic>
                  <p:nvPicPr>
                    <p:cNvPr id="25" name="Picture 2" descr="https://upload.wikimedia.org/wikipedia/commons/f/f6/VdW_liquefaction_CO2.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1239" y="634205"/>
                      <a:ext cx="7425378" cy="6497638"/>
                    </a:xfrm>
                    <a:prstGeom prst="rect">
                      <a:avLst/>
                    </a:prstGeom>
                    <a:noFill/>
                    <a:extLst>
                      <a:ext uri="{909E8E84-426E-40dd-AFC4-6F175D3DCCD1}">
                        <a14:hiddenFill xmlns="" xmlns:a14="http://schemas.microsoft.com/office/drawing/2010/main">
                          <a:solidFill>
                            <a:srgbClr val="FFFFFF"/>
                          </a:solidFill>
                        </a14:hiddenFill>
                      </a:ext>
                    </a:extLst>
                  </p:spPr>
                </p:pic>
                <p:sp>
                  <p:nvSpPr>
                    <p:cNvPr id="26" name="Rectangle 25"/>
                    <p:cNvSpPr/>
                    <p:nvPr/>
                  </p:nvSpPr>
                  <p:spPr>
                    <a:xfrm>
                      <a:off x="6486525" y="790575"/>
                      <a:ext cx="933450" cy="333375"/>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582750" y="5927209"/>
                      <a:ext cx="876300" cy="333375"/>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120787" y="5234306"/>
                      <a:ext cx="1228725" cy="3817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2193131" y="5192677"/>
                      <a:ext cx="1819731" cy="422735"/>
                    </a:xfrm>
                    <a:prstGeom prst="rect">
                      <a:avLst/>
                    </a:prstGeom>
                    <a:noFill/>
                  </p:spPr>
                  <p:txBody>
                    <a:bodyPr wrap="none" rtlCol="0">
                      <a:spAutoFit/>
                    </a:bodyPr>
                    <a:lstStyle/>
                    <a:p>
                      <a:r>
                        <a:rPr lang="en-US" sz="1200" dirty="0">
                          <a:solidFill>
                            <a:srgbClr val="00B050"/>
                          </a:solidFill>
                        </a:rPr>
                        <a:t>GAS &amp; LIQUID</a:t>
                      </a:r>
                    </a:p>
                  </p:txBody>
                </p:sp>
                <p:sp>
                  <p:nvSpPr>
                    <p:cNvPr id="30" name="Rectangle 29"/>
                    <p:cNvSpPr/>
                    <p:nvPr/>
                  </p:nvSpPr>
                  <p:spPr>
                    <a:xfrm>
                      <a:off x="2773815" y="5775651"/>
                      <a:ext cx="876300" cy="333375"/>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781550" y="3300673"/>
                      <a:ext cx="876300" cy="333375"/>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219700" y="2628900"/>
                      <a:ext cx="990600" cy="485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757363" y="6677562"/>
                      <a:ext cx="871538" cy="139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Crit. Vol.</a:t>
                      </a:r>
                    </a:p>
                  </p:txBody>
                </p:sp>
                <p:sp>
                  <p:nvSpPr>
                    <p:cNvPr id="34" name="Rectangle 33"/>
                    <p:cNvSpPr/>
                    <p:nvPr/>
                  </p:nvSpPr>
                  <p:spPr>
                    <a:xfrm>
                      <a:off x="4517230" y="6817520"/>
                      <a:ext cx="2507457" cy="232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tx1"/>
                        </a:solidFill>
                      </a:endParaRPr>
                    </a:p>
                  </p:txBody>
                </p:sp>
                <p:sp>
                  <p:nvSpPr>
                    <p:cNvPr id="35" name="Rectangle 34"/>
                    <p:cNvSpPr/>
                    <p:nvPr/>
                  </p:nvSpPr>
                  <p:spPr>
                    <a:xfrm>
                      <a:off x="6061376" y="6232009"/>
                      <a:ext cx="854575" cy="232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Volume</a:t>
                      </a:r>
                    </a:p>
                  </p:txBody>
                </p:sp>
                <p:sp>
                  <p:nvSpPr>
                    <p:cNvPr id="36" name="TextBox 35"/>
                    <p:cNvSpPr txBox="1"/>
                    <p:nvPr/>
                  </p:nvSpPr>
                  <p:spPr>
                    <a:xfrm>
                      <a:off x="2582750" y="5638868"/>
                      <a:ext cx="1194212" cy="798499"/>
                    </a:xfrm>
                    <a:prstGeom prst="rect">
                      <a:avLst/>
                    </a:prstGeom>
                    <a:noFill/>
                  </p:spPr>
                  <p:txBody>
                    <a:bodyPr wrap="square" rtlCol="0">
                      <a:spAutoFit/>
                    </a:bodyPr>
                    <a:lstStyle/>
                    <a:p>
                      <a:r>
                        <a:rPr lang="en-US" sz="1400"/>
                        <a:t> </a:t>
                      </a:r>
                      <a:r>
                        <a:rPr lang="en-US" sz="1400">
                          <a:solidFill>
                            <a:srgbClr val="FF0000"/>
                          </a:solidFill>
                        </a:rPr>
                        <a:t>GAS ONLY</a:t>
                      </a:r>
                      <a:endParaRPr lang="en-US" sz="1400" dirty="0"/>
                    </a:p>
                  </p:txBody>
                </p:sp>
              </p:grpSp>
              <p:sp>
                <p:nvSpPr>
                  <p:cNvPr id="22" name="Rectangle 21"/>
                  <p:cNvSpPr/>
                  <p:nvPr/>
                </p:nvSpPr>
                <p:spPr>
                  <a:xfrm>
                    <a:off x="781051" y="676275"/>
                    <a:ext cx="433387" cy="3286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t>
                    </a:r>
                  </a:p>
                </p:txBody>
              </p:sp>
              <p:sp>
                <p:nvSpPr>
                  <p:cNvPr id="23" name="Rectangle 22"/>
                  <p:cNvSpPr/>
                  <p:nvPr/>
                </p:nvSpPr>
                <p:spPr>
                  <a:xfrm>
                    <a:off x="603391" y="1341646"/>
                    <a:ext cx="770272" cy="4349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FF0000"/>
                        </a:solidFill>
                      </a:rPr>
                      <a:t>Liquid</a:t>
                    </a:r>
                  </a:p>
                  <a:p>
                    <a:pPr algn="ctr"/>
                    <a:r>
                      <a:rPr lang="en-US" sz="800" dirty="0">
                        <a:solidFill>
                          <a:srgbClr val="FF0000"/>
                        </a:solidFill>
                      </a:rPr>
                      <a:t>ONLY</a:t>
                    </a:r>
                  </a:p>
                </p:txBody>
              </p:sp>
              <p:sp>
                <p:nvSpPr>
                  <p:cNvPr id="24" name="Rectangle 23"/>
                  <p:cNvSpPr/>
                  <p:nvPr/>
                </p:nvSpPr>
                <p:spPr>
                  <a:xfrm>
                    <a:off x="2118919" y="1579065"/>
                    <a:ext cx="764039" cy="4899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Critical Point</a:t>
                    </a:r>
                  </a:p>
                </p:txBody>
              </p:sp>
            </p:grpSp>
            <p:sp>
              <p:nvSpPr>
                <p:cNvPr id="20" name="Rectangle 19"/>
                <p:cNvSpPr/>
                <p:nvPr/>
              </p:nvSpPr>
              <p:spPr>
                <a:xfrm>
                  <a:off x="-347662" y="2937887"/>
                  <a:ext cx="800099" cy="161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Crit. Pres.</a:t>
                  </a:r>
                </a:p>
              </p:txBody>
            </p:sp>
          </p:grpSp>
          <p:grpSp>
            <p:nvGrpSpPr>
              <p:cNvPr id="13" name="Group 12"/>
              <p:cNvGrpSpPr/>
              <p:nvPr/>
            </p:nvGrpSpPr>
            <p:grpSpPr>
              <a:xfrm>
                <a:off x="1671853" y="3661497"/>
                <a:ext cx="1448935" cy="1319936"/>
                <a:chOff x="1671853" y="3661497"/>
                <a:chExt cx="1448935" cy="1319936"/>
              </a:xfrm>
            </p:grpSpPr>
            <p:sp>
              <p:nvSpPr>
                <p:cNvPr id="14" name="Rectangle 13"/>
                <p:cNvSpPr/>
                <p:nvPr/>
              </p:nvSpPr>
              <p:spPr>
                <a:xfrm>
                  <a:off x="1760561" y="3862316"/>
                  <a:ext cx="277505" cy="1455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038066" y="3661497"/>
                  <a:ext cx="614149" cy="191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030183" y="4335322"/>
                  <a:ext cx="1090605" cy="247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85512" y="4140369"/>
                  <a:ext cx="675969" cy="191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671853" y="4603524"/>
                  <a:ext cx="366214" cy="377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7" name="Straight Connector 6"/>
            <p:cNvCxnSpPr/>
            <p:nvPr/>
          </p:nvCxnSpPr>
          <p:spPr>
            <a:xfrm>
              <a:off x="1732864" y="4590129"/>
              <a:ext cx="1414818" cy="10021"/>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19300" y="3852884"/>
              <a:ext cx="892679" cy="13678"/>
            </a:xfrm>
            <a:prstGeom prst="line">
              <a:avLst/>
            </a:prstGeom>
            <a:ln w="412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24802" y="4151329"/>
              <a:ext cx="222873" cy="442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105903" y="3720461"/>
              <a:ext cx="0" cy="8188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105903" y="4391476"/>
              <a:ext cx="0" cy="8188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34389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p:cNvSpPr txBox="1">
            <a:spLocks noChangeArrowheads="1"/>
          </p:cNvSpPr>
          <p:nvPr/>
        </p:nvSpPr>
        <p:spPr>
          <a:xfrm>
            <a:off x="1150580" y="0"/>
            <a:ext cx="9650243" cy="8445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400" dirty="0">
                <a:solidFill>
                  <a:srgbClr val="002060"/>
                </a:solidFill>
              </a:rPr>
              <a:t>Phase Diagram for CO</a:t>
            </a:r>
            <a:r>
              <a:rPr lang="en-US" altLang="en-US" sz="2400" dirty="0">
                <a:solidFill>
                  <a:srgbClr val="002060"/>
                </a:solidFill>
              </a:rPr>
              <a:t>2</a:t>
            </a:r>
            <a:endParaRPr lang="en-US" altLang="en-US" sz="2400" dirty="0">
              <a:solidFill>
                <a:schemeClr val="tx2"/>
              </a:solidFill>
            </a:endParaRPr>
          </a:p>
        </p:txBody>
      </p:sp>
      <p:grpSp>
        <p:nvGrpSpPr>
          <p:cNvPr id="5" name="Group 4"/>
          <p:cNvGrpSpPr/>
          <p:nvPr/>
        </p:nvGrpSpPr>
        <p:grpSpPr>
          <a:xfrm>
            <a:off x="7177362" y="1721886"/>
            <a:ext cx="4599384" cy="4257608"/>
            <a:chOff x="88807" y="1045209"/>
            <a:chExt cx="6421120" cy="5496083"/>
          </a:xfrm>
        </p:grpSpPr>
        <p:grpSp>
          <p:nvGrpSpPr>
            <p:cNvPr id="6" name="Group 5"/>
            <p:cNvGrpSpPr/>
            <p:nvPr/>
          </p:nvGrpSpPr>
          <p:grpSpPr>
            <a:xfrm>
              <a:off x="88807" y="1045209"/>
              <a:ext cx="6421120" cy="5496083"/>
              <a:chOff x="61913" y="1045209"/>
              <a:chExt cx="6421120" cy="5496083"/>
            </a:xfrm>
          </p:grpSpPr>
          <p:grpSp>
            <p:nvGrpSpPr>
              <p:cNvPr id="12" name="Group 11"/>
              <p:cNvGrpSpPr/>
              <p:nvPr/>
            </p:nvGrpSpPr>
            <p:grpSpPr>
              <a:xfrm>
                <a:off x="61913" y="1045209"/>
                <a:ext cx="6421120" cy="5496083"/>
                <a:chOff x="-347662" y="1045209"/>
                <a:chExt cx="6421120" cy="5496083"/>
              </a:xfrm>
            </p:grpSpPr>
            <p:grpSp>
              <p:nvGrpSpPr>
                <p:cNvPr id="19" name="Group 18"/>
                <p:cNvGrpSpPr/>
                <p:nvPr/>
              </p:nvGrpSpPr>
              <p:grpSpPr>
                <a:xfrm>
                  <a:off x="-23926" y="1045209"/>
                  <a:ext cx="6097384" cy="5496083"/>
                  <a:chOff x="-101239" y="634205"/>
                  <a:chExt cx="7521214" cy="6497638"/>
                </a:xfrm>
              </p:grpSpPr>
              <p:grpSp>
                <p:nvGrpSpPr>
                  <p:cNvPr id="21" name="Group 20"/>
                  <p:cNvGrpSpPr/>
                  <p:nvPr/>
                </p:nvGrpSpPr>
                <p:grpSpPr>
                  <a:xfrm>
                    <a:off x="-101239" y="634205"/>
                    <a:ext cx="7521214" cy="6497638"/>
                    <a:chOff x="-101239" y="634205"/>
                    <a:chExt cx="7521214" cy="6497638"/>
                  </a:xfrm>
                </p:grpSpPr>
                <p:pic>
                  <p:nvPicPr>
                    <p:cNvPr id="25" name="Picture 2" descr="https://upload.wikimedia.org/wikipedia/commons/f/f6/VdW_liquefaction_CO2.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1239" y="634205"/>
                      <a:ext cx="7425378" cy="6497638"/>
                    </a:xfrm>
                    <a:prstGeom prst="rect">
                      <a:avLst/>
                    </a:prstGeom>
                    <a:noFill/>
                    <a:extLst>
                      <a:ext uri="{909E8E84-426E-40dd-AFC4-6F175D3DCCD1}">
                        <a14:hiddenFill xmlns="" xmlns:a14="http://schemas.microsoft.com/office/drawing/2010/main">
                          <a:solidFill>
                            <a:srgbClr val="FFFFFF"/>
                          </a:solidFill>
                        </a14:hiddenFill>
                      </a:ext>
                    </a:extLst>
                  </p:spPr>
                </p:pic>
                <p:sp>
                  <p:nvSpPr>
                    <p:cNvPr id="26" name="Rectangle 25"/>
                    <p:cNvSpPr/>
                    <p:nvPr/>
                  </p:nvSpPr>
                  <p:spPr>
                    <a:xfrm>
                      <a:off x="6486525" y="790575"/>
                      <a:ext cx="933450" cy="333375"/>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582750" y="5927209"/>
                      <a:ext cx="876300" cy="333375"/>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120787" y="5234306"/>
                      <a:ext cx="1228725" cy="3817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2193131" y="5192677"/>
                      <a:ext cx="1819731" cy="422735"/>
                    </a:xfrm>
                    <a:prstGeom prst="rect">
                      <a:avLst/>
                    </a:prstGeom>
                    <a:noFill/>
                  </p:spPr>
                  <p:txBody>
                    <a:bodyPr wrap="none" rtlCol="0">
                      <a:spAutoFit/>
                    </a:bodyPr>
                    <a:lstStyle/>
                    <a:p>
                      <a:r>
                        <a:rPr lang="en-US" sz="1200" dirty="0">
                          <a:solidFill>
                            <a:srgbClr val="00B050"/>
                          </a:solidFill>
                        </a:rPr>
                        <a:t>GAS &amp; LIQUID</a:t>
                      </a:r>
                    </a:p>
                  </p:txBody>
                </p:sp>
                <p:sp>
                  <p:nvSpPr>
                    <p:cNvPr id="30" name="Rectangle 29"/>
                    <p:cNvSpPr/>
                    <p:nvPr/>
                  </p:nvSpPr>
                  <p:spPr>
                    <a:xfrm>
                      <a:off x="2773815" y="5775651"/>
                      <a:ext cx="876300" cy="333375"/>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781550" y="3300673"/>
                      <a:ext cx="876300" cy="333375"/>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219700" y="2628900"/>
                      <a:ext cx="990600" cy="485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757363" y="6677562"/>
                      <a:ext cx="871538" cy="139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Crit. Vol.</a:t>
                      </a:r>
                    </a:p>
                  </p:txBody>
                </p:sp>
                <p:sp>
                  <p:nvSpPr>
                    <p:cNvPr id="34" name="Rectangle 33"/>
                    <p:cNvSpPr/>
                    <p:nvPr/>
                  </p:nvSpPr>
                  <p:spPr>
                    <a:xfrm>
                      <a:off x="4517230" y="6817520"/>
                      <a:ext cx="2507457" cy="232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tx1"/>
                        </a:solidFill>
                      </a:endParaRPr>
                    </a:p>
                  </p:txBody>
                </p:sp>
                <p:sp>
                  <p:nvSpPr>
                    <p:cNvPr id="35" name="Rectangle 34"/>
                    <p:cNvSpPr/>
                    <p:nvPr/>
                  </p:nvSpPr>
                  <p:spPr>
                    <a:xfrm>
                      <a:off x="6061376" y="6232009"/>
                      <a:ext cx="854575" cy="232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Volume</a:t>
                      </a:r>
                    </a:p>
                  </p:txBody>
                </p:sp>
                <p:sp>
                  <p:nvSpPr>
                    <p:cNvPr id="36" name="TextBox 35"/>
                    <p:cNvSpPr txBox="1"/>
                    <p:nvPr/>
                  </p:nvSpPr>
                  <p:spPr>
                    <a:xfrm>
                      <a:off x="2582750" y="5638868"/>
                      <a:ext cx="1194212" cy="798499"/>
                    </a:xfrm>
                    <a:prstGeom prst="rect">
                      <a:avLst/>
                    </a:prstGeom>
                    <a:noFill/>
                  </p:spPr>
                  <p:txBody>
                    <a:bodyPr wrap="square" rtlCol="0">
                      <a:spAutoFit/>
                    </a:bodyPr>
                    <a:lstStyle/>
                    <a:p>
                      <a:r>
                        <a:rPr lang="en-US" sz="1400"/>
                        <a:t> </a:t>
                      </a:r>
                      <a:r>
                        <a:rPr lang="en-US" sz="1400">
                          <a:solidFill>
                            <a:srgbClr val="FF0000"/>
                          </a:solidFill>
                        </a:rPr>
                        <a:t>GAS ONLY</a:t>
                      </a:r>
                      <a:endParaRPr lang="en-US" sz="1400" dirty="0"/>
                    </a:p>
                  </p:txBody>
                </p:sp>
              </p:grpSp>
              <p:sp>
                <p:nvSpPr>
                  <p:cNvPr id="22" name="Rectangle 21"/>
                  <p:cNvSpPr/>
                  <p:nvPr/>
                </p:nvSpPr>
                <p:spPr>
                  <a:xfrm>
                    <a:off x="781051" y="676275"/>
                    <a:ext cx="433387" cy="3286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t>
                    </a:r>
                  </a:p>
                </p:txBody>
              </p:sp>
              <p:sp>
                <p:nvSpPr>
                  <p:cNvPr id="23" name="Rectangle 22"/>
                  <p:cNvSpPr/>
                  <p:nvPr/>
                </p:nvSpPr>
                <p:spPr>
                  <a:xfrm>
                    <a:off x="603391" y="1341646"/>
                    <a:ext cx="770272" cy="4349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FF0000"/>
                        </a:solidFill>
                      </a:rPr>
                      <a:t>Liquid</a:t>
                    </a:r>
                  </a:p>
                  <a:p>
                    <a:pPr algn="ctr"/>
                    <a:r>
                      <a:rPr lang="en-US" sz="800" dirty="0">
                        <a:solidFill>
                          <a:srgbClr val="FF0000"/>
                        </a:solidFill>
                      </a:rPr>
                      <a:t>ONLY</a:t>
                    </a:r>
                  </a:p>
                </p:txBody>
              </p:sp>
              <p:sp>
                <p:nvSpPr>
                  <p:cNvPr id="24" name="Rectangle 23"/>
                  <p:cNvSpPr/>
                  <p:nvPr/>
                </p:nvSpPr>
                <p:spPr>
                  <a:xfrm>
                    <a:off x="2118919" y="1579065"/>
                    <a:ext cx="764039" cy="4899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Critical Point</a:t>
                    </a:r>
                  </a:p>
                </p:txBody>
              </p:sp>
            </p:grpSp>
            <p:sp>
              <p:nvSpPr>
                <p:cNvPr id="20" name="Rectangle 19"/>
                <p:cNvSpPr/>
                <p:nvPr/>
              </p:nvSpPr>
              <p:spPr>
                <a:xfrm>
                  <a:off x="-347662" y="2937887"/>
                  <a:ext cx="800099" cy="161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Crit. Pres.</a:t>
                  </a:r>
                </a:p>
              </p:txBody>
            </p:sp>
          </p:grpSp>
          <p:grpSp>
            <p:nvGrpSpPr>
              <p:cNvPr id="13" name="Group 12"/>
              <p:cNvGrpSpPr/>
              <p:nvPr/>
            </p:nvGrpSpPr>
            <p:grpSpPr>
              <a:xfrm>
                <a:off x="1671853" y="3661497"/>
                <a:ext cx="1448935" cy="1319936"/>
                <a:chOff x="1671853" y="3661497"/>
                <a:chExt cx="1448935" cy="1319936"/>
              </a:xfrm>
            </p:grpSpPr>
            <p:sp>
              <p:nvSpPr>
                <p:cNvPr id="14" name="Rectangle 13"/>
                <p:cNvSpPr/>
                <p:nvPr/>
              </p:nvSpPr>
              <p:spPr>
                <a:xfrm>
                  <a:off x="1760561" y="3862316"/>
                  <a:ext cx="277505" cy="1455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038066" y="3661497"/>
                  <a:ext cx="614149" cy="191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030183" y="4335322"/>
                  <a:ext cx="1090605" cy="247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85512" y="4140369"/>
                  <a:ext cx="675969" cy="191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671853" y="4603524"/>
                  <a:ext cx="366214" cy="377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7" name="Straight Connector 6"/>
            <p:cNvCxnSpPr/>
            <p:nvPr/>
          </p:nvCxnSpPr>
          <p:spPr>
            <a:xfrm>
              <a:off x="1732864" y="4590129"/>
              <a:ext cx="1414818" cy="10021"/>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19300" y="3852884"/>
              <a:ext cx="892679" cy="13678"/>
            </a:xfrm>
            <a:prstGeom prst="line">
              <a:avLst/>
            </a:prstGeom>
            <a:ln w="412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24802" y="4151329"/>
              <a:ext cx="222873" cy="442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105903" y="3720461"/>
              <a:ext cx="0" cy="8188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105903" y="4391476"/>
              <a:ext cx="0" cy="8188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6170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p:cNvSpPr txBox="1">
            <a:spLocks noChangeArrowheads="1"/>
          </p:cNvSpPr>
          <p:nvPr/>
        </p:nvSpPr>
        <p:spPr>
          <a:xfrm>
            <a:off x="1150580" y="0"/>
            <a:ext cx="9650243" cy="8445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400" dirty="0">
                <a:solidFill>
                  <a:srgbClr val="002060"/>
                </a:solidFill>
              </a:rPr>
              <a:t>Structure of Ice</a:t>
            </a:r>
            <a:endParaRPr lang="en-US" altLang="en-US" sz="4400" dirty="0">
              <a:solidFill>
                <a:schemeClr val="tx2"/>
              </a:solidFill>
            </a:endParaRPr>
          </a:p>
        </p:txBody>
      </p:sp>
      <p:sp>
        <p:nvSpPr>
          <p:cNvPr id="4" name="Rectangle 3"/>
          <p:cNvSpPr/>
          <p:nvPr/>
        </p:nvSpPr>
        <p:spPr>
          <a:xfrm>
            <a:off x="5802055" y="1770687"/>
            <a:ext cx="6389945" cy="2616101"/>
          </a:xfrm>
          <a:prstGeom prst="rect">
            <a:avLst/>
          </a:prstGeom>
        </p:spPr>
        <p:txBody>
          <a:bodyPr wrap="square">
            <a:spAutoFit/>
          </a:bodyPr>
          <a:lstStyle/>
          <a:p>
            <a:endParaRPr lang="en-US" sz="1200" dirty="0"/>
          </a:p>
          <a:p>
            <a:r>
              <a:rPr lang="en-US" sz="2000" dirty="0"/>
              <a:t>Ice formed at O C has an open structure consisting of hexagonal arrangements of water molecules.  This open structure contributes to the relatively low density of ice, and is the reason that ice floats, the density of water being higher than that of ice.</a:t>
            </a:r>
          </a:p>
          <a:p>
            <a:endParaRPr lang="en-US" sz="2000" dirty="0"/>
          </a:p>
          <a:p>
            <a:r>
              <a:rPr lang="en-US" sz="2000" dirty="0"/>
              <a:t>Next week we will learn more about the structure of solids</a:t>
            </a:r>
          </a:p>
          <a:p>
            <a:endParaRPr lang="en-US" sz="1200" dirty="0"/>
          </a:p>
        </p:txBody>
      </p:sp>
      <p:pic>
        <p:nvPicPr>
          <p:cNvPr id="1026" name="Picture 2" descr="https://upload.wikimedia.org/wikipedia/commons/6/69/Ice_XI_side_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877" y="1216273"/>
            <a:ext cx="5089357" cy="419174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383458" y="6027003"/>
            <a:ext cx="1917290" cy="369332"/>
          </a:xfrm>
          <a:prstGeom prst="rect">
            <a:avLst/>
          </a:prstGeom>
        </p:spPr>
        <p:txBody>
          <a:bodyPr wrap="square">
            <a:spAutoFit/>
          </a:bodyPr>
          <a:lstStyle/>
          <a:p>
            <a:r>
              <a:rPr lang="en-US" dirty="0" smtClean="0">
                <a:hlinkClick r:id="rId3"/>
              </a:rPr>
              <a:t>From Wikimedia</a:t>
            </a:r>
            <a:endParaRPr lang="en-US" dirty="0"/>
          </a:p>
        </p:txBody>
      </p:sp>
    </p:spTree>
    <p:extLst>
      <p:ext uri="{BB962C8B-B14F-4D97-AF65-F5344CB8AC3E}">
        <p14:creationId xmlns:p14="http://schemas.microsoft.com/office/powerpoint/2010/main" val="427033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p:cNvSpPr txBox="1">
            <a:spLocks noChangeArrowheads="1"/>
          </p:cNvSpPr>
          <p:nvPr/>
        </p:nvSpPr>
        <p:spPr>
          <a:xfrm>
            <a:off x="1150580" y="0"/>
            <a:ext cx="9650243" cy="8445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400" dirty="0">
                <a:solidFill>
                  <a:srgbClr val="002060"/>
                </a:solidFill>
              </a:rPr>
              <a:t>Phase Diagram for Water</a:t>
            </a:r>
            <a:endParaRPr lang="en-US" altLang="en-US" sz="4400" dirty="0">
              <a:solidFill>
                <a:schemeClr val="tx2"/>
              </a:solidFill>
            </a:endParaRPr>
          </a:p>
        </p:txBody>
      </p:sp>
      <p:pic>
        <p:nvPicPr>
          <p:cNvPr id="16386" name="Picture 2" descr="ttp://chem.libretexts.org/@api/deki/files/41687/=33c40f37dc03d239a6f141232ae1f133.jpg?revisi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00" y="1500378"/>
            <a:ext cx="11255659" cy="388315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833815" y="5286189"/>
            <a:ext cx="10713751" cy="1077218"/>
          </a:xfrm>
          <a:prstGeom prst="rect">
            <a:avLst/>
          </a:prstGeom>
        </p:spPr>
        <p:txBody>
          <a:bodyPr wrap="square">
            <a:spAutoFit/>
          </a:bodyPr>
          <a:lstStyle/>
          <a:p>
            <a:endParaRPr lang="en-US" sz="1200" dirty="0"/>
          </a:p>
          <a:p>
            <a:r>
              <a:rPr lang="en-US" sz="2000" dirty="0"/>
              <a:t>Because ice is less dense than water, the line separating the solid and </a:t>
            </a:r>
            <a:r>
              <a:rPr lang="en-US" sz="2000"/>
              <a:t>liquid has </a:t>
            </a:r>
            <a:r>
              <a:rPr lang="en-US" sz="2000" dirty="0"/>
              <a:t>a negative slope.  Thus as pressure is increased, ice will melt.  This is shown in greater detail in the figure to the left</a:t>
            </a:r>
          </a:p>
          <a:p>
            <a:endParaRPr lang="en-US" sz="1200" dirty="0"/>
          </a:p>
        </p:txBody>
      </p:sp>
    </p:spTree>
    <p:extLst>
      <p:ext uri="{BB962C8B-B14F-4D97-AF65-F5344CB8AC3E}">
        <p14:creationId xmlns:p14="http://schemas.microsoft.com/office/powerpoint/2010/main" val="803095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p:cNvSpPr txBox="1">
            <a:spLocks noChangeArrowheads="1"/>
          </p:cNvSpPr>
          <p:nvPr/>
        </p:nvSpPr>
        <p:spPr>
          <a:xfrm>
            <a:off x="1150580" y="0"/>
            <a:ext cx="9650243" cy="8445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400" dirty="0" smtClean="0">
                <a:solidFill>
                  <a:srgbClr val="002060"/>
                </a:solidFill>
              </a:rPr>
              <a:t>Real Phase </a:t>
            </a:r>
            <a:r>
              <a:rPr lang="en-US" altLang="en-US" sz="4400" dirty="0">
                <a:solidFill>
                  <a:srgbClr val="002060"/>
                </a:solidFill>
              </a:rPr>
              <a:t>Diagram for Water</a:t>
            </a:r>
            <a:endParaRPr lang="en-US" altLang="en-US" sz="4400" dirty="0">
              <a:solidFill>
                <a:schemeClr val="tx2"/>
              </a:solidFill>
            </a:endParaRPr>
          </a:p>
        </p:txBody>
      </p:sp>
      <p:pic>
        <p:nvPicPr>
          <p:cNvPr id="2" name="Picture 1"/>
          <p:cNvPicPr>
            <a:picLocks noChangeAspect="1"/>
          </p:cNvPicPr>
          <p:nvPr/>
        </p:nvPicPr>
        <p:blipFill>
          <a:blip r:embed="rId2"/>
          <a:stretch>
            <a:fillRect/>
          </a:stretch>
        </p:blipFill>
        <p:spPr>
          <a:xfrm>
            <a:off x="2746123" y="844550"/>
            <a:ext cx="6896647" cy="5821721"/>
          </a:xfrm>
          <a:prstGeom prst="rect">
            <a:avLst/>
          </a:prstGeom>
        </p:spPr>
      </p:pic>
      <p:sp>
        <p:nvSpPr>
          <p:cNvPr id="4" name="Rectangle 3"/>
          <p:cNvSpPr/>
          <p:nvPr/>
        </p:nvSpPr>
        <p:spPr>
          <a:xfrm>
            <a:off x="408039" y="3417118"/>
            <a:ext cx="1745226" cy="369332"/>
          </a:xfrm>
          <a:prstGeom prst="rect">
            <a:avLst/>
          </a:prstGeom>
        </p:spPr>
        <p:txBody>
          <a:bodyPr wrap="square">
            <a:spAutoFit/>
          </a:bodyPr>
          <a:lstStyle/>
          <a:p>
            <a:r>
              <a:rPr lang="en-US" dirty="0" smtClean="0">
                <a:hlinkClick r:id="rId3"/>
              </a:rPr>
              <a:t>From </a:t>
            </a:r>
            <a:r>
              <a:rPr lang="en-US" dirty="0" err="1" smtClean="0">
                <a:hlinkClick r:id="rId3"/>
              </a:rPr>
              <a:t>wikimedia</a:t>
            </a:r>
            <a:endParaRPr lang="en-US" dirty="0"/>
          </a:p>
        </p:txBody>
      </p:sp>
    </p:spTree>
    <p:extLst>
      <p:ext uri="{BB962C8B-B14F-4D97-AF65-F5344CB8AC3E}">
        <p14:creationId xmlns:p14="http://schemas.microsoft.com/office/powerpoint/2010/main" val="484402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p:cNvSpPr txBox="1">
            <a:spLocks noChangeArrowheads="1"/>
          </p:cNvSpPr>
          <p:nvPr/>
        </p:nvSpPr>
        <p:spPr>
          <a:xfrm>
            <a:off x="1014914" y="-160"/>
            <a:ext cx="9650243" cy="8445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400" dirty="0">
                <a:solidFill>
                  <a:srgbClr val="002060"/>
                </a:solidFill>
              </a:rPr>
              <a:t>Real Fluids</a:t>
            </a:r>
            <a:endParaRPr lang="en-US" altLang="en-US" sz="4400" dirty="0">
              <a:solidFill>
                <a:schemeClr val="tx2"/>
              </a:solidFill>
            </a:endParaRPr>
          </a:p>
        </p:txBody>
      </p:sp>
      <p:sp>
        <p:nvSpPr>
          <p:cNvPr id="7" name="TextBox 6"/>
          <p:cNvSpPr txBox="1"/>
          <p:nvPr/>
        </p:nvSpPr>
        <p:spPr>
          <a:xfrm>
            <a:off x="893012" y="1240403"/>
            <a:ext cx="4293220" cy="2554545"/>
          </a:xfrm>
          <a:prstGeom prst="rect">
            <a:avLst/>
          </a:prstGeom>
          <a:noFill/>
        </p:spPr>
        <p:txBody>
          <a:bodyPr wrap="square" rtlCol="0">
            <a:spAutoFit/>
          </a:bodyPr>
          <a:lstStyle/>
          <a:p>
            <a:r>
              <a:rPr lang="en-US" sz="2000" dirty="0">
                <a:solidFill>
                  <a:schemeClr val="tx2"/>
                </a:solidFill>
              </a:rPr>
              <a:t>First we are going to study the change of phase between liquid and gas.</a:t>
            </a:r>
          </a:p>
          <a:p>
            <a:endParaRPr lang="en-US" sz="2000" dirty="0">
              <a:solidFill>
                <a:schemeClr val="tx2"/>
              </a:solidFill>
            </a:endParaRPr>
          </a:p>
          <a:p>
            <a:r>
              <a:rPr lang="en-US" sz="2000" dirty="0">
                <a:solidFill>
                  <a:schemeClr val="tx2"/>
                </a:solidFill>
              </a:rPr>
              <a:t>In the first lecture we discussed how there were regions in which material could </a:t>
            </a:r>
            <a:r>
              <a:rPr lang="en-US" sz="2000" dirty="0">
                <a:solidFill>
                  <a:srgbClr val="FF0000"/>
                </a:solidFill>
              </a:rPr>
              <a:t>only be found in the liquid or gas </a:t>
            </a:r>
            <a:r>
              <a:rPr lang="en-US" sz="2000" dirty="0">
                <a:solidFill>
                  <a:schemeClr val="tx2"/>
                </a:solidFill>
              </a:rPr>
              <a:t>phase while there were also conditions under which </a:t>
            </a:r>
            <a:r>
              <a:rPr lang="en-US" sz="2000" dirty="0">
                <a:solidFill>
                  <a:srgbClr val="00B050"/>
                </a:solidFill>
              </a:rPr>
              <a:t>both phases could co-exist</a:t>
            </a:r>
          </a:p>
        </p:txBody>
      </p:sp>
      <p:grpSp>
        <p:nvGrpSpPr>
          <p:cNvPr id="1039" name="Group 1038"/>
          <p:cNvGrpSpPr/>
          <p:nvPr/>
        </p:nvGrpSpPr>
        <p:grpSpPr>
          <a:xfrm>
            <a:off x="5034232" y="1230405"/>
            <a:ext cx="7063232" cy="5496083"/>
            <a:chOff x="88807" y="1045209"/>
            <a:chExt cx="6421120" cy="5496083"/>
          </a:xfrm>
        </p:grpSpPr>
        <p:grpSp>
          <p:nvGrpSpPr>
            <p:cNvPr id="6" name="Group 5"/>
            <p:cNvGrpSpPr/>
            <p:nvPr/>
          </p:nvGrpSpPr>
          <p:grpSpPr>
            <a:xfrm>
              <a:off x="88807" y="1045209"/>
              <a:ext cx="6421120" cy="5496083"/>
              <a:chOff x="61913" y="1045209"/>
              <a:chExt cx="6421120" cy="5496083"/>
            </a:xfrm>
          </p:grpSpPr>
          <p:grpSp>
            <p:nvGrpSpPr>
              <p:cNvPr id="8" name="Group 7"/>
              <p:cNvGrpSpPr/>
              <p:nvPr/>
            </p:nvGrpSpPr>
            <p:grpSpPr>
              <a:xfrm>
                <a:off x="61913" y="1045209"/>
                <a:ext cx="6421120" cy="5496083"/>
                <a:chOff x="-347662" y="1045209"/>
                <a:chExt cx="6421120" cy="5496083"/>
              </a:xfrm>
            </p:grpSpPr>
            <p:grpSp>
              <p:nvGrpSpPr>
                <p:cNvPr id="9" name="Group 8"/>
                <p:cNvGrpSpPr/>
                <p:nvPr/>
              </p:nvGrpSpPr>
              <p:grpSpPr>
                <a:xfrm>
                  <a:off x="-23926" y="1045209"/>
                  <a:ext cx="6097384" cy="5496083"/>
                  <a:chOff x="-101239" y="634205"/>
                  <a:chExt cx="7521214" cy="6497638"/>
                </a:xfrm>
              </p:grpSpPr>
              <p:grpSp>
                <p:nvGrpSpPr>
                  <p:cNvPr id="11" name="Group 10"/>
                  <p:cNvGrpSpPr/>
                  <p:nvPr/>
                </p:nvGrpSpPr>
                <p:grpSpPr>
                  <a:xfrm>
                    <a:off x="-101239" y="634205"/>
                    <a:ext cx="7521214" cy="6497638"/>
                    <a:chOff x="-101239" y="634205"/>
                    <a:chExt cx="7521214" cy="6497638"/>
                  </a:xfrm>
                </p:grpSpPr>
                <p:pic>
                  <p:nvPicPr>
                    <p:cNvPr id="15" name="Picture 2" descr="https://upload.wikimedia.org/wikipedia/commons/f/f6/VdW_liquefaction_CO2.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1239" y="634205"/>
                      <a:ext cx="7425378" cy="6497638"/>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Rectangle 15"/>
                    <p:cNvSpPr/>
                    <p:nvPr/>
                  </p:nvSpPr>
                  <p:spPr>
                    <a:xfrm>
                      <a:off x="6486525" y="790575"/>
                      <a:ext cx="933450" cy="333375"/>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582750" y="5927209"/>
                      <a:ext cx="876300" cy="333375"/>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120787" y="5234306"/>
                      <a:ext cx="1228725" cy="3817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2193131" y="5192676"/>
                      <a:ext cx="1672101" cy="436636"/>
                    </a:xfrm>
                    <a:prstGeom prst="rect">
                      <a:avLst/>
                    </a:prstGeom>
                    <a:noFill/>
                  </p:spPr>
                  <p:txBody>
                    <a:bodyPr wrap="none" rtlCol="0">
                      <a:spAutoFit/>
                    </a:bodyPr>
                    <a:lstStyle/>
                    <a:p>
                      <a:r>
                        <a:rPr lang="en-US" dirty="0">
                          <a:solidFill>
                            <a:srgbClr val="00B050"/>
                          </a:solidFill>
                        </a:rPr>
                        <a:t>GAS &amp; LIQUID</a:t>
                      </a:r>
                    </a:p>
                  </p:txBody>
                </p:sp>
                <p:sp>
                  <p:nvSpPr>
                    <p:cNvPr id="21" name="Rectangle 20"/>
                    <p:cNvSpPr/>
                    <p:nvPr/>
                  </p:nvSpPr>
                  <p:spPr>
                    <a:xfrm>
                      <a:off x="2773815" y="5775651"/>
                      <a:ext cx="876300" cy="333375"/>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781550" y="3300673"/>
                      <a:ext cx="876300" cy="333375"/>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219700" y="2628900"/>
                      <a:ext cx="990600" cy="485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757363" y="6677562"/>
                      <a:ext cx="871538" cy="139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Crit. Vol.</a:t>
                      </a:r>
                    </a:p>
                  </p:txBody>
                </p:sp>
                <p:sp>
                  <p:nvSpPr>
                    <p:cNvPr id="25" name="Rectangle 24"/>
                    <p:cNvSpPr/>
                    <p:nvPr/>
                  </p:nvSpPr>
                  <p:spPr>
                    <a:xfrm>
                      <a:off x="4517230" y="6817520"/>
                      <a:ext cx="2507457" cy="232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tx1"/>
                        </a:solidFill>
                      </a:endParaRPr>
                    </a:p>
                  </p:txBody>
                </p:sp>
                <p:sp>
                  <p:nvSpPr>
                    <p:cNvPr id="26" name="Rectangle 25"/>
                    <p:cNvSpPr/>
                    <p:nvPr/>
                  </p:nvSpPr>
                  <p:spPr>
                    <a:xfrm>
                      <a:off x="6061376" y="6232009"/>
                      <a:ext cx="854575" cy="232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Volume</a:t>
                      </a:r>
                    </a:p>
                  </p:txBody>
                </p:sp>
                <p:sp>
                  <p:nvSpPr>
                    <p:cNvPr id="18" name="TextBox 17"/>
                    <p:cNvSpPr txBox="1"/>
                    <p:nvPr/>
                  </p:nvSpPr>
                  <p:spPr>
                    <a:xfrm>
                      <a:off x="2922059" y="5638868"/>
                      <a:ext cx="854903" cy="764112"/>
                    </a:xfrm>
                    <a:prstGeom prst="rect">
                      <a:avLst/>
                    </a:prstGeom>
                    <a:noFill/>
                  </p:spPr>
                  <p:txBody>
                    <a:bodyPr wrap="square" rtlCol="0">
                      <a:spAutoFit/>
                    </a:bodyPr>
                    <a:lstStyle/>
                    <a:p>
                      <a:r>
                        <a:rPr lang="en-US"/>
                        <a:t> </a:t>
                      </a:r>
                      <a:r>
                        <a:rPr lang="en-US">
                          <a:solidFill>
                            <a:srgbClr val="FF0000"/>
                          </a:solidFill>
                        </a:rPr>
                        <a:t>GAS ONLY</a:t>
                      </a:r>
                      <a:endParaRPr lang="en-US" dirty="0"/>
                    </a:p>
                  </p:txBody>
                </p:sp>
              </p:grpSp>
              <p:sp>
                <p:nvSpPr>
                  <p:cNvPr id="12" name="Rectangle 11"/>
                  <p:cNvSpPr/>
                  <p:nvPr/>
                </p:nvSpPr>
                <p:spPr>
                  <a:xfrm>
                    <a:off x="781051" y="676275"/>
                    <a:ext cx="433387" cy="3286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t>
                    </a:r>
                  </a:p>
                </p:txBody>
              </p:sp>
              <p:sp>
                <p:nvSpPr>
                  <p:cNvPr id="13" name="Rectangle 12"/>
                  <p:cNvSpPr/>
                  <p:nvPr/>
                </p:nvSpPr>
                <p:spPr>
                  <a:xfrm>
                    <a:off x="603391" y="1341646"/>
                    <a:ext cx="770272" cy="4349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Liquid</a:t>
                    </a:r>
                  </a:p>
                  <a:p>
                    <a:pPr algn="ctr"/>
                    <a:r>
                      <a:rPr lang="en-US" sz="1400" dirty="0">
                        <a:solidFill>
                          <a:srgbClr val="FF0000"/>
                        </a:solidFill>
                      </a:rPr>
                      <a:t>ONLY</a:t>
                    </a:r>
                  </a:p>
                </p:txBody>
              </p:sp>
              <p:sp>
                <p:nvSpPr>
                  <p:cNvPr id="14" name="Rectangle 13"/>
                  <p:cNvSpPr/>
                  <p:nvPr/>
                </p:nvSpPr>
                <p:spPr>
                  <a:xfrm>
                    <a:off x="2118919" y="1579065"/>
                    <a:ext cx="764039" cy="4899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Critical Point</a:t>
                    </a:r>
                  </a:p>
                </p:txBody>
              </p:sp>
            </p:grpSp>
            <p:sp>
              <p:nvSpPr>
                <p:cNvPr id="10" name="Rectangle 9"/>
                <p:cNvSpPr/>
                <p:nvPr/>
              </p:nvSpPr>
              <p:spPr>
                <a:xfrm>
                  <a:off x="-347662" y="2937887"/>
                  <a:ext cx="800099" cy="161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Crit. Pres.</a:t>
                  </a:r>
                </a:p>
              </p:txBody>
            </p:sp>
          </p:grpSp>
          <p:grpSp>
            <p:nvGrpSpPr>
              <p:cNvPr id="5" name="Group 4"/>
              <p:cNvGrpSpPr/>
              <p:nvPr/>
            </p:nvGrpSpPr>
            <p:grpSpPr>
              <a:xfrm>
                <a:off x="1671853" y="3661497"/>
                <a:ext cx="1448935" cy="1319936"/>
                <a:chOff x="1671853" y="3661497"/>
                <a:chExt cx="1448935" cy="1319936"/>
              </a:xfrm>
            </p:grpSpPr>
            <p:sp>
              <p:nvSpPr>
                <p:cNvPr id="2" name="Rectangle 1"/>
                <p:cNvSpPr/>
                <p:nvPr/>
              </p:nvSpPr>
              <p:spPr>
                <a:xfrm>
                  <a:off x="1760561" y="3862316"/>
                  <a:ext cx="277505" cy="1455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038066" y="3661497"/>
                  <a:ext cx="614149" cy="191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030183" y="4335322"/>
                  <a:ext cx="1090605" cy="247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185512" y="4140369"/>
                  <a:ext cx="675969" cy="191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671853" y="4603524"/>
                  <a:ext cx="366214" cy="377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024" name="Straight Connector 1023"/>
            <p:cNvCxnSpPr/>
            <p:nvPr/>
          </p:nvCxnSpPr>
          <p:spPr>
            <a:xfrm>
              <a:off x="1732864" y="4590129"/>
              <a:ext cx="1414818" cy="10021"/>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26" name="Straight Connector 1025"/>
            <p:cNvCxnSpPr/>
            <p:nvPr/>
          </p:nvCxnSpPr>
          <p:spPr>
            <a:xfrm>
              <a:off x="1819300" y="3852884"/>
              <a:ext cx="892679" cy="13678"/>
            </a:xfrm>
            <a:prstGeom prst="line">
              <a:avLst/>
            </a:prstGeom>
            <a:ln w="412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0" name="Straight Connector 1029"/>
            <p:cNvCxnSpPr/>
            <p:nvPr/>
          </p:nvCxnSpPr>
          <p:spPr>
            <a:xfrm>
              <a:off x="2424802" y="4151329"/>
              <a:ext cx="222873" cy="442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7" name="Straight Connector 1036"/>
            <p:cNvCxnSpPr/>
            <p:nvPr/>
          </p:nvCxnSpPr>
          <p:spPr>
            <a:xfrm>
              <a:off x="2105903" y="3720461"/>
              <a:ext cx="0" cy="8188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105903" y="4391476"/>
              <a:ext cx="0" cy="8188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63322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p:cNvSpPr txBox="1">
            <a:spLocks noChangeArrowheads="1"/>
          </p:cNvSpPr>
          <p:nvPr/>
        </p:nvSpPr>
        <p:spPr>
          <a:xfrm>
            <a:off x="988020" y="-160"/>
            <a:ext cx="9650243" cy="8445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400">
                <a:solidFill>
                  <a:srgbClr val="002060"/>
                </a:solidFill>
              </a:rPr>
              <a:t>Phase Change Between Liquid and Gas</a:t>
            </a:r>
            <a:endParaRPr lang="en-US" altLang="en-US" sz="4400" dirty="0">
              <a:solidFill>
                <a:schemeClr val="tx2"/>
              </a:solidFill>
            </a:endParaRPr>
          </a:p>
        </p:txBody>
      </p:sp>
      <p:sp>
        <p:nvSpPr>
          <p:cNvPr id="7" name="TextBox 6"/>
          <p:cNvSpPr txBox="1"/>
          <p:nvPr/>
        </p:nvSpPr>
        <p:spPr>
          <a:xfrm>
            <a:off x="621025" y="1267339"/>
            <a:ext cx="4375921" cy="1938992"/>
          </a:xfrm>
          <a:prstGeom prst="rect">
            <a:avLst/>
          </a:prstGeom>
          <a:noFill/>
        </p:spPr>
        <p:txBody>
          <a:bodyPr wrap="square" rtlCol="0">
            <a:spAutoFit/>
          </a:bodyPr>
          <a:lstStyle/>
          <a:p>
            <a:r>
              <a:rPr lang="en-US" sz="2000" dirty="0">
                <a:solidFill>
                  <a:schemeClr val="tx2"/>
                </a:solidFill>
              </a:rPr>
              <a:t>As shown in the diagram for CO</a:t>
            </a:r>
            <a:r>
              <a:rPr lang="en-US" sz="2000" baseline="-25000" dirty="0">
                <a:solidFill>
                  <a:schemeClr val="tx2"/>
                </a:solidFill>
              </a:rPr>
              <a:t>2</a:t>
            </a:r>
            <a:r>
              <a:rPr lang="en-US" sz="2000" dirty="0">
                <a:solidFill>
                  <a:schemeClr val="tx2"/>
                </a:solidFill>
              </a:rPr>
              <a:t> at 13 </a:t>
            </a:r>
            <a:r>
              <a:rPr lang="en-US" sz="2000" baseline="30000" dirty="0" err="1">
                <a:solidFill>
                  <a:schemeClr val="tx2"/>
                </a:solidFill>
              </a:rPr>
              <a:t>o</a:t>
            </a:r>
            <a:r>
              <a:rPr lang="en-US" sz="2000" dirty="0" err="1">
                <a:solidFill>
                  <a:schemeClr val="tx2"/>
                </a:solidFill>
              </a:rPr>
              <a:t>C</a:t>
            </a:r>
            <a:r>
              <a:rPr lang="en-US" sz="2000" dirty="0">
                <a:solidFill>
                  <a:schemeClr val="tx2"/>
                </a:solidFill>
              </a:rPr>
              <a:t>  at point 1 there is only gas, but at point 2 there is only liquid.  As we compress the gas, making the volume smaller, the gas is converted to liquid while the pressure stays the same</a:t>
            </a:r>
          </a:p>
        </p:txBody>
      </p:sp>
      <p:grpSp>
        <p:nvGrpSpPr>
          <p:cNvPr id="4" name="Group 3"/>
          <p:cNvGrpSpPr/>
          <p:nvPr/>
        </p:nvGrpSpPr>
        <p:grpSpPr>
          <a:xfrm>
            <a:off x="5034232" y="1230405"/>
            <a:ext cx="7063232" cy="5496083"/>
            <a:chOff x="88807" y="1045209"/>
            <a:chExt cx="6421120" cy="5496083"/>
          </a:xfrm>
        </p:grpSpPr>
        <p:grpSp>
          <p:nvGrpSpPr>
            <p:cNvPr id="5" name="Group 4"/>
            <p:cNvGrpSpPr/>
            <p:nvPr/>
          </p:nvGrpSpPr>
          <p:grpSpPr>
            <a:xfrm>
              <a:off x="88807" y="1045209"/>
              <a:ext cx="6421120" cy="5496083"/>
              <a:chOff x="61913" y="1045209"/>
              <a:chExt cx="6421120" cy="5496083"/>
            </a:xfrm>
          </p:grpSpPr>
          <p:grpSp>
            <p:nvGrpSpPr>
              <p:cNvPr id="12" name="Group 11"/>
              <p:cNvGrpSpPr/>
              <p:nvPr/>
            </p:nvGrpSpPr>
            <p:grpSpPr>
              <a:xfrm>
                <a:off x="61913" y="1045209"/>
                <a:ext cx="6421120" cy="5496083"/>
                <a:chOff x="-347662" y="1045209"/>
                <a:chExt cx="6421120" cy="5496083"/>
              </a:xfrm>
            </p:grpSpPr>
            <p:grpSp>
              <p:nvGrpSpPr>
                <p:cNvPr id="19" name="Group 18"/>
                <p:cNvGrpSpPr/>
                <p:nvPr/>
              </p:nvGrpSpPr>
              <p:grpSpPr>
                <a:xfrm>
                  <a:off x="-23926" y="1045209"/>
                  <a:ext cx="6097384" cy="5496083"/>
                  <a:chOff x="-101239" y="634205"/>
                  <a:chExt cx="7521214" cy="6497638"/>
                </a:xfrm>
              </p:grpSpPr>
              <p:grpSp>
                <p:nvGrpSpPr>
                  <p:cNvPr id="21" name="Group 20"/>
                  <p:cNvGrpSpPr/>
                  <p:nvPr/>
                </p:nvGrpSpPr>
                <p:grpSpPr>
                  <a:xfrm>
                    <a:off x="-101239" y="634205"/>
                    <a:ext cx="7521214" cy="6497638"/>
                    <a:chOff x="-101239" y="634205"/>
                    <a:chExt cx="7521214" cy="6497638"/>
                  </a:xfrm>
                </p:grpSpPr>
                <p:pic>
                  <p:nvPicPr>
                    <p:cNvPr id="25" name="Picture 2" descr="https://upload.wikimedia.org/wikipedia/commons/f/f6/VdW_liquefaction_CO2.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1239" y="634205"/>
                      <a:ext cx="7425378" cy="6497638"/>
                    </a:xfrm>
                    <a:prstGeom prst="rect">
                      <a:avLst/>
                    </a:prstGeom>
                    <a:noFill/>
                    <a:extLst>
                      <a:ext uri="{909E8E84-426E-40dd-AFC4-6F175D3DCCD1}">
                        <a14:hiddenFill xmlns="" xmlns:a14="http://schemas.microsoft.com/office/drawing/2010/main">
                          <a:solidFill>
                            <a:srgbClr val="FFFFFF"/>
                          </a:solidFill>
                        </a14:hiddenFill>
                      </a:ext>
                    </a:extLst>
                  </p:spPr>
                </p:pic>
                <p:sp>
                  <p:nvSpPr>
                    <p:cNvPr id="26" name="Rectangle 25"/>
                    <p:cNvSpPr/>
                    <p:nvPr/>
                  </p:nvSpPr>
                  <p:spPr>
                    <a:xfrm>
                      <a:off x="6486525" y="790575"/>
                      <a:ext cx="933450" cy="333375"/>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582750" y="5927209"/>
                      <a:ext cx="876300" cy="333375"/>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120787" y="5234306"/>
                      <a:ext cx="1228725" cy="3817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2193131" y="5192676"/>
                      <a:ext cx="1672101" cy="436636"/>
                    </a:xfrm>
                    <a:prstGeom prst="rect">
                      <a:avLst/>
                    </a:prstGeom>
                    <a:noFill/>
                  </p:spPr>
                  <p:txBody>
                    <a:bodyPr wrap="none" rtlCol="0">
                      <a:spAutoFit/>
                    </a:bodyPr>
                    <a:lstStyle/>
                    <a:p>
                      <a:r>
                        <a:rPr lang="en-US" dirty="0">
                          <a:solidFill>
                            <a:srgbClr val="00B050"/>
                          </a:solidFill>
                        </a:rPr>
                        <a:t>GAS &amp; LIQUID</a:t>
                      </a:r>
                    </a:p>
                  </p:txBody>
                </p:sp>
                <p:sp>
                  <p:nvSpPr>
                    <p:cNvPr id="30" name="Rectangle 29"/>
                    <p:cNvSpPr/>
                    <p:nvPr/>
                  </p:nvSpPr>
                  <p:spPr>
                    <a:xfrm>
                      <a:off x="2773815" y="5775651"/>
                      <a:ext cx="876300" cy="333375"/>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781550" y="3300673"/>
                      <a:ext cx="876300" cy="333375"/>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219700" y="2628900"/>
                      <a:ext cx="990600" cy="485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757363" y="6677562"/>
                      <a:ext cx="871538" cy="139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Crit. Vol.</a:t>
                      </a:r>
                    </a:p>
                  </p:txBody>
                </p:sp>
                <p:sp>
                  <p:nvSpPr>
                    <p:cNvPr id="34" name="Rectangle 33"/>
                    <p:cNvSpPr/>
                    <p:nvPr/>
                  </p:nvSpPr>
                  <p:spPr>
                    <a:xfrm>
                      <a:off x="4517230" y="6817520"/>
                      <a:ext cx="2507457" cy="232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tx1"/>
                        </a:solidFill>
                      </a:endParaRPr>
                    </a:p>
                  </p:txBody>
                </p:sp>
                <p:sp>
                  <p:nvSpPr>
                    <p:cNvPr id="35" name="Rectangle 34"/>
                    <p:cNvSpPr/>
                    <p:nvPr/>
                  </p:nvSpPr>
                  <p:spPr>
                    <a:xfrm>
                      <a:off x="6061376" y="6232009"/>
                      <a:ext cx="854575" cy="232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Volume</a:t>
                      </a:r>
                    </a:p>
                  </p:txBody>
                </p:sp>
                <p:sp>
                  <p:nvSpPr>
                    <p:cNvPr id="36" name="TextBox 35"/>
                    <p:cNvSpPr txBox="1"/>
                    <p:nvPr/>
                  </p:nvSpPr>
                  <p:spPr>
                    <a:xfrm>
                      <a:off x="2922059" y="5638868"/>
                      <a:ext cx="854903" cy="764112"/>
                    </a:xfrm>
                    <a:prstGeom prst="rect">
                      <a:avLst/>
                    </a:prstGeom>
                    <a:noFill/>
                  </p:spPr>
                  <p:txBody>
                    <a:bodyPr wrap="square" rtlCol="0">
                      <a:spAutoFit/>
                    </a:bodyPr>
                    <a:lstStyle/>
                    <a:p>
                      <a:r>
                        <a:rPr lang="en-US"/>
                        <a:t> </a:t>
                      </a:r>
                      <a:r>
                        <a:rPr lang="en-US">
                          <a:solidFill>
                            <a:srgbClr val="FF0000"/>
                          </a:solidFill>
                        </a:rPr>
                        <a:t>GAS ONLY</a:t>
                      </a:r>
                      <a:endParaRPr lang="en-US" dirty="0"/>
                    </a:p>
                  </p:txBody>
                </p:sp>
              </p:grpSp>
              <p:sp>
                <p:nvSpPr>
                  <p:cNvPr id="22" name="Rectangle 21"/>
                  <p:cNvSpPr/>
                  <p:nvPr/>
                </p:nvSpPr>
                <p:spPr>
                  <a:xfrm>
                    <a:off x="781051" y="676275"/>
                    <a:ext cx="433387" cy="3286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t>
                    </a:r>
                  </a:p>
                </p:txBody>
              </p:sp>
              <p:sp>
                <p:nvSpPr>
                  <p:cNvPr id="23" name="Rectangle 22"/>
                  <p:cNvSpPr/>
                  <p:nvPr/>
                </p:nvSpPr>
                <p:spPr>
                  <a:xfrm>
                    <a:off x="603391" y="1341646"/>
                    <a:ext cx="770272" cy="4349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Liquid</a:t>
                    </a:r>
                  </a:p>
                  <a:p>
                    <a:pPr algn="ctr"/>
                    <a:r>
                      <a:rPr lang="en-US" sz="1400" dirty="0">
                        <a:solidFill>
                          <a:srgbClr val="FF0000"/>
                        </a:solidFill>
                      </a:rPr>
                      <a:t>ONLY</a:t>
                    </a:r>
                  </a:p>
                </p:txBody>
              </p:sp>
              <p:sp>
                <p:nvSpPr>
                  <p:cNvPr id="24" name="Rectangle 23"/>
                  <p:cNvSpPr/>
                  <p:nvPr/>
                </p:nvSpPr>
                <p:spPr>
                  <a:xfrm>
                    <a:off x="2118919" y="1579065"/>
                    <a:ext cx="764039" cy="4899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Critical Point</a:t>
                    </a:r>
                  </a:p>
                </p:txBody>
              </p:sp>
            </p:grpSp>
            <p:sp>
              <p:nvSpPr>
                <p:cNvPr id="20" name="Rectangle 19"/>
                <p:cNvSpPr/>
                <p:nvPr/>
              </p:nvSpPr>
              <p:spPr>
                <a:xfrm>
                  <a:off x="-347662" y="2937887"/>
                  <a:ext cx="800099" cy="161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Crit. Pres.</a:t>
                  </a:r>
                </a:p>
              </p:txBody>
            </p:sp>
          </p:grpSp>
          <p:grpSp>
            <p:nvGrpSpPr>
              <p:cNvPr id="13" name="Group 12"/>
              <p:cNvGrpSpPr/>
              <p:nvPr/>
            </p:nvGrpSpPr>
            <p:grpSpPr>
              <a:xfrm>
                <a:off x="1671853" y="3661497"/>
                <a:ext cx="1448935" cy="1319936"/>
                <a:chOff x="1671853" y="3661497"/>
                <a:chExt cx="1448935" cy="1319936"/>
              </a:xfrm>
            </p:grpSpPr>
            <p:sp>
              <p:nvSpPr>
                <p:cNvPr id="14" name="Rectangle 13"/>
                <p:cNvSpPr/>
                <p:nvPr/>
              </p:nvSpPr>
              <p:spPr>
                <a:xfrm>
                  <a:off x="1760561" y="3862316"/>
                  <a:ext cx="277505" cy="1455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038066" y="3661497"/>
                  <a:ext cx="614149" cy="191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030183" y="4335322"/>
                  <a:ext cx="1090605" cy="247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85512" y="4140369"/>
                  <a:ext cx="675969" cy="191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671853" y="4603524"/>
                  <a:ext cx="366214" cy="377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6" name="Straight Connector 5"/>
            <p:cNvCxnSpPr/>
            <p:nvPr/>
          </p:nvCxnSpPr>
          <p:spPr>
            <a:xfrm>
              <a:off x="1732864" y="4590129"/>
              <a:ext cx="1414818" cy="10021"/>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19300" y="3852884"/>
              <a:ext cx="892679" cy="13678"/>
            </a:xfrm>
            <a:prstGeom prst="line">
              <a:avLst/>
            </a:prstGeom>
            <a:ln w="412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24802" y="4151329"/>
              <a:ext cx="222873" cy="442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105903" y="3720461"/>
              <a:ext cx="0" cy="8188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105903" y="4391476"/>
              <a:ext cx="0" cy="8188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8248152" y="4742544"/>
            <a:ext cx="301686" cy="369332"/>
          </a:xfrm>
          <a:prstGeom prst="rect">
            <a:avLst/>
          </a:prstGeom>
          <a:noFill/>
        </p:spPr>
        <p:txBody>
          <a:bodyPr wrap="none" rtlCol="0">
            <a:spAutoFit/>
          </a:bodyPr>
          <a:lstStyle/>
          <a:p>
            <a:r>
              <a:rPr lang="en-US" dirty="0"/>
              <a:t>1</a:t>
            </a:r>
          </a:p>
        </p:txBody>
      </p:sp>
      <p:sp>
        <p:nvSpPr>
          <p:cNvPr id="37" name="TextBox 36"/>
          <p:cNvSpPr txBox="1"/>
          <p:nvPr/>
        </p:nvSpPr>
        <p:spPr>
          <a:xfrm>
            <a:off x="6720929" y="4775325"/>
            <a:ext cx="324750" cy="37949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1960520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p:cNvSpPr txBox="1">
            <a:spLocks noChangeArrowheads="1"/>
          </p:cNvSpPr>
          <p:nvPr/>
        </p:nvSpPr>
        <p:spPr>
          <a:xfrm>
            <a:off x="988020" y="-160"/>
            <a:ext cx="9650243" cy="8445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400" dirty="0">
                <a:solidFill>
                  <a:srgbClr val="002060"/>
                </a:solidFill>
              </a:rPr>
              <a:t>What is evaporation</a:t>
            </a:r>
            <a:endParaRPr lang="en-US" altLang="en-US" sz="4400" dirty="0">
              <a:solidFill>
                <a:schemeClr val="tx2"/>
              </a:solidFill>
            </a:endParaRPr>
          </a:p>
        </p:txBody>
      </p:sp>
      <p:sp>
        <p:nvSpPr>
          <p:cNvPr id="7" name="TextBox 6"/>
          <p:cNvSpPr txBox="1"/>
          <p:nvPr/>
        </p:nvSpPr>
        <p:spPr>
          <a:xfrm>
            <a:off x="810710" y="1064120"/>
            <a:ext cx="10273849" cy="707886"/>
          </a:xfrm>
          <a:prstGeom prst="rect">
            <a:avLst/>
          </a:prstGeom>
          <a:noFill/>
        </p:spPr>
        <p:txBody>
          <a:bodyPr wrap="square" rtlCol="0">
            <a:spAutoFit/>
          </a:bodyPr>
          <a:lstStyle/>
          <a:p>
            <a:r>
              <a:rPr lang="en-US" sz="2000" dirty="0"/>
              <a:t>At any temperature some molecules at the surface of a liquid have sufficient kinetic energy to escape from the liquid forming </a:t>
            </a:r>
            <a:r>
              <a:rPr lang="en-US" sz="2000"/>
              <a:t>a vapor.</a:t>
            </a:r>
            <a:endParaRPr lang="en-US" sz="2000" dirty="0">
              <a:solidFill>
                <a:schemeClr val="tx2"/>
              </a:solidFill>
            </a:endParaRPr>
          </a:p>
        </p:txBody>
      </p:sp>
      <p:pic>
        <p:nvPicPr>
          <p:cNvPr id="5122" name="Picture 2" descr="11798c8721e71c03bab2a9e8f2b74a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391" y="1772006"/>
            <a:ext cx="4698649" cy="469582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5382711" y="2232520"/>
            <a:ext cx="4838250" cy="2554545"/>
          </a:xfrm>
          <a:prstGeom prst="rect">
            <a:avLst/>
          </a:prstGeom>
          <a:noFill/>
        </p:spPr>
        <p:txBody>
          <a:bodyPr wrap="square" rtlCol="0">
            <a:spAutoFit/>
          </a:bodyPr>
          <a:lstStyle/>
          <a:p>
            <a:r>
              <a:rPr lang="en-US" sz="2000" dirty="0"/>
              <a:t>As the temperature increases the fraction of molecules at the surface that can escape increases.  </a:t>
            </a:r>
          </a:p>
          <a:p>
            <a:endParaRPr lang="en-US" sz="2000" dirty="0">
              <a:solidFill>
                <a:schemeClr val="tx2"/>
              </a:solidFill>
            </a:endParaRPr>
          </a:p>
          <a:p>
            <a:r>
              <a:rPr lang="en-US" sz="2000" dirty="0">
                <a:solidFill>
                  <a:schemeClr val="tx2"/>
                </a:solidFill>
              </a:rPr>
              <a:t>If the container is open, the liquid will, over time, evaporate, more quickly when the temperature is higher</a:t>
            </a:r>
          </a:p>
          <a:p>
            <a:endParaRPr lang="en-US" sz="2000" dirty="0">
              <a:solidFill>
                <a:schemeClr val="tx2"/>
              </a:solidFill>
            </a:endParaRPr>
          </a:p>
        </p:txBody>
      </p:sp>
    </p:spTree>
    <p:extLst>
      <p:ext uri="{BB962C8B-B14F-4D97-AF65-F5344CB8AC3E}">
        <p14:creationId xmlns:p14="http://schemas.microsoft.com/office/powerpoint/2010/main" val="1893784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p:cNvSpPr txBox="1">
            <a:spLocks noChangeArrowheads="1"/>
          </p:cNvSpPr>
          <p:nvPr/>
        </p:nvSpPr>
        <p:spPr>
          <a:xfrm>
            <a:off x="988020" y="-160"/>
            <a:ext cx="9650243" cy="8445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400" dirty="0">
                <a:solidFill>
                  <a:srgbClr val="002060"/>
                </a:solidFill>
              </a:rPr>
              <a:t>What is condensation</a:t>
            </a:r>
            <a:endParaRPr lang="en-US" altLang="en-US" sz="4400" dirty="0">
              <a:solidFill>
                <a:schemeClr val="tx2"/>
              </a:solidFill>
            </a:endParaRPr>
          </a:p>
        </p:txBody>
      </p:sp>
      <p:sp>
        <p:nvSpPr>
          <p:cNvPr id="7" name="TextBox 6"/>
          <p:cNvSpPr txBox="1"/>
          <p:nvPr/>
        </p:nvSpPr>
        <p:spPr>
          <a:xfrm>
            <a:off x="988020" y="1267320"/>
            <a:ext cx="5636300" cy="2862322"/>
          </a:xfrm>
          <a:prstGeom prst="rect">
            <a:avLst/>
          </a:prstGeom>
          <a:noFill/>
        </p:spPr>
        <p:txBody>
          <a:bodyPr wrap="square" rtlCol="0">
            <a:spAutoFit/>
          </a:bodyPr>
          <a:lstStyle/>
          <a:p>
            <a:r>
              <a:rPr lang="en-US" sz="2000" dirty="0">
                <a:solidFill>
                  <a:schemeClr val="tx2"/>
                </a:solidFill>
              </a:rPr>
              <a:t>If the container is closed, some of the molecules will hit the surface and be returned to the liquid.  This is called condensation</a:t>
            </a:r>
          </a:p>
          <a:p>
            <a:endParaRPr lang="en-US" sz="2000" dirty="0">
              <a:solidFill>
                <a:schemeClr val="tx2"/>
              </a:solidFill>
            </a:endParaRPr>
          </a:p>
          <a:p>
            <a:r>
              <a:rPr lang="en-US" sz="2000" dirty="0">
                <a:solidFill>
                  <a:schemeClr val="tx2"/>
                </a:solidFill>
              </a:rPr>
              <a:t>Eventually evaporation and condensation will occur at the same rate.</a:t>
            </a:r>
          </a:p>
          <a:p>
            <a:endParaRPr lang="en-US" sz="2000" dirty="0">
              <a:solidFill>
                <a:schemeClr val="tx2"/>
              </a:solidFill>
            </a:endParaRPr>
          </a:p>
          <a:p>
            <a:r>
              <a:rPr lang="en-US" sz="2000" dirty="0">
                <a:solidFill>
                  <a:schemeClr val="tx2"/>
                </a:solidFill>
              </a:rPr>
              <a:t>The pressure in the gas phase at equilibrium is called the vapor pressure</a:t>
            </a:r>
          </a:p>
        </p:txBody>
      </p:sp>
      <p:pic>
        <p:nvPicPr>
          <p:cNvPr id="6146" name="Picture 2" descr="ttp://chem.libretexts.org/@api/deki/files/41673/=4dc0f927bb4d0369336ae562c674eb28.jpg?revisi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7360" y="1048872"/>
            <a:ext cx="4126230" cy="3154828"/>
          </a:xfrm>
          <a:prstGeom prst="rect">
            <a:avLst/>
          </a:prstGeom>
          <a:noFill/>
          <a:extLst>
            <a:ext uri="{909E8E84-426E-40dd-AFC4-6F175D3DCCD1}">
              <a14:hiddenFill xmlns="" xmlns:a14="http://schemas.microsoft.com/office/drawing/2010/main">
                <a:solidFill>
                  <a:srgbClr val="FFFFFF"/>
                </a:solidFill>
              </a14:hiddenFill>
            </a:ext>
          </a:extLst>
        </p:spPr>
      </p:pic>
      <p:pic>
        <p:nvPicPr>
          <p:cNvPr id="6148" name="Picture 4" descr="9e0f70cee581f416e122cfc42d0dbb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319" y="4292397"/>
            <a:ext cx="4251305" cy="234208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980421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p:cNvSpPr txBox="1">
            <a:spLocks noChangeArrowheads="1"/>
          </p:cNvSpPr>
          <p:nvPr/>
        </p:nvSpPr>
        <p:spPr>
          <a:xfrm>
            <a:off x="988020" y="-160"/>
            <a:ext cx="9650243" cy="8445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400" dirty="0">
                <a:solidFill>
                  <a:srgbClr val="002060"/>
                </a:solidFill>
              </a:rPr>
              <a:t>Vapor pressure</a:t>
            </a:r>
            <a:endParaRPr lang="en-US" altLang="en-US" sz="4400" dirty="0">
              <a:solidFill>
                <a:schemeClr val="tx2"/>
              </a:solidFill>
            </a:endParaRPr>
          </a:p>
        </p:txBody>
      </p:sp>
      <p:sp>
        <p:nvSpPr>
          <p:cNvPr id="7" name="TextBox 6"/>
          <p:cNvSpPr txBox="1"/>
          <p:nvPr/>
        </p:nvSpPr>
        <p:spPr>
          <a:xfrm>
            <a:off x="1145990" y="1064120"/>
            <a:ext cx="10111290" cy="1015663"/>
          </a:xfrm>
          <a:prstGeom prst="rect">
            <a:avLst/>
          </a:prstGeom>
          <a:noFill/>
        </p:spPr>
        <p:txBody>
          <a:bodyPr wrap="square" rtlCol="0">
            <a:spAutoFit/>
          </a:bodyPr>
          <a:lstStyle/>
          <a:p>
            <a:r>
              <a:rPr lang="en-US" sz="2000" dirty="0">
                <a:solidFill>
                  <a:schemeClr val="tx2"/>
                </a:solidFill>
              </a:rPr>
              <a:t>We can get an idea of the balance between evaporation and condensation using this applet from </a:t>
            </a:r>
            <a:r>
              <a:rPr lang="en-US" sz="2000" dirty="0" err="1">
                <a:solidFill>
                  <a:schemeClr val="tx2"/>
                </a:solidFill>
              </a:rPr>
              <a:t>pHeT</a:t>
            </a:r>
            <a:r>
              <a:rPr lang="en-US" sz="2000" dirty="0">
                <a:solidFill>
                  <a:schemeClr val="tx2"/>
                </a:solidFill>
              </a:rPr>
              <a:t> </a:t>
            </a:r>
            <a:r>
              <a:rPr lang="en-US" sz="2000" dirty="0">
                <a:solidFill>
                  <a:schemeClr val="tx2"/>
                </a:solidFill>
                <a:hlinkClick r:id="rId2"/>
              </a:rPr>
              <a:t>https://phet.colorado.edu/sims/ideal-gas/gas-properties_en.jnlp</a:t>
            </a:r>
            <a:r>
              <a:rPr lang="en-US" sz="2000" dirty="0">
                <a:solidFill>
                  <a:schemeClr val="tx2"/>
                </a:solidFill>
              </a:rPr>
              <a:t> but you have to have installed JAVA or view this video from the University of Colorado</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Add-in 3"/>
              <p:cNvGraphicFramePr>
                <a:graphicFrameLocks noGrp="1"/>
              </p:cNvGraphicFramePr>
              <p:nvPr>
                <p:extLst>
                  <p:ext uri="{D42A27DB-BD31-4B8C-83A1-F6EECF244321}">
                    <p14:modId xmlns:p14="http://schemas.microsoft.com/office/powerpoint/2010/main" val="1279196058"/>
                  </p:ext>
                </p:extLst>
              </p:nvPr>
            </p:nvGraphicFramePr>
            <p:xfrm>
              <a:off x="2834640" y="2155824"/>
              <a:ext cx="6675120" cy="3930016"/>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4" name="Add-in 3"/>
              <p:cNvPicPr>
                <a:picLocks noGrp="1" noRot="1" noChangeAspect="1" noMove="1" noResize="1" noEditPoints="1" noAdjustHandles="1" noChangeArrowheads="1" noChangeShapeType="1"/>
              </p:cNvPicPr>
              <p:nvPr/>
            </p:nvPicPr>
            <p:blipFill>
              <a:blip r:embed="rId4"/>
              <a:stretch>
                <a:fillRect/>
              </a:stretch>
            </p:blipFill>
            <p:spPr>
              <a:xfrm>
                <a:off x="2834640" y="2155824"/>
                <a:ext cx="6675120" cy="3930016"/>
              </a:xfrm>
              <a:prstGeom prst="rect">
                <a:avLst/>
              </a:prstGeom>
            </p:spPr>
          </p:pic>
        </mc:Fallback>
      </mc:AlternateContent>
    </p:spTree>
    <p:extLst>
      <p:ext uri="{BB962C8B-B14F-4D97-AF65-F5344CB8AC3E}">
        <p14:creationId xmlns:p14="http://schemas.microsoft.com/office/powerpoint/2010/main" val="177767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p:cNvSpPr txBox="1">
            <a:spLocks noChangeArrowheads="1"/>
          </p:cNvSpPr>
          <p:nvPr/>
        </p:nvSpPr>
        <p:spPr>
          <a:xfrm>
            <a:off x="988020" y="-160"/>
            <a:ext cx="9650243" cy="8445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400" dirty="0">
                <a:solidFill>
                  <a:srgbClr val="002060"/>
                </a:solidFill>
              </a:rPr>
              <a:t>Vapor pressure</a:t>
            </a:r>
            <a:endParaRPr lang="en-US" altLang="en-US" sz="4400" dirty="0">
              <a:solidFill>
                <a:schemeClr val="tx2"/>
              </a:solidFill>
            </a:endParaRPr>
          </a:p>
        </p:txBody>
      </p:sp>
      <p:sp>
        <p:nvSpPr>
          <p:cNvPr id="7" name="TextBox 6"/>
          <p:cNvSpPr txBox="1"/>
          <p:nvPr/>
        </p:nvSpPr>
        <p:spPr>
          <a:xfrm>
            <a:off x="988020" y="1069120"/>
            <a:ext cx="4843820" cy="2862322"/>
          </a:xfrm>
          <a:prstGeom prst="rect">
            <a:avLst/>
          </a:prstGeom>
          <a:noFill/>
        </p:spPr>
        <p:txBody>
          <a:bodyPr wrap="square" rtlCol="0">
            <a:spAutoFit/>
          </a:bodyPr>
          <a:lstStyle/>
          <a:p>
            <a:pPr marL="342900" indent="-342900">
              <a:buFont typeface="Arial" charset="0"/>
              <a:buChar char="•"/>
            </a:pPr>
            <a:r>
              <a:rPr lang="en-US" sz="2000" dirty="0">
                <a:solidFill>
                  <a:schemeClr val="tx2"/>
                </a:solidFill>
              </a:rPr>
              <a:t>The vapor pressure is a result of equilibrium between vaporization and condensation.  </a:t>
            </a:r>
          </a:p>
          <a:p>
            <a:pPr marL="342900" indent="-342900">
              <a:buFont typeface="Arial" charset="0"/>
              <a:buChar char="•"/>
            </a:pPr>
            <a:r>
              <a:rPr lang="en-US" sz="2000" dirty="0">
                <a:solidFill>
                  <a:schemeClr val="tx2"/>
                </a:solidFill>
              </a:rPr>
              <a:t>The rate of vaporization depends on the kinetic energy of molecules at the surface</a:t>
            </a:r>
          </a:p>
          <a:p>
            <a:pPr marL="342900" indent="-342900">
              <a:buFont typeface="Arial" charset="0"/>
              <a:buChar char="•"/>
            </a:pPr>
            <a:r>
              <a:rPr lang="en-US" sz="2000" dirty="0">
                <a:solidFill>
                  <a:schemeClr val="tx2"/>
                </a:solidFill>
              </a:rPr>
              <a:t>Therefore the rate of vaporization depends on temperature, the higher the temperature the higher the rate of vaporization.</a:t>
            </a:r>
          </a:p>
        </p:txBody>
      </p:sp>
      <p:pic>
        <p:nvPicPr>
          <p:cNvPr id="13314" name="Picture 2" descr="ac1d0c402fccfe25c8b21ce390dc32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7060" y="844390"/>
            <a:ext cx="5238750" cy="261937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6217920" y="4156172"/>
            <a:ext cx="4673600" cy="1477328"/>
          </a:xfrm>
          <a:prstGeom prst="rect">
            <a:avLst/>
          </a:prstGeom>
        </p:spPr>
        <p:txBody>
          <a:bodyPr wrap="square">
            <a:spAutoFit/>
          </a:bodyPr>
          <a:lstStyle/>
          <a:p>
            <a:pPr marL="342900" indent="-342900">
              <a:buFont typeface="Arial" charset="0"/>
              <a:buChar char="•"/>
            </a:pPr>
            <a:r>
              <a:rPr lang="en-US" dirty="0">
                <a:solidFill>
                  <a:schemeClr val="tx2"/>
                </a:solidFill>
              </a:rPr>
              <a:t>The rate of vaporization also depends on the intermolecular force holding a molecule at the surface.  </a:t>
            </a:r>
          </a:p>
          <a:p>
            <a:pPr marL="342900" indent="-342900">
              <a:buFont typeface="Arial" charset="0"/>
              <a:buChar char="•"/>
            </a:pPr>
            <a:r>
              <a:rPr lang="en-US" dirty="0">
                <a:solidFill>
                  <a:schemeClr val="tx2"/>
                </a:solidFill>
              </a:rPr>
              <a:t>The weaker the intermolecular attraction, the higher the vaporization rate</a:t>
            </a:r>
          </a:p>
        </p:txBody>
      </p:sp>
      <p:pic>
        <p:nvPicPr>
          <p:cNvPr id="8" name="Picture 2" descr="ttp://chem.libretexts.org/@api/deki/files/41673/=4dc0f927bb4d0369336ae562c674eb28.jpg?revisi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8320" y="3931442"/>
            <a:ext cx="3181350" cy="24323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1993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p:cNvSpPr txBox="1">
            <a:spLocks noChangeArrowheads="1"/>
          </p:cNvSpPr>
          <p:nvPr/>
        </p:nvSpPr>
        <p:spPr>
          <a:xfrm>
            <a:off x="988020" y="-160"/>
            <a:ext cx="9650243" cy="8445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400" dirty="0">
                <a:solidFill>
                  <a:srgbClr val="002060"/>
                </a:solidFill>
              </a:rPr>
              <a:t>Vapor pressure</a:t>
            </a:r>
            <a:endParaRPr lang="en-US" altLang="en-US" sz="4400" dirty="0">
              <a:solidFill>
                <a:schemeClr val="tx2"/>
              </a:solidFill>
            </a:endParaRPr>
          </a:p>
        </p:txBody>
      </p:sp>
      <p:sp>
        <p:nvSpPr>
          <p:cNvPr id="7" name="TextBox 6"/>
          <p:cNvSpPr txBox="1"/>
          <p:nvPr/>
        </p:nvSpPr>
        <p:spPr>
          <a:xfrm>
            <a:off x="988020" y="1069120"/>
            <a:ext cx="4843820" cy="2554545"/>
          </a:xfrm>
          <a:prstGeom prst="rect">
            <a:avLst/>
          </a:prstGeom>
          <a:noFill/>
        </p:spPr>
        <p:txBody>
          <a:bodyPr wrap="square" rtlCol="0">
            <a:spAutoFit/>
          </a:bodyPr>
          <a:lstStyle/>
          <a:p>
            <a:pPr marL="342900" indent="-342900">
              <a:buFont typeface="Arial" charset="0"/>
              <a:buChar char="•"/>
            </a:pPr>
            <a:r>
              <a:rPr lang="en-US" sz="2000" dirty="0">
                <a:solidFill>
                  <a:schemeClr val="tx2"/>
                </a:solidFill>
              </a:rPr>
              <a:t>The vapor pressure can be expressed as a function of the heat needed to vaporize a mole of a liquid, </a:t>
            </a:r>
            <a:r>
              <a:rPr lang="en-US" sz="2000" dirty="0" err="1">
                <a:solidFill>
                  <a:schemeClr val="tx2"/>
                </a:solidFill>
                <a:latin typeface="Symbol" charset="2"/>
                <a:ea typeface="Symbol" charset="2"/>
                <a:cs typeface="Symbol" charset="2"/>
              </a:rPr>
              <a:t>D</a:t>
            </a:r>
            <a:r>
              <a:rPr lang="en-US" sz="2000" dirty="0" err="1">
                <a:solidFill>
                  <a:schemeClr val="tx2"/>
                </a:solidFill>
              </a:rPr>
              <a:t>h</a:t>
            </a:r>
            <a:r>
              <a:rPr lang="en-US" sz="2000" baseline="-25000" dirty="0" err="1">
                <a:solidFill>
                  <a:schemeClr val="tx2"/>
                </a:solidFill>
              </a:rPr>
              <a:t>vap</a:t>
            </a:r>
            <a:r>
              <a:rPr lang="en-US" sz="2000" dirty="0">
                <a:solidFill>
                  <a:schemeClr val="tx2"/>
                </a:solidFill>
              </a:rPr>
              <a:t> and the temperature T (K).  </a:t>
            </a:r>
          </a:p>
          <a:p>
            <a:pPr marL="342900" indent="-342900">
              <a:buFont typeface="Arial" charset="0"/>
              <a:buChar char="•"/>
            </a:pPr>
            <a:r>
              <a:rPr lang="en-US" sz="2000" dirty="0">
                <a:solidFill>
                  <a:schemeClr val="tx2"/>
                </a:solidFill>
              </a:rPr>
              <a:t>The temperature must be the absolute temperature.</a:t>
            </a:r>
          </a:p>
          <a:p>
            <a:pPr marL="342900" indent="-342900">
              <a:buFont typeface="Arial" charset="0"/>
              <a:buChar char="•"/>
            </a:pPr>
            <a:r>
              <a:rPr lang="en-US" sz="2000" dirty="0">
                <a:solidFill>
                  <a:schemeClr val="tx2"/>
                </a:solidFill>
              </a:rPr>
              <a:t>The equation is called the </a:t>
            </a:r>
            <a:r>
              <a:rPr lang="en-US" sz="2000" dirty="0" err="1">
                <a:solidFill>
                  <a:schemeClr val="tx2"/>
                </a:solidFill>
              </a:rPr>
              <a:t>Clausius-Clapyron</a:t>
            </a:r>
            <a:r>
              <a:rPr lang="en-US" sz="2000" dirty="0">
                <a:solidFill>
                  <a:schemeClr val="tx2"/>
                </a:solidFill>
              </a:rPr>
              <a:t> equation</a:t>
            </a:r>
          </a:p>
        </p:txBody>
      </p:sp>
      <p:pic>
        <p:nvPicPr>
          <p:cNvPr id="13314" name="Picture 2" descr="ac1d0c402fccfe25c8b21ce390dc32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7060" y="844390"/>
            <a:ext cx="5238750" cy="2619375"/>
          </a:xfrm>
          <a:prstGeom prst="rect">
            <a:avLst/>
          </a:prstGeom>
          <a:noFill/>
          <a:extLst>
            <a:ext uri="{909E8E84-426E-40dd-AFC4-6F175D3DCCD1}">
              <a14:hiddenFill xmlns=""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Rectangle 1"/>
              <p:cNvSpPr/>
              <p:nvPr/>
            </p:nvSpPr>
            <p:spPr>
              <a:xfrm>
                <a:off x="1821140" y="3630370"/>
                <a:ext cx="2964220" cy="656911"/>
              </a:xfrm>
              <a:prstGeom prst="rect">
                <a:avLst/>
              </a:prstGeom>
            </p:spPr>
            <p:txBody>
              <a:bodyPr wrap="square">
                <a:spAutoFit/>
              </a:bodyPr>
              <a:lstStyle/>
              <a:p>
                <a14:m>
                  <m:oMath xmlns:m="http://schemas.openxmlformats.org/officeDocument/2006/math">
                    <m:func>
                      <m:funcPr>
                        <m:ctrlPr>
                          <a:rPr lang="en-US" sz="2400" b="0" i="1" smtClean="0">
                            <a:solidFill>
                              <a:schemeClr val="tx2"/>
                            </a:solidFill>
                            <a:latin typeface="Cambria Math" panose="02040503050406030204" pitchFamily="18" charset="0"/>
                          </a:rPr>
                        </m:ctrlPr>
                      </m:funcPr>
                      <m:fName>
                        <m:r>
                          <m:rPr>
                            <m:sty m:val="p"/>
                          </m:rPr>
                          <a:rPr lang="en-US" sz="2400" b="0" i="0" smtClean="0">
                            <a:solidFill>
                              <a:schemeClr val="tx2"/>
                            </a:solidFill>
                            <a:latin typeface="Cambria Math" charset="0"/>
                          </a:rPr>
                          <m:t>ln</m:t>
                        </m:r>
                      </m:fName>
                      <m:e>
                        <m:r>
                          <a:rPr lang="en-US" sz="2400" b="0" i="1" smtClean="0">
                            <a:solidFill>
                              <a:schemeClr val="tx2"/>
                            </a:solidFill>
                            <a:latin typeface="Cambria Math" charset="0"/>
                          </a:rPr>
                          <m:t>𝑝</m:t>
                        </m:r>
                        <m:r>
                          <a:rPr lang="en-US" sz="2400" b="0" i="1" smtClean="0">
                            <a:solidFill>
                              <a:schemeClr val="tx2"/>
                            </a:solidFill>
                            <a:latin typeface="Cambria Math" charset="0"/>
                          </a:rPr>
                          <m:t>=</m:t>
                        </m:r>
                      </m:e>
                    </m:func>
                    <m:r>
                      <a:rPr lang="en-US" sz="2400" b="0" i="1" smtClean="0">
                        <a:solidFill>
                          <a:schemeClr val="tx2"/>
                        </a:solidFill>
                        <a:latin typeface="Cambria Math" charset="0"/>
                      </a:rPr>
                      <m:t>−</m:t>
                    </m:r>
                    <m:f>
                      <m:fPr>
                        <m:ctrlPr>
                          <a:rPr lang="bg-BG" sz="2400" b="0" i="1" smtClean="0">
                            <a:solidFill>
                              <a:schemeClr val="tx2"/>
                            </a:solidFill>
                            <a:latin typeface="Cambria Math" panose="02040503050406030204" pitchFamily="18" charset="0"/>
                          </a:rPr>
                        </m:ctrlPr>
                      </m:fPr>
                      <m:num>
                        <m:r>
                          <a:rPr lang="bg-BG" sz="2400" b="0" i="1" smtClean="0">
                            <a:solidFill>
                              <a:schemeClr val="tx2"/>
                            </a:solidFill>
                            <a:latin typeface="Cambria Math" charset="0"/>
                            <a:ea typeface="Cambria Math" charset="0"/>
                            <a:cs typeface="Cambria Math" charset="0"/>
                          </a:rPr>
                          <m:t>∆</m:t>
                        </m:r>
                        <m:sSub>
                          <m:sSubPr>
                            <m:ctrlPr>
                              <a:rPr lang="en-US" sz="2400" b="0" i="1" smtClean="0">
                                <a:solidFill>
                                  <a:schemeClr val="tx2"/>
                                </a:solidFill>
                                <a:latin typeface="Cambria Math" panose="02040503050406030204" pitchFamily="18" charset="0"/>
                                <a:ea typeface="Cambria Math" charset="0"/>
                                <a:cs typeface="Cambria Math" charset="0"/>
                              </a:rPr>
                            </m:ctrlPr>
                          </m:sSubPr>
                          <m:e>
                            <m:r>
                              <a:rPr lang="en-US" sz="2400" b="0" i="1" smtClean="0">
                                <a:solidFill>
                                  <a:schemeClr val="tx2"/>
                                </a:solidFill>
                                <a:latin typeface="Cambria Math" charset="0"/>
                                <a:ea typeface="Cambria Math" charset="0"/>
                                <a:cs typeface="Cambria Math" charset="0"/>
                              </a:rPr>
                              <m:t>𝐻</m:t>
                            </m:r>
                          </m:e>
                          <m:sub>
                            <m:r>
                              <a:rPr lang="en-US" sz="2400" b="0" i="1" smtClean="0">
                                <a:solidFill>
                                  <a:schemeClr val="tx2"/>
                                </a:solidFill>
                                <a:latin typeface="Cambria Math" charset="0"/>
                                <a:ea typeface="Cambria Math" charset="0"/>
                                <a:cs typeface="Cambria Math" charset="0"/>
                              </a:rPr>
                              <m:t>𝑣𝑎𝑝</m:t>
                            </m:r>
                          </m:sub>
                        </m:sSub>
                      </m:num>
                      <m:den>
                        <m:r>
                          <a:rPr lang="en-US" sz="2400" b="0" i="1" smtClean="0">
                            <a:solidFill>
                              <a:schemeClr val="tx2"/>
                            </a:solidFill>
                            <a:latin typeface="Cambria Math" charset="0"/>
                          </a:rPr>
                          <m:t>𝑅</m:t>
                        </m:r>
                      </m:den>
                    </m:f>
                    <m:d>
                      <m:dPr>
                        <m:ctrlPr>
                          <a:rPr lang="is-IS" sz="2400" b="0" i="1" smtClean="0">
                            <a:solidFill>
                              <a:schemeClr val="tx2"/>
                            </a:solidFill>
                            <a:latin typeface="Cambria Math" panose="02040503050406030204" pitchFamily="18" charset="0"/>
                          </a:rPr>
                        </m:ctrlPr>
                      </m:dPr>
                      <m:e>
                        <m:f>
                          <m:fPr>
                            <m:ctrlPr>
                              <a:rPr lang="bg-BG" sz="2400" b="0" i="1" smtClean="0">
                                <a:solidFill>
                                  <a:schemeClr val="tx2"/>
                                </a:solidFill>
                                <a:latin typeface="Cambria Math" panose="02040503050406030204" pitchFamily="18" charset="0"/>
                              </a:rPr>
                            </m:ctrlPr>
                          </m:fPr>
                          <m:num>
                            <m:r>
                              <a:rPr lang="en-US" sz="2400" b="0" i="1" smtClean="0">
                                <a:solidFill>
                                  <a:schemeClr val="tx2"/>
                                </a:solidFill>
                                <a:latin typeface="Cambria Math" charset="0"/>
                              </a:rPr>
                              <m:t>1</m:t>
                            </m:r>
                          </m:num>
                          <m:den>
                            <m:r>
                              <a:rPr lang="en-US" sz="2400" b="0" i="1" smtClean="0">
                                <a:solidFill>
                                  <a:schemeClr val="tx2"/>
                                </a:solidFill>
                                <a:latin typeface="Cambria Math" charset="0"/>
                              </a:rPr>
                              <m:t>𝑇</m:t>
                            </m:r>
                          </m:den>
                        </m:f>
                      </m:e>
                    </m:d>
                  </m:oMath>
                </a14:m>
                <a:r>
                  <a:rPr lang="en-US" sz="2400" dirty="0">
                    <a:solidFill>
                      <a:schemeClr val="tx2"/>
                    </a:solidFill>
                  </a:rPr>
                  <a:t> + C</a:t>
                </a:r>
              </a:p>
            </p:txBody>
          </p:sp>
        </mc:Choice>
        <mc:Fallback xmlns="">
          <p:sp>
            <p:nvSpPr>
              <p:cNvPr id="2" name="Rectangle 1"/>
              <p:cNvSpPr>
                <a:spLocks noRot="1" noChangeAspect="1" noMove="1" noResize="1" noEditPoints="1" noAdjustHandles="1" noChangeArrowheads="1" noChangeShapeType="1" noTextEdit="1"/>
              </p:cNvSpPr>
              <p:nvPr/>
            </p:nvSpPr>
            <p:spPr>
              <a:xfrm>
                <a:off x="1821140" y="3630370"/>
                <a:ext cx="2964220" cy="656911"/>
              </a:xfrm>
              <a:prstGeom prst="rect">
                <a:avLst/>
              </a:prstGeom>
              <a:blipFill rotWithShape="0">
                <a:blip r:embed="rId3"/>
                <a:stretch>
                  <a:fillRect r="-1852" b="-8411"/>
                </a:stretch>
              </a:blipFill>
            </p:spPr>
            <p:txBody>
              <a:bodyPr/>
              <a:lstStyle/>
              <a:p>
                <a:r>
                  <a:rPr lang="en-US">
                    <a:noFill/>
                  </a:rPr>
                  <a:t> </a:t>
                </a:r>
              </a:p>
            </p:txBody>
          </p:sp>
        </mc:Fallback>
      </mc:AlternateContent>
      <p:sp>
        <p:nvSpPr>
          <p:cNvPr id="4" name="Rectangle 3"/>
          <p:cNvSpPr/>
          <p:nvPr/>
        </p:nvSpPr>
        <p:spPr>
          <a:xfrm>
            <a:off x="988020" y="4308315"/>
            <a:ext cx="9180718" cy="400110"/>
          </a:xfrm>
          <a:prstGeom prst="rect">
            <a:avLst/>
          </a:prstGeom>
        </p:spPr>
        <p:txBody>
          <a:bodyPr wrap="none">
            <a:spAutoFit/>
          </a:bodyPr>
          <a:lstStyle/>
          <a:p>
            <a:pPr marL="342900" indent="-342900">
              <a:buFont typeface="Arial" charset="0"/>
              <a:buChar char="•"/>
            </a:pPr>
            <a:r>
              <a:rPr lang="en-US" sz="2000" dirty="0">
                <a:solidFill>
                  <a:schemeClr val="tx2"/>
                </a:solidFill>
              </a:rPr>
              <a:t>We can also express the ratio of two vapor pressures at two different temperatures</a:t>
            </a:r>
          </a:p>
        </p:txBody>
      </p:sp>
      <mc:AlternateContent xmlns:mc="http://schemas.openxmlformats.org/markup-compatibility/2006" xmlns:a14="http://schemas.microsoft.com/office/drawing/2010/main">
        <mc:Choice Requires="a14">
          <p:sp>
            <p:nvSpPr>
              <p:cNvPr id="9" name="Rectangle 8"/>
              <p:cNvSpPr/>
              <p:nvPr/>
            </p:nvSpPr>
            <p:spPr>
              <a:xfrm>
                <a:off x="1638260" y="4736164"/>
                <a:ext cx="4193580" cy="85786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400">
                          <a:solidFill>
                            <a:schemeClr val="tx2"/>
                          </a:solidFill>
                          <a:latin typeface="Cambria Math" charset="0"/>
                        </a:rPr>
                        <m:t>ln</m:t>
                      </m:r>
                      <m:d>
                        <m:dPr>
                          <m:ctrlPr>
                            <a:rPr lang="is-IS" sz="2400" b="0" i="1" smtClean="0">
                              <a:solidFill>
                                <a:schemeClr val="tx2"/>
                              </a:solidFill>
                              <a:latin typeface="Cambria Math" panose="02040503050406030204" pitchFamily="18" charset="0"/>
                            </a:rPr>
                          </m:ctrlPr>
                        </m:dPr>
                        <m:e>
                          <m:f>
                            <m:fPr>
                              <m:ctrlPr>
                                <a:rPr lang="bg-BG" sz="2400" b="0" i="1" smtClean="0">
                                  <a:solidFill>
                                    <a:schemeClr val="tx2"/>
                                  </a:solidFill>
                                  <a:latin typeface="Cambria Math" panose="02040503050406030204" pitchFamily="18" charset="0"/>
                                </a:rPr>
                              </m:ctrlPr>
                            </m:fPr>
                            <m:num>
                              <m:sSub>
                                <m:sSubPr>
                                  <m:ctrlPr>
                                    <a:rPr lang="en-US" sz="2400" b="0" i="1" smtClean="0">
                                      <a:solidFill>
                                        <a:schemeClr val="tx2"/>
                                      </a:solidFill>
                                      <a:latin typeface="Cambria Math" panose="02040503050406030204" pitchFamily="18" charset="0"/>
                                    </a:rPr>
                                  </m:ctrlPr>
                                </m:sSubPr>
                                <m:e>
                                  <m:r>
                                    <a:rPr lang="en-US" sz="2400" b="0" i="1" smtClean="0">
                                      <a:solidFill>
                                        <a:schemeClr val="tx2"/>
                                      </a:solidFill>
                                      <a:latin typeface="Cambria Math" charset="0"/>
                                    </a:rPr>
                                    <m:t>𝑝</m:t>
                                  </m:r>
                                </m:e>
                                <m:sub>
                                  <m:r>
                                    <a:rPr lang="en-US" sz="2400" b="0" i="1" smtClean="0">
                                      <a:solidFill>
                                        <a:schemeClr val="tx2"/>
                                      </a:solidFill>
                                      <a:latin typeface="Cambria Math" charset="0"/>
                                    </a:rPr>
                                    <m:t>2</m:t>
                                  </m:r>
                                </m:sub>
                              </m:sSub>
                            </m:num>
                            <m:den>
                              <m:sSub>
                                <m:sSubPr>
                                  <m:ctrlPr>
                                    <a:rPr lang="en-US" sz="2400" b="0" i="1" smtClean="0">
                                      <a:solidFill>
                                        <a:schemeClr val="tx2"/>
                                      </a:solidFill>
                                      <a:latin typeface="Cambria Math" panose="02040503050406030204" pitchFamily="18" charset="0"/>
                                    </a:rPr>
                                  </m:ctrlPr>
                                </m:sSubPr>
                                <m:e>
                                  <m:r>
                                    <a:rPr lang="en-US" sz="2400" b="0" i="1" smtClean="0">
                                      <a:solidFill>
                                        <a:schemeClr val="tx2"/>
                                      </a:solidFill>
                                      <a:latin typeface="Cambria Math" charset="0"/>
                                    </a:rPr>
                                    <m:t>𝑝</m:t>
                                  </m:r>
                                </m:e>
                                <m:sub>
                                  <m:r>
                                    <a:rPr lang="en-US" sz="2400" b="0" i="1" smtClean="0">
                                      <a:solidFill>
                                        <a:schemeClr val="tx2"/>
                                      </a:solidFill>
                                      <a:latin typeface="Cambria Math" charset="0"/>
                                    </a:rPr>
                                    <m:t>1</m:t>
                                  </m:r>
                                </m:sub>
                              </m:sSub>
                            </m:den>
                          </m:f>
                        </m:e>
                      </m:d>
                      <m:r>
                        <a:rPr lang="en-US" sz="2400" b="0" i="1" smtClean="0">
                          <a:solidFill>
                            <a:schemeClr val="tx2"/>
                          </a:solidFill>
                          <a:latin typeface="Cambria Math" charset="0"/>
                        </a:rPr>
                        <m:t>= −</m:t>
                      </m:r>
                      <m:f>
                        <m:fPr>
                          <m:ctrlPr>
                            <a:rPr lang="bg-BG" sz="2400" b="0" i="1" smtClean="0">
                              <a:solidFill>
                                <a:schemeClr val="tx2"/>
                              </a:solidFill>
                              <a:latin typeface="Cambria Math" panose="02040503050406030204" pitchFamily="18" charset="0"/>
                            </a:rPr>
                          </m:ctrlPr>
                        </m:fPr>
                        <m:num>
                          <m:r>
                            <a:rPr lang="bg-BG" sz="2400" b="0" i="1" smtClean="0">
                              <a:solidFill>
                                <a:schemeClr val="tx2"/>
                              </a:solidFill>
                              <a:latin typeface="Cambria Math" charset="0"/>
                              <a:ea typeface="Cambria Math" charset="0"/>
                              <a:cs typeface="Cambria Math" charset="0"/>
                            </a:rPr>
                            <m:t>∆</m:t>
                          </m:r>
                          <m:sSub>
                            <m:sSubPr>
                              <m:ctrlPr>
                                <a:rPr lang="en-US" sz="2400" b="0" i="1" smtClean="0">
                                  <a:solidFill>
                                    <a:schemeClr val="tx2"/>
                                  </a:solidFill>
                                  <a:latin typeface="Cambria Math" panose="02040503050406030204" pitchFamily="18" charset="0"/>
                                  <a:ea typeface="Cambria Math" charset="0"/>
                                  <a:cs typeface="Cambria Math" charset="0"/>
                                </a:rPr>
                              </m:ctrlPr>
                            </m:sSubPr>
                            <m:e>
                              <m:r>
                                <a:rPr lang="en-US" sz="2400" b="0" i="1" smtClean="0">
                                  <a:solidFill>
                                    <a:schemeClr val="tx2"/>
                                  </a:solidFill>
                                  <a:latin typeface="Cambria Math" charset="0"/>
                                  <a:ea typeface="Cambria Math" charset="0"/>
                                  <a:cs typeface="Cambria Math" charset="0"/>
                                </a:rPr>
                                <m:t>𝐻</m:t>
                              </m:r>
                            </m:e>
                            <m:sub>
                              <m:r>
                                <a:rPr lang="en-US" sz="2400" b="0" i="1" smtClean="0">
                                  <a:solidFill>
                                    <a:schemeClr val="tx2"/>
                                  </a:solidFill>
                                  <a:latin typeface="Cambria Math" charset="0"/>
                                  <a:ea typeface="Cambria Math" charset="0"/>
                                  <a:cs typeface="Cambria Math" charset="0"/>
                                </a:rPr>
                                <m:t>𝑣𝑎𝑝</m:t>
                              </m:r>
                            </m:sub>
                          </m:sSub>
                        </m:num>
                        <m:den>
                          <m:r>
                            <a:rPr lang="en-US" sz="2400" b="0" i="1" smtClean="0">
                              <a:solidFill>
                                <a:schemeClr val="tx2"/>
                              </a:solidFill>
                              <a:latin typeface="Cambria Math" charset="0"/>
                            </a:rPr>
                            <m:t>𝑅</m:t>
                          </m:r>
                        </m:den>
                      </m:f>
                      <m:d>
                        <m:dPr>
                          <m:ctrlPr>
                            <a:rPr lang="is-IS" sz="2400" b="0" i="1" smtClean="0">
                              <a:solidFill>
                                <a:schemeClr val="tx2"/>
                              </a:solidFill>
                              <a:latin typeface="Cambria Math" panose="02040503050406030204" pitchFamily="18" charset="0"/>
                            </a:rPr>
                          </m:ctrlPr>
                        </m:dPr>
                        <m:e>
                          <m:f>
                            <m:fPr>
                              <m:ctrlPr>
                                <a:rPr lang="bg-BG" sz="2400" b="0" i="1" smtClean="0">
                                  <a:solidFill>
                                    <a:schemeClr val="tx2"/>
                                  </a:solidFill>
                                  <a:latin typeface="Cambria Math" panose="02040503050406030204" pitchFamily="18" charset="0"/>
                                </a:rPr>
                              </m:ctrlPr>
                            </m:fPr>
                            <m:num>
                              <m:r>
                                <a:rPr lang="en-US" sz="2400" b="0" i="1" smtClean="0">
                                  <a:solidFill>
                                    <a:schemeClr val="tx2"/>
                                  </a:solidFill>
                                  <a:latin typeface="Cambria Math" charset="0"/>
                                </a:rPr>
                                <m:t>1</m:t>
                              </m:r>
                            </m:num>
                            <m:den>
                              <m:sSub>
                                <m:sSubPr>
                                  <m:ctrlPr>
                                    <a:rPr lang="en-US" sz="2400" b="0" i="1" smtClean="0">
                                      <a:solidFill>
                                        <a:schemeClr val="tx2"/>
                                      </a:solidFill>
                                      <a:latin typeface="Cambria Math" panose="02040503050406030204" pitchFamily="18" charset="0"/>
                                    </a:rPr>
                                  </m:ctrlPr>
                                </m:sSubPr>
                                <m:e>
                                  <m:r>
                                    <a:rPr lang="en-US" sz="2400" b="0" i="1" smtClean="0">
                                      <a:solidFill>
                                        <a:schemeClr val="tx2"/>
                                      </a:solidFill>
                                      <a:latin typeface="Cambria Math" charset="0"/>
                                    </a:rPr>
                                    <m:t>𝑇</m:t>
                                  </m:r>
                                </m:e>
                                <m:sub>
                                  <m:r>
                                    <a:rPr lang="en-US" sz="2400" b="0" i="1" smtClean="0">
                                      <a:solidFill>
                                        <a:schemeClr val="tx2"/>
                                      </a:solidFill>
                                      <a:latin typeface="Cambria Math" charset="0"/>
                                    </a:rPr>
                                    <m:t>2</m:t>
                                  </m:r>
                                </m:sub>
                              </m:sSub>
                            </m:den>
                          </m:f>
                          <m:r>
                            <a:rPr lang="en-US" sz="2400" b="0" i="1" smtClean="0">
                              <a:solidFill>
                                <a:schemeClr val="tx2"/>
                              </a:solidFill>
                              <a:latin typeface="Cambria Math" charset="0"/>
                            </a:rPr>
                            <m:t>−</m:t>
                          </m:r>
                          <m:f>
                            <m:fPr>
                              <m:ctrlPr>
                                <a:rPr lang="bg-BG" sz="2400" b="0" i="1" smtClean="0">
                                  <a:solidFill>
                                    <a:schemeClr val="tx2"/>
                                  </a:solidFill>
                                  <a:latin typeface="Cambria Math" panose="02040503050406030204" pitchFamily="18" charset="0"/>
                                </a:rPr>
                              </m:ctrlPr>
                            </m:fPr>
                            <m:num>
                              <m:r>
                                <a:rPr lang="en-US" sz="2400" b="0" i="1" smtClean="0">
                                  <a:solidFill>
                                    <a:schemeClr val="tx2"/>
                                  </a:solidFill>
                                  <a:latin typeface="Cambria Math" charset="0"/>
                                </a:rPr>
                                <m:t>1</m:t>
                              </m:r>
                            </m:num>
                            <m:den>
                              <m:sSub>
                                <m:sSubPr>
                                  <m:ctrlPr>
                                    <a:rPr lang="en-US" sz="2400" b="0" i="1" smtClean="0">
                                      <a:solidFill>
                                        <a:schemeClr val="tx2"/>
                                      </a:solidFill>
                                      <a:latin typeface="Cambria Math" panose="02040503050406030204" pitchFamily="18" charset="0"/>
                                    </a:rPr>
                                  </m:ctrlPr>
                                </m:sSubPr>
                                <m:e>
                                  <m:r>
                                    <a:rPr lang="en-US" sz="2400" b="0" i="1" smtClean="0">
                                      <a:solidFill>
                                        <a:schemeClr val="tx2"/>
                                      </a:solidFill>
                                      <a:latin typeface="Cambria Math" charset="0"/>
                                    </a:rPr>
                                    <m:t>𝑇</m:t>
                                  </m:r>
                                </m:e>
                                <m:sub>
                                  <m:r>
                                    <a:rPr lang="en-US" sz="2400" b="0" i="1" smtClean="0">
                                      <a:solidFill>
                                        <a:schemeClr val="tx2"/>
                                      </a:solidFill>
                                      <a:latin typeface="Cambria Math" charset="0"/>
                                    </a:rPr>
                                    <m:t>1</m:t>
                                  </m:r>
                                </m:sub>
                              </m:sSub>
                            </m:den>
                          </m:f>
                        </m:e>
                      </m:d>
                    </m:oMath>
                  </m:oMathPara>
                </a14:m>
                <a:endParaRPr lang="en-US" sz="2400" dirty="0">
                  <a:solidFill>
                    <a:schemeClr val="tx2"/>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1638260" y="4736164"/>
                <a:ext cx="4193580" cy="857864"/>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501837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6.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14.png"/></Relationships>
</file>

<file path=ppt/webextensions/webextension1.xml><?xml version="1.0" encoding="utf-8"?>
<we:webextension xmlns:we="http://schemas.microsoft.com/office/webextensions/webextension/2010/11" id="{7EBE7AE3-150A-814D-A35E-470F8019A508}">
  <we:reference id="wa104221182" version="1.2.0.2" store="en-US" storeType="OMEX"/>
  <we:alternateReferences>
    <we:reference id="wa104221182" version="1.2.0.2" store="wa104221182" storeType="OMEX"/>
  </we:alternateReferences>
  <we:properties>
    <we:property name="vid" value="&quot;https://youtu.be/re9r0kzQp_M&quot;"/>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0A75646B-43B5-4F9F-A378-B5C210AF209A}">
  <we:reference id="wa104221182" version="1.2.0.2" store="en-US" storeType="OMEX"/>
  <we:alternateReferences>
    <we:reference id="wa104221182" version="1.2.0.2" store="en-US" storeType="OMEX"/>
  </we:alternateReferences>
  <we:properties>
    <we:property name="vid" value="&quot;https://youtu.be/yBRdBrnIlTQ&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otalTime>863</TotalTime>
  <Words>1549</Words>
  <Application>Microsoft Office PowerPoint</Application>
  <PresentationFormat>Widescreen</PresentationFormat>
  <Paragraphs>265</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Cambria Math</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Halpern, Joshua</dc:creator>
  <cp:lastModifiedBy>Eli</cp:lastModifiedBy>
  <cp:revision>35</cp:revision>
  <dcterms:created xsi:type="dcterms:W3CDTF">2016-08-22T15:14:35Z</dcterms:created>
  <dcterms:modified xsi:type="dcterms:W3CDTF">2016-11-17T12:17:28Z</dcterms:modified>
</cp:coreProperties>
</file>