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75" r:id="rId2"/>
    <p:sldId id="890" r:id="rId3"/>
    <p:sldId id="899" r:id="rId4"/>
    <p:sldId id="896" r:id="rId5"/>
    <p:sldId id="900" r:id="rId6"/>
    <p:sldId id="901" r:id="rId7"/>
    <p:sldId id="891" r:id="rId8"/>
    <p:sldId id="905" r:id="rId9"/>
    <p:sldId id="906" r:id="rId10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005"/>
    <a:srgbClr val="BA04C0"/>
    <a:srgbClr val="3E7C7E"/>
    <a:srgbClr val="86C3C4"/>
    <a:srgbClr val="C0504D"/>
    <a:srgbClr val="34BA4E"/>
    <a:srgbClr val="C6EFCE"/>
    <a:srgbClr val="C17725"/>
    <a:srgbClr val="EAC093"/>
    <a:srgbClr val="A387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4660"/>
  </p:normalViewPr>
  <p:slideViewPr>
    <p:cSldViewPr>
      <p:cViewPr>
        <p:scale>
          <a:sx n="76" d="100"/>
          <a:sy n="76" d="100"/>
        </p:scale>
        <p:origin x="-1524" y="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065" cy="469747"/>
          </a:xfrm>
          <a:prstGeom prst="rect">
            <a:avLst/>
          </a:prstGeom>
        </p:spPr>
        <p:txBody>
          <a:bodyPr vert="horz" lIns="93261" tIns="46629" rIns="93261" bIns="466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6" y="2"/>
            <a:ext cx="3078065" cy="469747"/>
          </a:xfrm>
          <a:prstGeom prst="rect">
            <a:avLst/>
          </a:prstGeom>
        </p:spPr>
        <p:txBody>
          <a:bodyPr vert="horz" lIns="93261" tIns="46629" rIns="93261" bIns="46629" rtlCol="0"/>
          <a:lstStyle>
            <a:lvl1pPr algn="r">
              <a:defRPr sz="1200"/>
            </a:lvl1pPr>
          </a:lstStyle>
          <a:p>
            <a:fld id="{2C2CF524-BF41-48A1-A775-B4B6C4D0192B}" type="datetimeFigureOut">
              <a:rPr lang="en-US" smtClean="0"/>
              <a:pPr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116"/>
            <a:ext cx="3078065" cy="469747"/>
          </a:xfrm>
          <a:prstGeom prst="rect">
            <a:avLst/>
          </a:prstGeom>
        </p:spPr>
        <p:txBody>
          <a:bodyPr vert="horz" lIns="93261" tIns="46629" rIns="93261" bIns="466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6" y="8917116"/>
            <a:ext cx="3078065" cy="469747"/>
          </a:xfrm>
          <a:prstGeom prst="rect">
            <a:avLst/>
          </a:prstGeom>
        </p:spPr>
        <p:txBody>
          <a:bodyPr vert="horz" lIns="93261" tIns="46629" rIns="93261" bIns="46629" rtlCol="0" anchor="b"/>
          <a:lstStyle>
            <a:lvl1pPr algn="r">
              <a:defRPr sz="1200"/>
            </a:lvl1pPr>
          </a:lstStyle>
          <a:p>
            <a:fld id="{EB6CE1F1-A9A3-4FD7-B18D-DE6319A505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02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0A20A591-5AA5-4ECC-9AF9-E35D51E5BD18}" type="datetimeFigureOut">
              <a:rPr lang="en-US" smtClean="0"/>
              <a:pPr/>
              <a:t>8/10/2018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21" tIns="47111" rIns="94221" bIns="471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4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A3A584BD-1DFA-4CC7-AF48-BF1BD8B2A1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8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2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75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63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93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0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443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05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35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584BD-1DFA-4CC7-AF48-BF1BD8B2A10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6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4BBE-B11D-4F4D-9FE1-08A0079BBDF2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43212-F8A7-4EC1-AC3F-1BDCBCAD4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EA11B-CF87-4A34-BF71-1693FB4B1F95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83A79-BB0E-490B-BAB0-A11EED855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D2017-2DBD-4409-B2A5-B687628A4851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FE4E-73A4-4A5F-9E88-5031887BD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1CECE-CAE0-439A-A91A-A485A565208E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4C18-9D56-4434-887C-A10D91483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0148A-29BB-4855-8FD6-0FA75842A961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68EE-0577-4F71-A432-CBB10E157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5BF-980E-4999-BA9E-61D52C3FBE88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67C03-46B9-4B9B-AF94-A0EC4D497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606F-1682-44BE-9648-20099FDB1BA5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8CD7E-9B7F-4562-ACE3-65690ABEF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FD807-0D50-493F-80A7-FD51AC8710E6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67EE-286A-4029-AEF0-EA9EBC96F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15675-25D1-420E-9F52-DC94947ED253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CB035-5734-44AB-B97B-98ED155FF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957A-45B7-4A78-A26C-0EA80DF16D15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4E9B6-40F3-41CB-9E06-6C6E151A0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E81A-0ADA-4303-9CB2-DEB5E01EACF4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B0DA-4F01-4523-A1AA-4ADAD63CA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E7B647-85BC-413C-ABDF-984E186B9A8B}" type="datetimeFigureOut">
              <a:rPr lang="en-US"/>
              <a:pPr>
                <a:defRPr/>
              </a:pPr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A92949-ED8B-40E1-A40E-F63E62240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pcc.ch/report/ar5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://www.ipcc.ch/report/ar5/syr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cc.ch/report/ar5/sy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pcc.ch/report/ar5/sy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pcc.ch/report/ar5/syr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cc.ch/report/ar5/sy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5"/>
          <p:cNvSpPr txBox="1">
            <a:spLocks noChangeArrowheads="1"/>
          </p:cNvSpPr>
          <p:nvPr/>
        </p:nvSpPr>
        <p:spPr bwMode="auto">
          <a:xfrm>
            <a:off x="333469" y="990600"/>
            <a:ext cx="8505731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IPCC </a:t>
            </a:r>
            <a:r>
              <a:rPr lang="en-US" sz="2800" b="1" dirty="0">
                <a:latin typeface="Calibri" pitchFamily="34" charset="0"/>
              </a:rPr>
              <a:t>(Intergovernmental Panel on Climate </a:t>
            </a:r>
            <a:r>
              <a:rPr lang="en-US" sz="2800" b="1" dirty="0" smtClean="0">
                <a:latin typeface="Calibri" pitchFamily="34" charset="0"/>
              </a:rPr>
              <a:t>Change)</a:t>
            </a:r>
            <a:endParaRPr lang="en-US" sz="2800" b="1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Review </a:t>
            </a:r>
            <a:r>
              <a:rPr lang="en-US" sz="2400" dirty="0">
                <a:latin typeface="Calibri" pitchFamily="34" charset="0"/>
              </a:rPr>
              <a:t>of </a:t>
            </a:r>
            <a:r>
              <a:rPr lang="en-US" sz="2400" b="1" dirty="0">
                <a:latin typeface="Calibri" pitchFamily="34" charset="0"/>
              </a:rPr>
              <a:t>all</a:t>
            </a:r>
            <a:r>
              <a:rPr lang="en-US" sz="2400" dirty="0">
                <a:latin typeface="Calibri" pitchFamily="34" charset="0"/>
              </a:rPr>
              <a:t> data relevant to climate </a:t>
            </a:r>
            <a:r>
              <a:rPr lang="en-US" sz="2400" dirty="0" smtClean="0">
                <a:latin typeface="Calibri" pitchFamily="34" charset="0"/>
              </a:rPr>
              <a:t>change</a:t>
            </a:r>
          </a:p>
          <a:p>
            <a:pPr marL="347663" lvl="1" indent="-34766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Over </a:t>
            </a:r>
            <a:r>
              <a:rPr lang="en-US" sz="2400" dirty="0">
                <a:latin typeface="Calibri" pitchFamily="34" charset="0"/>
              </a:rPr>
              <a:t>800 scientists from almost 40 </a:t>
            </a:r>
            <a:r>
              <a:rPr lang="en-US" sz="2400" dirty="0" smtClean="0">
                <a:latin typeface="Calibri" pitchFamily="34" charset="0"/>
              </a:rPr>
              <a:t>countries</a:t>
            </a:r>
          </a:p>
          <a:p>
            <a:pPr marL="347663" lvl="1" indent="-34766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Five </a:t>
            </a:r>
            <a:r>
              <a:rPr lang="en-US" sz="2400" dirty="0">
                <a:latin typeface="Calibri" pitchFamily="34" charset="0"/>
              </a:rPr>
              <a:t>reports: 1990 – 2014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Nobel </a:t>
            </a:r>
            <a:r>
              <a:rPr lang="en-US" sz="2400" dirty="0">
                <a:latin typeface="Calibri" pitchFamily="34" charset="0"/>
              </a:rPr>
              <a:t>Peace Prize in </a:t>
            </a:r>
            <a:r>
              <a:rPr lang="en-US" sz="2400" dirty="0" smtClean="0">
                <a:latin typeface="Calibri" pitchFamily="34" charset="0"/>
              </a:rPr>
              <a:t>2007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2014</a:t>
            </a:r>
            <a:r>
              <a:rPr lang="en-US" sz="2400" dirty="0">
                <a:latin typeface="Calibri" pitchFamily="34" charset="0"/>
              </a:rPr>
              <a:t>: over 3500 pages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1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905" y="3429000"/>
            <a:ext cx="7519495" cy="25867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331870" y="5943600"/>
            <a:ext cx="2100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Photo courtesy </a:t>
            </a:r>
            <a:r>
              <a:rPr lang="en-US" sz="1600" dirty="0" smtClean="0">
                <a:hlinkClick r:id="rId4"/>
              </a:rPr>
              <a:t>IPCC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68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5"/>
          <p:cNvSpPr txBox="1">
            <a:spLocks noChangeArrowheads="1"/>
          </p:cNvSpPr>
          <p:nvPr/>
        </p:nvSpPr>
        <p:spPr bwMode="auto">
          <a:xfrm>
            <a:off x="333469" y="990600"/>
            <a:ext cx="8505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2800" b="1" dirty="0">
                <a:latin typeface="Calibri" pitchFamily="34" charset="0"/>
              </a:rPr>
              <a:t>IPCC</a:t>
            </a:r>
            <a:r>
              <a:rPr lang="en-US" sz="2800" dirty="0">
                <a:latin typeface="Calibri" pitchFamily="34" charset="0"/>
              </a:rPr>
              <a:t> (Intergovernmental Panel on Climate </a:t>
            </a:r>
            <a:r>
              <a:rPr lang="en-US" sz="2800" dirty="0" smtClean="0">
                <a:latin typeface="Calibri" pitchFamily="34" charset="0"/>
              </a:rPr>
              <a:t>Change)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	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2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243049"/>
            <a:ext cx="2901696" cy="27396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3004269"/>
            <a:ext cx="3228431" cy="36049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74926" y="6439990"/>
            <a:ext cx="5279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Figure &amp; Text courtesy </a:t>
            </a:r>
            <a:r>
              <a:rPr lang="en-US" sz="1600" dirty="0" smtClean="0">
                <a:hlinkClick r:id="rId5"/>
              </a:rPr>
              <a:t>IPCC Summary for Policymakers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00" y="1583073"/>
            <a:ext cx="8171428" cy="1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7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5"/>
          <p:cNvSpPr txBox="1">
            <a:spLocks noChangeArrowheads="1"/>
          </p:cNvSpPr>
          <p:nvPr/>
        </p:nvSpPr>
        <p:spPr bwMode="auto">
          <a:xfrm>
            <a:off x="333469" y="990600"/>
            <a:ext cx="850573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IPCC</a:t>
            </a:r>
            <a:r>
              <a:rPr lang="en-US" sz="2800" dirty="0">
                <a:latin typeface="Calibri" pitchFamily="34" charset="0"/>
              </a:rPr>
              <a:t> (Intergovernmental Panel on Climate </a:t>
            </a:r>
            <a:r>
              <a:rPr lang="en-US" sz="2800" dirty="0" smtClean="0">
                <a:latin typeface="Calibri" pitchFamily="34" charset="0"/>
              </a:rPr>
              <a:t>Change)</a:t>
            </a:r>
            <a:endParaRPr lang="en-US" sz="2800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itchFamily="34" charset="0"/>
              </a:rPr>
              <a:t>Radiative Forcing (RF):</a:t>
            </a:r>
            <a:r>
              <a:rPr lang="en-US" sz="2400" dirty="0">
                <a:latin typeface="Calibri" pitchFamily="34" charset="0"/>
              </a:rPr>
              <a:t> the affect a factor has on the Earth’s radiation budget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Factors: atmospheric constituent, land-use change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Positive RF:</a:t>
            </a:r>
            <a:r>
              <a:rPr lang="en-US" sz="2400" dirty="0">
                <a:latin typeface="Calibri" pitchFamily="34" charset="0"/>
              </a:rPr>
              <a:t> the factor warms the atmosphere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</a:rPr>
              <a:t>Negative RF:</a:t>
            </a:r>
            <a:r>
              <a:rPr lang="en-US" sz="2400" dirty="0">
                <a:latin typeface="Calibri" pitchFamily="34" charset="0"/>
              </a:rPr>
              <a:t> the factor cools the atmosphere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Relative to 1750 (pre-industrial revolution)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3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1824B2-7695-4326-BFFF-9312487E18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431890"/>
            <a:ext cx="2258820" cy="2438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69D3B6-9AE6-4E90-B86F-E62BF78CB24F}"/>
              </a:ext>
            </a:extLst>
          </p:cNvPr>
          <p:cNvSpPr txBox="1"/>
          <p:nvPr/>
        </p:nvSpPr>
        <p:spPr>
          <a:xfrm>
            <a:off x="2678129" y="5271782"/>
            <a:ext cx="496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RF = Incoming Radiation – Outgoing Radiation</a:t>
            </a:r>
          </a:p>
        </p:txBody>
      </p:sp>
    </p:spTree>
    <p:extLst>
      <p:ext uri="{BB962C8B-B14F-4D97-AF65-F5344CB8AC3E}">
        <p14:creationId xmlns:p14="http://schemas.microsoft.com/office/powerpoint/2010/main" val="182906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5"/>
          <p:cNvSpPr txBox="1">
            <a:spLocks noChangeArrowheads="1"/>
          </p:cNvSpPr>
          <p:nvPr/>
        </p:nvSpPr>
        <p:spPr bwMode="auto">
          <a:xfrm>
            <a:off x="333469" y="990600"/>
            <a:ext cx="850573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IPCC</a:t>
            </a:r>
            <a:r>
              <a:rPr lang="en-US" sz="2800" dirty="0">
                <a:latin typeface="Calibri" pitchFamily="34" charset="0"/>
              </a:rPr>
              <a:t> (Intergovernmental Panel on Climate </a:t>
            </a:r>
            <a:r>
              <a:rPr lang="en-US" sz="2800" dirty="0" smtClean="0">
                <a:latin typeface="Calibri" pitchFamily="34" charset="0"/>
              </a:rPr>
              <a:t>Change)</a:t>
            </a:r>
            <a:endParaRPr lang="en-US" sz="2800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itchFamily="34" charset="0"/>
              </a:rPr>
              <a:t>Radiative Forcing (RF):</a:t>
            </a:r>
            <a:r>
              <a:rPr lang="en-US" sz="2400" dirty="0">
                <a:latin typeface="Calibri" pitchFamily="34" charset="0"/>
              </a:rPr>
              <a:t> the affect a factor has on the Earth’s radiation budget (relative to 1750)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CO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has increased from 280 ppm (1850) to 400 ppm</a:t>
            </a:r>
          </a:p>
          <a:p>
            <a:pPr marL="1262063" lvl="3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RF = 1.68 W m</a:t>
            </a:r>
            <a:r>
              <a:rPr lang="en-US" sz="2400" b="1" baseline="30000" dirty="0">
                <a:latin typeface="Calibri" pitchFamily="34" charset="0"/>
              </a:rPr>
              <a:t>–2</a:t>
            </a:r>
            <a:r>
              <a:rPr lang="en-US" sz="2400" baseline="30000" dirty="0">
                <a:latin typeface="Calibri" pitchFamily="34" charset="0"/>
              </a:rPr>
              <a:t> </a:t>
            </a:r>
          </a:p>
          <a:p>
            <a:pPr marL="1719263" lvl="4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Today,  every m</a:t>
            </a:r>
            <a:r>
              <a:rPr lang="en-US" sz="2400" b="1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of the Earth’s surface atmosphere is warmer by the equivalent of 1.68 W due to CO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4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5DB8775-FBDD-4517-B294-7AA3C75E9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431890"/>
            <a:ext cx="2258820" cy="2438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21AB29E-5750-487D-96A2-EDF1072C9787}"/>
              </a:ext>
            </a:extLst>
          </p:cNvPr>
          <p:cNvSpPr txBox="1"/>
          <p:nvPr/>
        </p:nvSpPr>
        <p:spPr>
          <a:xfrm>
            <a:off x="2678129" y="5271782"/>
            <a:ext cx="496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RF = Incoming Radiation – Outgoing Radiation</a:t>
            </a:r>
          </a:p>
        </p:txBody>
      </p:sp>
    </p:spTree>
    <p:extLst>
      <p:ext uri="{BB962C8B-B14F-4D97-AF65-F5344CB8AC3E}">
        <p14:creationId xmlns:p14="http://schemas.microsoft.com/office/powerpoint/2010/main" val="37837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5"/>
          <p:cNvSpPr txBox="1">
            <a:spLocks noChangeArrowheads="1"/>
          </p:cNvSpPr>
          <p:nvPr/>
        </p:nvSpPr>
        <p:spPr bwMode="auto">
          <a:xfrm>
            <a:off x="333469" y="990600"/>
            <a:ext cx="8505731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2800" b="1" dirty="0">
                <a:latin typeface="Calibri" pitchFamily="34" charset="0"/>
              </a:rPr>
              <a:t>IPCC</a:t>
            </a:r>
            <a:r>
              <a:rPr lang="en-US" sz="2800" dirty="0">
                <a:latin typeface="Calibri" pitchFamily="34" charset="0"/>
              </a:rPr>
              <a:t> (Intergovernmental Panel on Climate </a:t>
            </a:r>
            <a:r>
              <a:rPr lang="en-US" sz="2800" dirty="0" smtClean="0">
                <a:latin typeface="Calibri" pitchFamily="34" charset="0"/>
              </a:rPr>
              <a:t>Change)</a:t>
            </a:r>
            <a:endParaRPr lang="en-US" sz="2800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347663" lvl="1" indent="-347663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itchFamily="34" charset="0"/>
              </a:rPr>
              <a:t>Radiative Forcing (RF):</a:t>
            </a:r>
            <a:r>
              <a:rPr lang="en-US" sz="2400" dirty="0">
                <a:latin typeface="Calibri" pitchFamily="34" charset="0"/>
              </a:rPr>
              <a:t> the affect a factor has on the Earth’s radiation budget (relative to 1750)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CO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= 1.68 W m</a:t>
            </a:r>
            <a:r>
              <a:rPr lang="en-US" sz="2400" b="1" baseline="30000" dirty="0">
                <a:latin typeface="Calibri" pitchFamily="34" charset="0"/>
              </a:rPr>
              <a:t>–2</a:t>
            </a:r>
            <a:endParaRPr lang="en-US" sz="2400" b="1" baseline="-25000" dirty="0">
              <a:latin typeface="Calibri" pitchFamily="34" charset="0"/>
            </a:endParaRP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Other factors: CH</a:t>
            </a:r>
            <a:r>
              <a:rPr lang="en-US" sz="2400" baseline="-25000" dirty="0">
                <a:latin typeface="Calibri" pitchFamily="34" charset="0"/>
              </a:rPr>
              <a:t>4</a:t>
            </a:r>
            <a:r>
              <a:rPr lang="en-US" sz="2400" dirty="0">
                <a:latin typeface="Calibri" pitchFamily="34" charset="0"/>
              </a:rPr>
              <a:t>, N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O, CFCs, land use change…</a:t>
            </a:r>
          </a:p>
          <a:p>
            <a:pPr marL="804863" lvl="2" indent="-347663">
              <a:buFont typeface="Arial" panose="020B0604020202020204" pitchFamily="34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804863" lvl="2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Overall RF ~ 2.29 W m</a:t>
            </a:r>
            <a:r>
              <a:rPr lang="en-US" sz="2400" b="1" baseline="30000" dirty="0">
                <a:latin typeface="Calibri" pitchFamily="34" charset="0"/>
              </a:rPr>
              <a:t>–2</a:t>
            </a:r>
          </a:p>
          <a:p>
            <a:pPr marL="1262063" lvl="3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Uncertain: 1.13-3.33 W m</a:t>
            </a:r>
            <a:r>
              <a:rPr lang="en-US" sz="2400" b="1" baseline="30000" dirty="0">
                <a:latin typeface="Calibri" pitchFamily="34" charset="0"/>
              </a:rPr>
              <a:t>–2</a:t>
            </a:r>
            <a:r>
              <a:rPr lang="en-US" sz="2400" dirty="0">
                <a:latin typeface="Calibri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5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3166" y="6439990"/>
            <a:ext cx="4451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Text courtesy </a:t>
            </a:r>
            <a:r>
              <a:rPr lang="en-US" sz="1600" dirty="0" smtClean="0">
                <a:hlinkClick r:id="rId3"/>
              </a:rPr>
              <a:t>IPCC Summary for Policymakers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852" y="5029199"/>
            <a:ext cx="8481347" cy="127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8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6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572" y="904744"/>
            <a:ext cx="6519381" cy="55845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99263" y="6439990"/>
            <a:ext cx="4655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Figure courtesy </a:t>
            </a:r>
            <a:r>
              <a:rPr lang="en-US" sz="1600" dirty="0" smtClean="0">
                <a:hlinkClick r:id="rId4"/>
              </a:rPr>
              <a:t>IPCC Summary for Policymakers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92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7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7003D05F-4CC7-4F1B-BA9D-909E7112313C}"/>
              </a:ext>
            </a:extLst>
          </p:cNvPr>
          <p:cNvCxnSpPr>
            <a:cxnSpLocks/>
          </p:cNvCxnSpPr>
          <p:nvPr/>
        </p:nvCxnSpPr>
        <p:spPr>
          <a:xfrm flipV="1">
            <a:off x="1217055" y="3733800"/>
            <a:ext cx="640083" cy="86155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5">
            <a:extLst>
              <a:ext uri="{FF2B5EF4-FFF2-40B4-BE49-F238E27FC236}">
                <a16:creationId xmlns:a16="http://schemas.microsoft.com/office/drawing/2014/main" xmlns="" id="{C5E5A117-5CED-4775-B276-05267569E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76" y="4692017"/>
            <a:ext cx="1439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Human</a:t>
            </a: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Emissions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85">
            <a:extLst>
              <a:ext uri="{FF2B5EF4-FFF2-40B4-BE49-F238E27FC236}">
                <a16:creationId xmlns:a16="http://schemas.microsoft.com/office/drawing/2014/main" xmlns="" id="{6BA696AF-CC8F-4E51-92A7-8BDF48402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138" y="4338074"/>
            <a:ext cx="1439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How these affect GHGs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975A0989-1F1C-4D2D-9DC0-ACD8C04FDEE4}"/>
              </a:ext>
            </a:extLst>
          </p:cNvPr>
          <p:cNvCxnSpPr>
            <a:cxnSpLocks/>
          </p:cNvCxnSpPr>
          <p:nvPr/>
        </p:nvCxnSpPr>
        <p:spPr>
          <a:xfrm flipV="1">
            <a:off x="2847738" y="3745103"/>
            <a:ext cx="0" cy="5929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12DBCB3E-35BC-4520-B6B4-50B6B937AF1D}"/>
              </a:ext>
            </a:extLst>
          </p:cNvPr>
          <p:cNvCxnSpPr>
            <a:cxnSpLocks/>
          </p:cNvCxnSpPr>
          <p:nvPr/>
        </p:nvCxnSpPr>
        <p:spPr>
          <a:xfrm flipH="1" flipV="1">
            <a:off x="6725700" y="3733800"/>
            <a:ext cx="1" cy="104999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85">
            <a:extLst>
              <a:ext uri="{FF2B5EF4-FFF2-40B4-BE49-F238E27FC236}">
                <a16:creationId xmlns:a16="http://schemas.microsoft.com/office/drawing/2014/main" xmlns="" id="{7E8BF602-D8AA-41E2-B883-3F3632A1C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138" y="4898808"/>
            <a:ext cx="2289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RFs</a:t>
            </a: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(with uncertainties)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TextBox 85">
            <a:extLst>
              <a:ext uri="{FF2B5EF4-FFF2-40B4-BE49-F238E27FC236}">
                <a16:creationId xmlns:a16="http://schemas.microsoft.com/office/drawing/2014/main" xmlns="" id="{C9C60150-831E-4287-AAB4-B48DF0FF0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339" y="3657601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warm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TextBox 85">
            <a:extLst>
              <a:ext uri="{FF2B5EF4-FFF2-40B4-BE49-F238E27FC236}">
                <a16:creationId xmlns:a16="http://schemas.microsoft.com/office/drawing/2014/main" xmlns="" id="{850CB1E4-E1BA-475A-B6C3-3CAE63A6F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738" y="36576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cool</a:t>
            </a:r>
            <a:endParaRPr lang="en-US" dirty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FFB7FC5-48CF-4A51-B341-B26E10EE3984}"/>
              </a:ext>
            </a:extLst>
          </p:cNvPr>
          <p:cNvCxnSpPr/>
          <p:nvPr/>
        </p:nvCxnSpPr>
        <p:spPr>
          <a:xfrm>
            <a:off x="4590507" y="3657600"/>
            <a:ext cx="0" cy="13342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85">
            <a:extLst>
              <a:ext uri="{FF2B5EF4-FFF2-40B4-BE49-F238E27FC236}">
                <a16:creationId xmlns:a16="http://schemas.microsoft.com/office/drawing/2014/main" xmlns="" id="{5076B9BE-DF53-4CD2-A2BE-3214F40E2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295400"/>
            <a:ext cx="121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Very High</a:t>
            </a: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High</a:t>
            </a:r>
          </a:p>
          <a:p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Medium</a:t>
            </a:r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b="50706"/>
          <a:stretch/>
        </p:blipFill>
        <p:spPr>
          <a:xfrm>
            <a:off x="1139572" y="904744"/>
            <a:ext cx="6519381" cy="275285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399263" y="6439990"/>
            <a:ext cx="4655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Figure courtesy </a:t>
            </a:r>
            <a:r>
              <a:rPr lang="en-US" sz="1600" dirty="0" smtClean="0">
                <a:hlinkClick r:id="rId4"/>
              </a:rPr>
              <a:t>IPCC Summary for Policymakers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38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8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xmlns="" id="{6028DF91-D8E9-4AD3-9CDC-A8B9091F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3" y="3573840"/>
            <a:ext cx="115447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Aerosols</a:t>
            </a:r>
          </a:p>
          <a:p>
            <a:pPr algn="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&amp;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Clouds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xmlns="" id="{5A854BF4-DE08-41F1-BEC1-296D97C6D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3" y="4348855"/>
            <a:ext cx="11544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Land Use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TextBox 85">
            <a:extLst>
              <a:ext uri="{FF2B5EF4-FFF2-40B4-BE49-F238E27FC236}">
                <a16:creationId xmlns:a16="http://schemas.microsoft.com/office/drawing/2014/main" xmlns="" id="{91B033AB-837C-4594-AAB6-C4EF0B359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70" y="5477350"/>
            <a:ext cx="1439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Changes in Sun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E109EC43-024C-4748-A71D-BEB10C6712B6}"/>
              </a:ext>
            </a:extLst>
          </p:cNvPr>
          <p:cNvCxnSpPr>
            <a:cxnSpLocks/>
          </p:cNvCxnSpPr>
          <p:nvPr/>
        </p:nvCxnSpPr>
        <p:spPr>
          <a:xfrm flipV="1">
            <a:off x="1752600" y="5182006"/>
            <a:ext cx="787444" cy="5906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99263" y="6439990"/>
            <a:ext cx="4655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Figure courtesy </a:t>
            </a:r>
            <a:r>
              <a:rPr lang="en-US" sz="1600" dirty="0" smtClean="0">
                <a:hlinkClick r:id="rId3"/>
              </a:rPr>
              <a:t>IPCC Summary for Policymakers</a:t>
            </a:r>
            <a:endParaRPr lang="en-US" sz="1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b="24781"/>
          <a:stretch/>
        </p:blipFill>
        <p:spPr>
          <a:xfrm>
            <a:off x="1139572" y="904745"/>
            <a:ext cx="6519381" cy="4200656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xmlns="" id="{5076B9BE-DF53-4CD2-A2BE-3214F40E2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295400"/>
            <a:ext cx="1219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Very High</a:t>
            </a: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High</a:t>
            </a:r>
          </a:p>
          <a:p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Medium</a:t>
            </a:r>
          </a:p>
          <a:p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Low</a:t>
            </a:r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572" y="904744"/>
            <a:ext cx="6519381" cy="55845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EADC20-A973-4393-8EE7-546E7EE9A3CB}"/>
              </a:ext>
            </a:extLst>
          </p:cNvPr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504D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cs typeface="+mn-cs"/>
              </a:rPr>
              <a:t>Climate Change</a:t>
            </a:r>
            <a:r>
              <a:rPr lang="en-US" sz="2000" b="1" dirty="0">
                <a:latin typeface="+mn-lt"/>
                <a:cs typeface="+mn-cs"/>
              </a:rPr>
              <a:t>						</a:t>
            </a:r>
            <a:r>
              <a:rPr lang="en-US" sz="2000" b="1" dirty="0" smtClean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	</a:t>
            </a:r>
            <a:fld id="{BA42811E-4696-427A-9E38-3AEAA69F3918}" type="slidenum">
              <a:rPr lang="en-US" sz="2000" b="1" smtClean="0">
                <a:latin typeface="+mn-lt"/>
                <a:cs typeface="+mn-cs"/>
              </a:rPr>
              <a:t>9</a:t>
            </a:fld>
            <a:endParaRPr lang="en-US" sz="2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+mn-lt"/>
                <a:cs typeface="+mn-cs"/>
              </a:rPr>
              <a:t>Understanding Radiative Forcing</a:t>
            </a:r>
            <a:endParaRPr lang="en-US" sz="3200" b="1" dirty="0">
              <a:latin typeface="+mn-lt"/>
              <a:cs typeface="+mn-cs"/>
            </a:endParaRPr>
          </a:p>
        </p:txBody>
      </p:sp>
      <p:sp>
        <p:nvSpPr>
          <p:cNvPr id="21" name="TextBox 85">
            <a:extLst>
              <a:ext uri="{FF2B5EF4-FFF2-40B4-BE49-F238E27FC236}">
                <a16:creationId xmlns:a16="http://schemas.microsoft.com/office/drawing/2014/main" xmlns="" id="{430BB886-6B4C-4134-983D-44D97453A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653" y="4681716"/>
            <a:ext cx="1043947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libri" pitchFamily="34" charset="0"/>
              </a:rPr>
              <a:t>Sums</a:t>
            </a:r>
          </a:p>
          <a:p>
            <a:pPr algn="ctr"/>
            <a:r>
              <a:rPr lang="en-US" sz="1600" b="1" dirty="0">
                <a:solidFill>
                  <a:schemeClr val="accent1"/>
                </a:solidFill>
                <a:latin typeface="Calibri" pitchFamily="34" charset="0"/>
              </a:rPr>
              <a:t>2011</a:t>
            </a:r>
          </a:p>
          <a:p>
            <a:pPr algn="ctr"/>
            <a:r>
              <a:rPr lang="en-US" sz="1600" b="1" dirty="0">
                <a:solidFill>
                  <a:schemeClr val="accent1"/>
                </a:solidFill>
                <a:latin typeface="Calibri" pitchFamily="34" charset="0"/>
              </a:rPr>
              <a:t>1980</a:t>
            </a:r>
          </a:p>
          <a:p>
            <a:pPr algn="ctr"/>
            <a:r>
              <a:rPr lang="en-US" sz="1600" b="1" dirty="0">
                <a:solidFill>
                  <a:schemeClr val="accent1"/>
                </a:solidFill>
                <a:latin typeface="Calibri" pitchFamily="34" charset="0"/>
              </a:rPr>
              <a:t>1950</a:t>
            </a:r>
            <a:endParaRPr lang="en-US" sz="2400" b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5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8858</TotalTime>
  <Words>332</Words>
  <Application>Microsoft Office PowerPoint</Application>
  <PresentationFormat>On-screen Show (4:3)</PresentationFormat>
  <Paragraphs>92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ODIN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Andreas</dc:creator>
  <cp:lastModifiedBy>Image</cp:lastModifiedBy>
  <cp:revision>608</cp:revision>
  <cp:lastPrinted>2018-04-16T17:19:20Z</cp:lastPrinted>
  <dcterms:created xsi:type="dcterms:W3CDTF">2012-01-10T17:40:27Z</dcterms:created>
  <dcterms:modified xsi:type="dcterms:W3CDTF">2018-08-10T21:04:57Z</dcterms:modified>
</cp:coreProperties>
</file>