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60" r:id="rId4"/>
    <p:sldId id="261" r:id="rId5"/>
    <p:sldId id="257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8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462649-4B7A-0348-97B7-969516A54C98}" type="datetimeFigureOut">
              <a:rPr lang="en-US" smtClean="0"/>
              <a:t>9/29/13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D122D375-D79E-2943-8EAF-632B659F869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Theories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6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Conditioning and Reinforcement</a:t>
            </a:r>
          </a:p>
          <a:p>
            <a:pPr lvl="1"/>
            <a:r>
              <a:rPr lang="en-US" sz="2600" dirty="0" smtClean="0"/>
              <a:t>Classical Conditioning</a:t>
            </a:r>
          </a:p>
          <a:p>
            <a:pPr lvl="2"/>
            <a:r>
              <a:rPr lang="en-US" sz="2600" dirty="0" smtClean="0"/>
              <a:t>Learning to connect a neutral stimulus to an instinctual response</a:t>
            </a:r>
          </a:p>
          <a:p>
            <a:pPr lvl="1"/>
            <a:r>
              <a:rPr lang="en-US" sz="2600" dirty="0" smtClean="0"/>
              <a:t>Operant Conditioning: Reinforcement</a:t>
            </a:r>
          </a:p>
          <a:p>
            <a:pPr lvl="2"/>
            <a:r>
              <a:rPr lang="en-US" sz="2600" dirty="0" smtClean="0"/>
              <a:t>Learning by small increments through a schedule of reinforcement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596114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Cognitive Theorists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Piaget</a:t>
            </a:r>
          </a:p>
          <a:p>
            <a:pPr lvl="1"/>
            <a:r>
              <a:rPr lang="en-US" sz="2600" dirty="0" smtClean="0"/>
              <a:t>Learning happens in a sequence:</a:t>
            </a:r>
          </a:p>
          <a:p>
            <a:pPr lvl="2"/>
            <a:r>
              <a:rPr lang="en-US" sz="2600" dirty="0" smtClean="0"/>
              <a:t>Sensory Motor (0-2)</a:t>
            </a:r>
          </a:p>
          <a:p>
            <a:pPr lvl="2"/>
            <a:r>
              <a:rPr lang="en-US" sz="2600" dirty="0" smtClean="0"/>
              <a:t>Preoperational (preschool-7)</a:t>
            </a:r>
          </a:p>
          <a:p>
            <a:pPr lvl="2"/>
            <a:r>
              <a:rPr lang="en-US" sz="2600" dirty="0" smtClean="0"/>
              <a:t>Concrete Operational (7-11)</a:t>
            </a:r>
          </a:p>
          <a:p>
            <a:pPr lvl="2"/>
            <a:r>
              <a:rPr lang="en-US" sz="2600" dirty="0" smtClean="0"/>
              <a:t>Formal Operational (11+)</a:t>
            </a:r>
          </a:p>
          <a:p>
            <a:pPr lvl="2"/>
            <a:endParaRPr lang="en-US" sz="2600" dirty="0"/>
          </a:p>
          <a:p>
            <a:pPr lvl="2"/>
            <a:r>
              <a:rPr lang="en-US" dirty="0" smtClean="0"/>
              <a:t>Watch how a preschooler has trouble understanding that objects stay the same no matter their </a:t>
            </a:r>
            <a:r>
              <a:rPr lang="en-US" dirty="0"/>
              <a:t>container:  </a:t>
            </a:r>
            <a:endParaRPr lang="en-US" dirty="0" smtClean="0"/>
          </a:p>
          <a:p>
            <a:pPr lvl="3"/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err="1"/>
              <a:t>youtu.be</a:t>
            </a:r>
            <a:r>
              <a:rPr lang="en-US" dirty="0"/>
              <a:t>/YtLEWVu815o</a:t>
            </a:r>
          </a:p>
        </p:txBody>
      </p:sp>
    </p:spTree>
    <p:extLst>
      <p:ext uri="{BB962C8B-B14F-4D97-AF65-F5344CB8AC3E}">
        <p14:creationId xmlns:p14="http://schemas.microsoft.com/office/powerpoint/2010/main" val="32790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Cognitive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857545"/>
          </a:xfrm>
        </p:spPr>
        <p:txBody>
          <a:bodyPr>
            <a:normAutofit lnSpcReduction="10000"/>
          </a:bodyPr>
          <a:lstStyle/>
          <a:p>
            <a:r>
              <a:rPr lang="en-US" sz="2800" dirty="0" err="1" smtClean="0"/>
              <a:t>Vygotsky</a:t>
            </a:r>
            <a:endParaRPr lang="en-US" sz="2800" dirty="0" smtClean="0"/>
          </a:p>
          <a:p>
            <a:pPr lvl="1"/>
            <a:r>
              <a:rPr lang="en-US" sz="2600" dirty="0" smtClean="0"/>
              <a:t>Learning happens in a sequence </a:t>
            </a:r>
            <a:r>
              <a:rPr lang="en-US" sz="2600" u="sng" dirty="0" smtClean="0"/>
              <a:t>as language develops</a:t>
            </a:r>
          </a:p>
          <a:p>
            <a:pPr lvl="2"/>
            <a:r>
              <a:rPr lang="en-US" sz="2600" dirty="0" smtClean="0"/>
              <a:t>Schema formation:</a:t>
            </a:r>
          </a:p>
          <a:p>
            <a:pPr lvl="3"/>
            <a:r>
              <a:rPr lang="en-US" sz="2600" dirty="0" smtClean="0"/>
              <a:t>Kids first connect objects around them to ideas</a:t>
            </a:r>
          </a:p>
          <a:p>
            <a:pPr lvl="3"/>
            <a:r>
              <a:rPr lang="en-US" sz="2600" dirty="0" smtClean="0"/>
              <a:t>Then they start connecting ideas together</a:t>
            </a:r>
          </a:p>
          <a:p>
            <a:pPr lvl="2"/>
            <a:r>
              <a:rPr lang="en-US" sz="2600" dirty="0"/>
              <a:t>Zone of Proximal Development</a:t>
            </a:r>
          </a:p>
          <a:p>
            <a:pPr lvl="3"/>
            <a:r>
              <a:rPr lang="en-US" sz="2600" dirty="0"/>
              <a:t>Teachers provide logical systems and connections kids wouldn’t otherwise </a:t>
            </a:r>
            <a:r>
              <a:rPr lang="en-US" sz="2600" dirty="0" smtClean="0"/>
              <a:t>make -- scaffolding</a:t>
            </a:r>
            <a:endParaRPr lang="en-US" sz="2600" dirty="0"/>
          </a:p>
          <a:p>
            <a:pPr marL="457200" lvl="2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2363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41638"/>
            <a:ext cx="7556313" cy="4784526"/>
          </a:xfrm>
        </p:spPr>
        <p:txBody>
          <a:bodyPr>
            <a:noAutofit/>
          </a:bodyPr>
          <a:lstStyle/>
          <a:p>
            <a:r>
              <a:rPr lang="en-US" sz="2800" dirty="0" smtClean="0"/>
              <a:t>Philosophy:</a:t>
            </a:r>
          </a:p>
          <a:p>
            <a:pPr lvl="1"/>
            <a:r>
              <a:rPr lang="en-US" sz="2400" dirty="0" smtClean="0"/>
              <a:t>Students “construct” their own meaning by taking in new learning and adding it to old learning </a:t>
            </a:r>
          </a:p>
          <a:p>
            <a:pPr lvl="1"/>
            <a:r>
              <a:rPr lang="en-US" sz="2400" dirty="0" smtClean="0"/>
              <a:t>Students enter a class with some knowledge already</a:t>
            </a:r>
          </a:p>
          <a:p>
            <a:r>
              <a:rPr lang="en-US" sz="2800" dirty="0" smtClean="0"/>
              <a:t>Comes from modern cognitive psychology and neurobiology</a:t>
            </a:r>
          </a:p>
          <a:p>
            <a:r>
              <a:rPr lang="en-US" sz="2800" dirty="0" smtClean="0"/>
              <a:t>Students are the focus</a:t>
            </a:r>
          </a:p>
          <a:p>
            <a:pPr lvl="1"/>
            <a:r>
              <a:rPr lang="en-US" sz="2400" dirty="0" smtClean="0"/>
              <a:t>Start from where students are and move them toward a standard</a:t>
            </a:r>
          </a:p>
          <a:p>
            <a:pPr lvl="1"/>
            <a:r>
              <a:rPr lang="en-US" sz="2400" dirty="0" smtClean="0"/>
              <a:t>Collaborate and use other students’ knowledge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7869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87972"/>
            <a:ext cx="7556313" cy="5277104"/>
          </a:xfrm>
        </p:spPr>
        <p:txBody>
          <a:bodyPr>
            <a:normAutofit/>
          </a:bodyPr>
          <a:lstStyle/>
          <a:p>
            <a:r>
              <a:rPr lang="en-US" sz="2800" dirty="0"/>
              <a:t>What it looks like</a:t>
            </a:r>
            <a:r>
              <a:rPr lang="en-US" sz="2400" dirty="0" smtClean="0"/>
              <a:t>:</a:t>
            </a:r>
          </a:p>
          <a:p>
            <a:pPr lvl="1"/>
            <a:r>
              <a:rPr lang="en-US" sz="2400" dirty="0" smtClean="0"/>
              <a:t>Teachers:</a:t>
            </a:r>
          </a:p>
          <a:p>
            <a:pPr lvl="2"/>
            <a:r>
              <a:rPr lang="en-US" sz="2400" dirty="0" smtClean="0"/>
              <a:t>Are facilitators and guides for students to learn in their own way</a:t>
            </a:r>
          </a:p>
          <a:p>
            <a:pPr lvl="2"/>
            <a:r>
              <a:rPr lang="en-US" sz="2400" dirty="0" smtClean="0"/>
              <a:t>Are also learners</a:t>
            </a:r>
            <a:endParaRPr lang="en-US" sz="2400" dirty="0"/>
          </a:p>
          <a:p>
            <a:pPr lvl="1"/>
            <a:r>
              <a:rPr lang="en-US" sz="2800" dirty="0" smtClean="0"/>
              <a:t>Students:</a:t>
            </a:r>
          </a:p>
          <a:p>
            <a:pPr lvl="2"/>
            <a:r>
              <a:rPr lang="en-US" sz="2400" dirty="0" smtClean="0"/>
              <a:t>Discovering new info. with experiments and experiences</a:t>
            </a:r>
          </a:p>
          <a:p>
            <a:pPr lvl="2"/>
            <a:r>
              <a:rPr lang="en-US" sz="2400" dirty="0" smtClean="0"/>
              <a:t>Projects with hands-on components</a:t>
            </a:r>
          </a:p>
          <a:p>
            <a:pPr lvl="2"/>
            <a:r>
              <a:rPr lang="en-US" sz="2400" dirty="0" smtClean="0"/>
              <a:t>Collaboration with others</a:t>
            </a:r>
          </a:p>
          <a:p>
            <a:pPr lvl="2"/>
            <a:r>
              <a:rPr lang="en-US" sz="2400" dirty="0" smtClean="0"/>
              <a:t>Student choice – products, reading, methods of learning</a:t>
            </a:r>
          </a:p>
          <a:p>
            <a:pPr lvl="2"/>
            <a:endParaRPr lang="en-US" sz="2400" dirty="0" smtClean="0"/>
          </a:p>
          <a:p>
            <a:pPr marL="457200" lvl="2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034824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70</TotalTime>
  <Words>247</Words>
  <Application>Microsoft Macintosh PowerPoint</Application>
  <PresentationFormat>On-screen Show 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Advantage</vt:lpstr>
      <vt:lpstr>Learning Theories</vt:lpstr>
      <vt:lpstr>Behaviorism</vt:lpstr>
      <vt:lpstr>Early Cognitive Theorists</vt:lpstr>
      <vt:lpstr>Early Cognitive Theories</vt:lpstr>
      <vt:lpstr>Constructivism</vt:lpstr>
      <vt:lpstr>Constructivism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Theories</dc:title>
  <dc:creator>APS Online HS</dc:creator>
  <cp:lastModifiedBy>APS Online HS</cp:lastModifiedBy>
  <cp:revision>9</cp:revision>
  <dcterms:created xsi:type="dcterms:W3CDTF">2013-09-29T16:18:26Z</dcterms:created>
  <dcterms:modified xsi:type="dcterms:W3CDTF">2013-09-29T17:28:59Z</dcterms:modified>
</cp:coreProperties>
</file>