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59" r:id="rId6"/>
    <p:sldId id="260" r:id="rId7"/>
    <p:sldId id="263" r:id="rId8"/>
    <p:sldId id="264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CB0C88-BC39-43DC-B7E3-2129A842E998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D625D8-3FE1-4D4D-852C-E611A0BEE39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Springer_Publishi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Three Theories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Definition:  The ability to understand complex ideas, learn from experience and engage in reasoning. (American Psychological Association)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Q_curve.svg.png"/>
          <p:cNvPicPr>
            <a:picLocks noChangeAspect="1"/>
          </p:cNvPicPr>
          <p:nvPr/>
        </p:nvPicPr>
        <p:blipFill>
          <a:blip r:embed="rId2" cstate="print">
            <a:lum bright="40000"/>
          </a:blip>
          <a:stretch>
            <a:fillRect/>
          </a:stretch>
        </p:blipFill>
        <p:spPr>
          <a:xfrm>
            <a:off x="152400" y="-335280"/>
            <a:ext cx="8991600" cy="71932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Intelligence Quotient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IQ tests typically measure memory, verbal and reasoning skills, and mathematical ability.</a:t>
            </a:r>
          </a:p>
          <a:p>
            <a:r>
              <a:rPr lang="en-US" dirty="0" smtClean="0"/>
              <a:t>Many kinds, usually standardized tests</a:t>
            </a:r>
          </a:p>
          <a:p>
            <a:r>
              <a:rPr lang="en-US" dirty="0" smtClean="0"/>
              <a:t>95% of people have IQs between 85-115</a:t>
            </a:r>
          </a:p>
          <a:p>
            <a:pPr lvl="1"/>
            <a:r>
              <a:rPr lang="en-US" dirty="0" smtClean="0"/>
              <a:t>Normal is 100</a:t>
            </a:r>
          </a:p>
          <a:p>
            <a:r>
              <a:rPr lang="en-US" dirty="0" smtClean="0"/>
              <a:t>Correlation between IQ scores and: 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cademic ability</a:t>
            </a:r>
          </a:p>
          <a:p>
            <a:pPr lvl="1"/>
            <a:r>
              <a:rPr lang="en-US" dirty="0" smtClean="0"/>
              <a:t>Employment</a:t>
            </a:r>
          </a:p>
          <a:p>
            <a:pPr lvl="1"/>
            <a:endParaRPr lang="en-US" dirty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Average IQ and Accomplishments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Education (academic ability)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Occupation (employment)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2590800"/>
            <a:ext cx="4040188" cy="3769520"/>
          </a:xfrm>
        </p:spPr>
        <p:txBody>
          <a:bodyPr>
            <a:normAutofit/>
          </a:bodyPr>
          <a:lstStyle/>
          <a:p>
            <a:r>
              <a:rPr lang="en-US" dirty="0" smtClean="0"/>
              <a:t>Master’s Degrees and PhDs</a:t>
            </a:r>
          </a:p>
          <a:p>
            <a:pPr lvl="1"/>
            <a:r>
              <a:rPr lang="en-US" dirty="0" smtClean="0"/>
              <a:t>125</a:t>
            </a:r>
          </a:p>
          <a:p>
            <a:r>
              <a:rPr lang="en-US" dirty="0" smtClean="0"/>
              <a:t>College graduates</a:t>
            </a:r>
          </a:p>
          <a:p>
            <a:pPr lvl="1"/>
            <a:r>
              <a:rPr lang="en-US" dirty="0" smtClean="0"/>
              <a:t>112-115</a:t>
            </a:r>
          </a:p>
          <a:p>
            <a:r>
              <a:rPr lang="en-US" dirty="0" smtClean="0"/>
              <a:t>High school graduates</a:t>
            </a:r>
          </a:p>
          <a:p>
            <a:pPr lvl="1"/>
            <a:r>
              <a:rPr lang="en-US" dirty="0" smtClean="0"/>
              <a:t>97-100</a:t>
            </a:r>
          </a:p>
          <a:p>
            <a:r>
              <a:rPr lang="en-US" dirty="0" smtClean="0"/>
              <a:t>1-3 years of high school</a:t>
            </a:r>
          </a:p>
          <a:p>
            <a:pPr lvl="1"/>
            <a:r>
              <a:rPr lang="en-US" dirty="0" smtClean="0"/>
              <a:t>90-95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4038599"/>
          </a:xfrm>
        </p:spPr>
        <p:txBody>
          <a:bodyPr>
            <a:normAutofit/>
          </a:bodyPr>
          <a:lstStyle/>
          <a:p>
            <a:r>
              <a:rPr lang="en-US" dirty="0" smtClean="0"/>
              <a:t>Professional and technical occupations</a:t>
            </a:r>
          </a:p>
          <a:p>
            <a:pPr lvl="1"/>
            <a:r>
              <a:rPr lang="en-US" dirty="0" smtClean="0"/>
              <a:t>112</a:t>
            </a:r>
          </a:p>
          <a:p>
            <a:r>
              <a:rPr lang="en-US" dirty="0" smtClean="0"/>
              <a:t>Managers and administrators</a:t>
            </a:r>
          </a:p>
          <a:p>
            <a:pPr lvl="1"/>
            <a:r>
              <a:rPr lang="en-US" dirty="0" smtClean="0"/>
              <a:t>104</a:t>
            </a:r>
            <a:endParaRPr lang="en-US" dirty="0" smtClean="0"/>
          </a:p>
          <a:p>
            <a:r>
              <a:rPr lang="en-US" dirty="0" smtClean="0"/>
              <a:t>Clerical workers, sales workers, skilled workers</a:t>
            </a:r>
          </a:p>
          <a:p>
            <a:pPr lvl="1"/>
            <a:r>
              <a:rPr lang="en-US" dirty="0" smtClean="0"/>
              <a:t>101</a:t>
            </a:r>
            <a:endParaRPr lang="en-US" dirty="0" smtClean="0"/>
          </a:p>
          <a:p>
            <a:r>
              <a:rPr lang="en-US" dirty="0" smtClean="0"/>
              <a:t>Unskilled workers</a:t>
            </a:r>
          </a:p>
          <a:p>
            <a:pPr lvl="1"/>
            <a:r>
              <a:rPr lang="en-US" dirty="0" smtClean="0"/>
              <a:t>87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History of Intelligence and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Intelligence was first thought of as verbal and mathematical ability</a:t>
            </a:r>
          </a:p>
          <a:p>
            <a:pPr lvl="1"/>
            <a:r>
              <a:rPr lang="en-US" dirty="0" smtClean="0"/>
              <a:t>The earliest intelligence test is a Chinese puzzle called </a:t>
            </a:r>
            <a:r>
              <a:rPr lang="en-US" dirty="0" err="1" smtClean="0"/>
              <a:t>Tangram</a:t>
            </a:r>
            <a:r>
              <a:rPr lang="en-US" dirty="0" smtClean="0"/>
              <a:t> (1000 CE)</a:t>
            </a:r>
          </a:p>
          <a:p>
            <a:pPr lvl="1"/>
            <a:r>
              <a:rPr lang="en-US" dirty="0" smtClean="0"/>
              <a:t>Part of the Chinese imperial exam system</a:t>
            </a:r>
          </a:p>
          <a:p>
            <a:r>
              <a:rPr lang="en-US" dirty="0" smtClean="0"/>
              <a:t>Early 1900s </a:t>
            </a:r>
          </a:p>
          <a:p>
            <a:pPr lvl="1"/>
            <a:r>
              <a:rPr lang="en-US" dirty="0" err="1" smtClean="0"/>
              <a:t>Binet</a:t>
            </a:r>
            <a:r>
              <a:rPr lang="en-US" dirty="0" smtClean="0"/>
              <a:t>-Simon Test was used to assess mental retardation in school children</a:t>
            </a:r>
          </a:p>
          <a:p>
            <a:pPr lvl="2"/>
            <a:r>
              <a:rPr lang="en-US" dirty="0" smtClean="0"/>
              <a:t>What is normal for a child of that age?</a:t>
            </a:r>
          </a:p>
          <a:p>
            <a:r>
              <a:rPr lang="en-US" dirty="0" smtClean="0"/>
              <a:t>During WWI</a:t>
            </a:r>
          </a:p>
          <a:p>
            <a:pPr lvl="1"/>
            <a:r>
              <a:rPr lang="en-US" dirty="0" smtClean="0"/>
              <a:t>US Army needed to evaluate the mental ability of soldiers</a:t>
            </a:r>
          </a:p>
          <a:p>
            <a:r>
              <a:rPr lang="en-US" dirty="0" smtClean="0"/>
              <a:t> Howard Gardner’s Multiple Intelligences</a:t>
            </a:r>
          </a:p>
          <a:p>
            <a:pPr lvl="1"/>
            <a:r>
              <a:rPr lang="en-US" dirty="0" smtClean="0"/>
              <a:t>Many areas of intelligence, not just academic intelligences</a:t>
            </a:r>
            <a:endParaRPr lang="en-US" dirty="0"/>
          </a:p>
        </p:txBody>
      </p:sp>
      <p:pic>
        <p:nvPicPr>
          <p:cNvPr id="4" name="Picture 3" descr="300px-Tangram_set_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2400" y="2438400"/>
            <a:ext cx="1371600" cy="13624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Gardner’s Multiple Intelligences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Linguistic – </a:t>
            </a:r>
            <a:r>
              <a:rPr lang="en-US" sz="2000" dirty="0" smtClean="0"/>
              <a:t>reading, writing, speaking</a:t>
            </a:r>
          </a:p>
          <a:p>
            <a:r>
              <a:rPr lang="en-US" dirty="0" smtClean="0"/>
              <a:t>Logical-Mathematics –</a:t>
            </a:r>
            <a:r>
              <a:rPr lang="en-US" sz="2000" dirty="0" smtClean="0"/>
              <a:t> math, number sense, problem-solving</a:t>
            </a:r>
          </a:p>
          <a:p>
            <a:r>
              <a:rPr lang="en-US" dirty="0" smtClean="0"/>
              <a:t>Spatial/Visual – </a:t>
            </a:r>
            <a:r>
              <a:rPr lang="en-US" sz="2000" dirty="0" smtClean="0"/>
              <a:t>art, mazes, maps, graphs</a:t>
            </a:r>
          </a:p>
          <a:p>
            <a:r>
              <a:rPr lang="en-US" dirty="0" smtClean="0"/>
              <a:t>Musical – </a:t>
            </a:r>
            <a:r>
              <a:rPr lang="en-US" sz="2000" dirty="0" smtClean="0"/>
              <a:t>instrumental ability, reading music, recognizing timbre</a:t>
            </a:r>
          </a:p>
          <a:p>
            <a:r>
              <a:rPr lang="en-US" dirty="0" smtClean="0"/>
              <a:t>Kinesthetic – </a:t>
            </a:r>
            <a:r>
              <a:rPr lang="en-US" sz="2000" dirty="0" smtClean="0"/>
              <a:t>coordination, easily learn sports</a:t>
            </a:r>
          </a:p>
          <a:p>
            <a:r>
              <a:rPr lang="en-US" dirty="0" smtClean="0"/>
              <a:t>Interpersonal – </a:t>
            </a:r>
            <a:r>
              <a:rPr lang="en-US" sz="2000" dirty="0" smtClean="0"/>
              <a:t>relating to others, being a teammate, belonging to groups</a:t>
            </a:r>
          </a:p>
          <a:p>
            <a:r>
              <a:rPr lang="en-US" dirty="0" smtClean="0"/>
              <a:t>Intrapersonal – </a:t>
            </a:r>
            <a:r>
              <a:rPr lang="en-US" sz="2000" dirty="0" smtClean="0"/>
              <a:t>knowing about yourself, strengths and weaknesses</a:t>
            </a:r>
          </a:p>
          <a:p>
            <a:r>
              <a:rPr lang="en-US" dirty="0" smtClean="0"/>
              <a:t>*Naturalistic – </a:t>
            </a:r>
            <a:r>
              <a:rPr lang="en-US" sz="2000" dirty="0" smtClean="0"/>
              <a:t>knowledge of plants and animals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/>
          <a:lstStyle/>
          <a:p>
            <a:r>
              <a:rPr lang="en-US" dirty="0" smtClean="0"/>
              <a:t>PASS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Planning (frontal lobe)</a:t>
            </a:r>
          </a:p>
          <a:p>
            <a:pPr lvl="1"/>
            <a:r>
              <a:rPr lang="en-US" dirty="0" smtClean="0"/>
              <a:t>Conscious processes of organization and strategizing</a:t>
            </a:r>
          </a:p>
          <a:p>
            <a:r>
              <a:rPr lang="en-US" dirty="0" smtClean="0"/>
              <a:t>Attention</a:t>
            </a:r>
          </a:p>
          <a:p>
            <a:pPr lvl="1"/>
            <a:r>
              <a:rPr lang="en-US" dirty="0" smtClean="0"/>
              <a:t>Focusing on stimuli in the environment</a:t>
            </a:r>
          </a:p>
          <a:p>
            <a:r>
              <a:rPr lang="en-US" dirty="0" smtClean="0"/>
              <a:t>Simultaneous processing</a:t>
            </a:r>
          </a:p>
          <a:p>
            <a:pPr lvl="1"/>
            <a:r>
              <a:rPr lang="en-US" dirty="0" smtClean="0"/>
              <a:t>Organizing schemata to interpret  </a:t>
            </a:r>
          </a:p>
          <a:p>
            <a:pPr lvl="1">
              <a:buNone/>
            </a:pPr>
            <a:r>
              <a:rPr lang="en-US" dirty="0" smtClean="0"/>
              <a:t> </a:t>
            </a:r>
            <a:r>
              <a:rPr lang="en-US" dirty="0" smtClean="0"/>
              <a:t>    a lot of data at the same time</a:t>
            </a:r>
          </a:p>
          <a:p>
            <a:r>
              <a:rPr lang="en-US" dirty="0" smtClean="0"/>
              <a:t>Successive processing</a:t>
            </a:r>
          </a:p>
          <a:p>
            <a:pPr lvl="1"/>
            <a:r>
              <a:rPr lang="en-US" dirty="0" smtClean="0"/>
              <a:t>Organizing schemata  so that we can remember things in a sequence: 720-475-0775</a:t>
            </a:r>
          </a:p>
          <a:p>
            <a:r>
              <a:rPr lang="en-US" dirty="0" smtClean="0"/>
              <a:t>Cognitive Assessment System</a:t>
            </a:r>
            <a:endParaRPr lang="en-US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3886200"/>
            <a:ext cx="1104900" cy="9872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theory is best?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IQ</a:t>
            </a:r>
          </a:p>
          <a:p>
            <a:r>
              <a:rPr lang="en-US" dirty="0" smtClean="0"/>
              <a:t>Multiple Intelligences</a:t>
            </a:r>
          </a:p>
          <a:p>
            <a:r>
              <a:rPr lang="en-US" dirty="0" smtClean="0"/>
              <a:t>PASS theory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Das, J. P., </a:t>
            </a:r>
            <a:r>
              <a:rPr lang="en-US" dirty="0" err="1" smtClean="0"/>
              <a:t>Naglieri</a:t>
            </a:r>
            <a:r>
              <a:rPr lang="en-US" dirty="0" smtClean="0"/>
              <a:t>, J. A., &amp; Kirby, J. R. (1994). Assessment of Cognitive Processes. </a:t>
            </a:r>
            <a:r>
              <a:rPr lang="en-US" dirty="0" err="1" smtClean="0"/>
              <a:t>Allyn</a:t>
            </a:r>
            <a:r>
              <a:rPr lang="en-US" dirty="0" smtClean="0"/>
              <a:t> &amp; Bacon, Publishers, Needham Heights: MA, USA.</a:t>
            </a:r>
          </a:p>
          <a:p>
            <a:r>
              <a:rPr lang="en-US" dirty="0" smtClean="0"/>
              <a:t>Kaufman, Alan S. (2009). </a:t>
            </a:r>
            <a:r>
              <a:rPr lang="en-US" i="1" dirty="0" smtClean="0"/>
              <a:t>IQ Testing 101</a:t>
            </a:r>
            <a:r>
              <a:rPr lang="en-US" dirty="0" smtClean="0"/>
              <a:t>. New York (NY): </a:t>
            </a:r>
            <a:r>
              <a:rPr lang="en-US" dirty="0" smtClean="0">
                <a:hlinkClick r:id="rId2" tooltip="Springer Publishing"/>
              </a:rPr>
              <a:t>Springer Publishing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Multiple Intelligences. (2013).  Web.  http://www.bgfl.org/bgfl/custom/resources_ftp/client_ftp/ks3/ict/multiple_int/what.cfm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3366</TotalTime>
  <Words>416</Words>
  <Application>Microsoft Office PowerPoint</Application>
  <PresentationFormat>On-screen Show (4:3)</PresentationFormat>
  <Paragraphs>72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Intelligence</vt:lpstr>
      <vt:lpstr>Intelligence</vt:lpstr>
      <vt:lpstr>Intelligence Quotient</vt:lpstr>
      <vt:lpstr>Average IQ and Accomplishments</vt:lpstr>
      <vt:lpstr>The History of Intelligence and Testing</vt:lpstr>
      <vt:lpstr>Gardner’s Multiple Intelligences</vt:lpstr>
      <vt:lpstr>PASS Theory</vt:lpstr>
      <vt:lpstr>Which theory is best?</vt:lpstr>
      <vt:lpstr>References</vt:lpstr>
    </vt:vector>
  </TitlesOfParts>
  <Company>Aurora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Intelligence</dc:title>
  <dc:creator>APS USER</dc:creator>
  <cp:lastModifiedBy>APS USER</cp:lastModifiedBy>
  <cp:revision>26</cp:revision>
  <dcterms:created xsi:type="dcterms:W3CDTF">2013-04-26T15:57:37Z</dcterms:created>
  <dcterms:modified xsi:type="dcterms:W3CDTF">2013-04-29T00:03:51Z</dcterms:modified>
</cp:coreProperties>
</file>