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08" y="235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5CCB07-6FF4-4B94-89EC-61B9395CA98A}" type="datetimeFigureOut">
              <a:rPr lang="en-US" smtClean="0"/>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835087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CCB07-6FF4-4B94-89EC-61B9395CA98A}" type="datetimeFigureOut">
              <a:rPr lang="en-US" smtClean="0"/>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509924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CCB07-6FF4-4B94-89EC-61B9395CA98A}" type="datetimeFigureOut">
              <a:rPr lang="en-US" smtClean="0"/>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2453786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5CCB07-6FF4-4B94-89EC-61B9395CA98A}" type="datetimeFigureOut">
              <a:rPr lang="en-US" smtClean="0"/>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3381530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5CCB07-6FF4-4B94-89EC-61B9395CA98A}" type="datetimeFigureOut">
              <a:rPr lang="en-US" smtClean="0"/>
              <a:t>6/25/2013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7932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5CCB07-6FF4-4B94-89EC-61B9395CA98A}" type="datetimeFigureOut">
              <a:rPr lang="en-US" smtClean="0"/>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2523168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5CCB07-6FF4-4B94-89EC-61B9395CA98A}" type="datetimeFigureOut">
              <a:rPr lang="en-US" smtClean="0"/>
              <a:t>6/25/2013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1967627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5CCB07-6FF4-4B94-89EC-61B9395CA98A}" type="datetimeFigureOut">
              <a:rPr lang="en-US" smtClean="0"/>
              <a:t>6/25/2013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39340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5CCB07-6FF4-4B94-89EC-61B9395CA98A}" type="datetimeFigureOut">
              <a:rPr lang="en-US" smtClean="0"/>
              <a:t>6/25/2013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1864501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CCB07-6FF4-4B94-89EC-61B9395CA98A}" type="datetimeFigureOut">
              <a:rPr lang="en-US" smtClean="0"/>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578961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5CCB07-6FF4-4B94-89EC-61B9395CA98A}" type="datetimeFigureOut">
              <a:rPr lang="en-US" smtClean="0"/>
              <a:t>6/25/2013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6DA8E-5901-4E7D-A3DC-24C46C7C4BE7}" type="slidenum">
              <a:rPr lang="en-US" smtClean="0"/>
              <a:t>‹#›</a:t>
            </a:fld>
            <a:endParaRPr lang="en-US"/>
          </a:p>
        </p:txBody>
      </p:sp>
    </p:spTree>
    <p:extLst>
      <p:ext uri="{BB962C8B-B14F-4D97-AF65-F5344CB8AC3E}">
        <p14:creationId xmlns:p14="http://schemas.microsoft.com/office/powerpoint/2010/main" val="2801890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85CCB07-6FF4-4B94-89EC-61B9395CA98A}" type="datetimeFigureOut">
              <a:rPr lang="en-US" smtClean="0"/>
              <a:t>6/25/2013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356DA8E-5901-4E7D-A3DC-24C46C7C4BE7}" type="slidenum">
              <a:rPr lang="en-US" smtClean="0"/>
              <a:t>‹#›</a:t>
            </a:fld>
            <a:endParaRPr lang="en-US"/>
          </a:p>
        </p:txBody>
      </p:sp>
    </p:spTree>
    <p:extLst>
      <p:ext uri="{BB962C8B-B14F-4D97-AF65-F5344CB8AC3E}">
        <p14:creationId xmlns:p14="http://schemas.microsoft.com/office/powerpoint/2010/main" val="2952321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312" y="1323975"/>
            <a:ext cx="6415088" cy="7709803"/>
          </a:xfrm>
          <a:prstGeom prst="rect">
            <a:avLst/>
          </a:prstGeom>
          <a:noFill/>
        </p:spPr>
        <p:txBody>
          <a:bodyPr wrap="square" rtlCol="0">
            <a:spAutoFit/>
          </a:bodyPr>
          <a:lstStyle/>
          <a:p>
            <a:r>
              <a:rPr lang="en-US" sz="1100" dirty="0">
                <a:latin typeface="Times New Roman" pitchFamily="18" charset="0"/>
                <a:cs typeface="Times New Roman" pitchFamily="18" charset="0"/>
              </a:rPr>
              <a:t>Dear Analytical Chemistry Students at Indiana University</a:t>
            </a:r>
            <a:r>
              <a:rPr lang="en-US" sz="1100" dirty="0" smtClean="0">
                <a:latin typeface="Times New Roman" pitchFamily="18" charset="0"/>
                <a:cs typeface="Times New Roman" pitchFamily="18" charset="0"/>
              </a:rPr>
              <a:t>,</a:t>
            </a:r>
            <a:endParaRPr lang="en-US" sz="1100" dirty="0">
              <a:latin typeface="Times New Roman" pitchFamily="18" charset="0"/>
              <a:cs typeface="Times New Roman" pitchFamily="18" charset="0"/>
            </a:endParaRPr>
          </a:p>
          <a:p>
            <a:endParaRPr lang="en-US" sz="1100" dirty="0">
              <a:latin typeface="Times New Roman" pitchFamily="18" charset="0"/>
              <a:cs typeface="Times New Roman" pitchFamily="18" charset="0"/>
            </a:endParaRPr>
          </a:p>
          <a:p>
            <a:r>
              <a:rPr lang="en-US" sz="1100" dirty="0" smtClean="0">
                <a:latin typeface="Times New Roman" pitchFamily="18" charset="0"/>
                <a:cs typeface="Times New Roman" pitchFamily="18" charset="0"/>
              </a:rPr>
              <a:t>The </a:t>
            </a:r>
            <a:r>
              <a:rPr lang="en-US" sz="1100" dirty="0">
                <a:latin typeface="Times New Roman" pitchFamily="18" charset="0"/>
                <a:cs typeface="Times New Roman" pitchFamily="18" charset="0"/>
              </a:rPr>
              <a:t>Upland Brewing Company was founded in 1997 and takes its name from the rolling hills of southern </a:t>
            </a:r>
            <a:r>
              <a:rPr lang="en-US" sz="1100" dirty="0" smtClean="0">
                <a:latin typeface="Times New Roman" pitchFamily="18" charset="0"/>
                <a:cs typeface="Times New Roman" pitchFamily="18" charset="0"/>
              </a:rPr>
              <a:t>Indiana</a:t>
            </a:r>
            <a:r>
              <a:rPr lang="en-US" sz="1100" dirty="0">
                <a:latin typeface="Times New Roman" pitchFamily="18" charset="0"/>
                <a:cs typeface="Times New Roman" pitchFamily="18" charset="0"/>
              </a:rPr>
              <a:t>.</a:t>
            </a:r>
            <a:r>
              <a:rPr lang="en-US" sz="1100" dirty="0" smtClean="0">
                <a:latin typeface="Times New Roman" pitchFamily="18" charset="0"/>
                <a:cs typeface="Times New Roman" pitchFamily="18" charset="0"/>
              </a:rPr>
              <a:t> The microbrewery has a popular onsite brewpub in Bloomington featuring live music and an art gallery. By </a:t>
            </a:r>
            <a:r>
              <a:rPr lang="en-US" sz="1100" dirty="0">
                <a:latin typeface="Times New Roman" pitchFamily="18" charset="0"/>
                <a:cs typeface="Times New Roman" pitchFamily="18" charset="0"/>
              </a:rPr>
              <a:t>2004 </a:t>
            </a:r>
            <a:r>
              <a:rPr lang="en-US" sz="1100" dirty="0" smtClean="0">
                <a:latin typeface="Times New Roman" pitchFamily="18" charset="0"/>
                <a:cs typeface="Times New Roman" pitchFamily="18" charset="0"/>
              </a:rPr>
              <a:t>distribution </a:t>
            </a:r>
            <a:r>
              <a:rPr lang="en-US" sz="1100" dirty="0">
                <a:latin typeface="Times New Roman" pitchFamily="18" charset="0"/>
                <a:cs typeface="Times New Roman" pitchFamily="18" charset="0"/>
              </a:rPr>
              <a:t>had reached all 92 counties of Indiana. </a:t>
            </a:r>
            <a:r>
              <a:rPr lang="en-US" sz="1100" dirty="0" smtClean="0">
                <a:latin typeface="Times New Roman" pitchFamily="18" charset="0"/>
                <a:cs typeface="Times New Roman" pitchFamily="18" charset="0"/>
              </a:rPr>
              <a:t>By </a:t>
            </a:r>
            <a:r>
              <a:rPr lang="en-US" sz="1100" dirty="0">
                <a:latin typeface="Times New Roman" pitchFamily="18" charset="0"/>
                <a:cs typeface="Times New Roman" pitchFamily="18" charset="0"/>
              </a:rPr>
              <a:t>2010, </a:t>
            </a:r>
            <a:r>
              <a:rPr lang="en-US" sz="1100" dirty="0" smtClean="0">
                <a:latin typeface="Times New Roman" pitchFamily="18" charset="0"/>
                <a:cs typeface="Times New Roman" pitchFamily="18" charset="0"/>
              </a:rPr>
              <a:t>distribution had </a:t>
            </a:r>
            <a:r>
              <a:rPr lang="en-US" sz="1100" dirty="0">
                <a:latin typeface="Times New Roman" pitchFamily="18" charset="0"/>
                <a:cs typeface="Times New Roman" pitchFamily="18" charset="0"/>
              </a:rPr>
              <a:t>expanded to southern </a:t>
            </a:r>
            <a:r>
              <a:rPr lang="en-US" sz="1100" dirty="0" smtClean="0">
                <a:latin typeface="Times New Roman" pitchFamily="18" charset="0"/>
                <a:cs typeface="Times New Roman" pitchFamily="18" charset="0"/>
              </a:rPr>
              <a:t>Wisconsin </a:t>
            </a:r>
            <a:r>
              <a:rPr lang="en-US" sz="1100" dirty="0">
                <a:latin typeface="Times New Roman" pitchFamily="18" charset="0"/>
                <a:cs typeface="Times New Roman" pitchFamily="18" charset="0"/>
              </a:rPr>
              <a:t>and to northern </a:t>
            </a:r>
            <a:r>
              <a:rPr lang="en-US" sz="1100" dirty="0" smtClean="0">
                <a:latin typeface="Times New Roman" pitchFamily="18" charset="0"/>
                <a:cs typeface="Times New Roman" pitchFamily="18" charset="0"/>
              </a:rPr>
              <a:t>Kentucky.  A new  facility enabling increased production and quality control </a:t>
            </a:r>
            <a:r>
              <a:rPr lang="en-US" sz="1100" dirty="0">
                <a:latin typeface="Times New Roman" pitchFamily="18" charset="0"/>
                <a:cs typeface="Times New Roman" pitchFamily="18" charset="0"/>
              </a:rPr>
              <a:t>is to be completed in the Spring 2012, located on the west side of Bloomington at Profile Parkway and Curry Pike. This 37,000 square foot facility will be the primary brewing facility for Upland, encompassing their everyday and seasonal lineup. The 11th Street brewery will be scaled down to become a research and development facility and primarily be the site of Upland's growing Belgian-style wild </a:t>
            </a:r>
            <a:r>
              <a:rPr lang="en-US" sz="1100" dirty="0" smtClean="0">
                <a:latin typeface="Times New Roman" pitchFamily="18" charset="0"/>
                <a:cs typeface="Times New Roman" pitchFamily="18" charset="0"/>
              </a:rPr>
              <a:t>ales.</a:t>
            </a:r>
          </a:p>
          <a:p>
            <a:endParaRPr lang="en-US" sz="1100" dirty="0">
              <a:latin typeface="Times New Roman" pitchFamily="18" charset="0"/>
              <a:cs typeface="Times New Roman" pitchFamily="18" charset="0"/>
            </a:endParaRPr>
          </a:p>
          <a:p>
            <a:r>
              <a:rPr lang="en-US" sz="1100" dirty="0" smtClean="0">
                <a:latin typeface="Times New Roman" pitchFamily="18" charset="0"/>
                <a:cs typeface="Times New Roman" pitchFamily="18" charset="0"/>
              </a:rPr>
              <a:t>As a result of the expansion and newly acquired equipment, the Upland anticipates the ability to produce more uniformity in batches of our beer.  We would like for your class to assist us in testing important components of beer over the next several years to help us evaluate the success of our new facility and flavor of our beer.  In each lab section, we would like for the following compounds to be analyzed.</a:t>
            </a:r>
          </a:p>
          <a:p>
            <a:r>
              <a:rPr lang="en-US" sz="1100" dirty="0">
                <a:latin typeface="Times New Roman" pitchFamily="18" charset="0"/>
                <a:cs typeface="Times New Roman" pitchFamily="18" charset="0"/>
              </a:rPr>
              <a:t>	</a:t>
            </a:r>
            <a:r>
              <a:rPr lang="en-US" sz="1100" dirty="0" smtClean="0">
                <a:latin typeface="Times New Roman" pitchFamily="18" charset="0"/>
                <a:cs typeface="Times New Roman" pitchFamily="18" charset="0"/>
              </a:rPr>
              <a:t>1. Bitterness </a:t>
            </a:r>
            <a:r>
              <a:rPr lang="en-US" sz="1100" dirty="0">
                <a:latin typeface="Times New Roman" pitchFamily="18" charset="0"/>
                <a:cs typeface="Times New Roman" pitchFamily="18" charset="0"/>
              </a:rPr>
              <a:t>Units (</a:t>
            </a:r>
            <a:r>
              <a:rPr lang="en-US" sz="1100" dirty="0" err="1">
                <a:latin typeface="Times New Roman" pitchFamily="18" charset="0"/>
                <a:cs typeface="Times New Roman" pitchFamily="18" charset="0"/>
              </a:rPr>
              <a:t>Iso</a:t>
            </a:r>
            <a:r>
              <a:rPr lang="en-US" sz="1100" dirty="0">
                <a:latin typeface="Times New Roman" pitchFamily="18" charset="0"/>
                <a:cs typeface="Times New Roman" pitchFamily="18" charset="0"/>
              </a:rPr>
              <a:t>-alpha </a:t>
            </a:r>
            <a:r>
              <a:rPr lang="en-US" sz="1100" dirty="0" smtClean="0">
                <a:latin typeface="Times New Roman" pitchFamily="18" charset="0"/>
                <a:cs typeface="Times New Roman" pitchFamily="18" charset="0"/>
              </a:rPr>
              <a:t>acids),</a:t>
            </a:r>
          </a:p>
          <a:p>
            <a:r>
              <a:rPr lang="en-US" sz="1100" dirty="0">
                <a:latin typeface="Times New Roman" pitchFamily="18" charset="0"/>
                <a:cs typeface="Times New Roman" pitchFamily="18" charset="0"/>
              </a:rPr>
              <a:t>	</a:t>
            </a:r>
            <a:r>
              <a:rPr lang="en-US" sz="1100" dirty="0" smtClean="0">
                <a:latin typeface="Times New Roman" pitchFamily="18" charset="0"/>
                <a:cs typeface="Times New Roman" pitchFamily="18" charset="0"/>
              </a:rPr>
              <a:t>2. Calcium </a:t>
            </a:r>
            <a:r>
              <a:rPr lang="en-US" sz="1100" dirty="0">
                <a:latin typeface="Times New Roman" pitchFamily="18" charset="0"/>
                <a:cs typeface="Times New Roman" pitchFamily="18" charset="0"/>
              </a:rPr>
              <a:t>and Magnesium (in beer and in source </a:t>
            </a:r>
            <a:r>
              <a:rPr lang="en-US" sz="1100" dirty="0" smtClean="0">
                <a:latin typeface="Times New Roman" pitchFamily="18" charset="0"/>
                <a:cs typeface="Times New Roman" pitchFamily="18" charset="0"/>
              </a:rPr>
              <a:t>water),</a:t>
            </a:r>
          </a:p>
          <a:p>
            <a:r>
              <a:rPr lang="en-US" sz="1100" dirty="0">
                <a:latin typeface="Times New Roman" pitchFamily="18" charset="0"/>
                <a:cs typeface="Times New Roman" pitchFamily="18" charset="0"/>
              </a:rPr>
              <a:t>	</a:t>
            </a:r>
            <a:r>
              <a:rPr lang="en-US" sz="1100" dirty="0" smtClean="0">
                <a:latin typeface="Times New Roman" pitchFamily="18" charset="0"/>
                <a:cs typeface="Times New Roman" pitchFamily="18" charset="0"/>
              </a:rPr>
              <a:t>3. Chloride </a:t>
            </a:r>
            <a:r>
              <a:rPr lang="en-US" sz="1100" dirty="0">
                <a:latin typeface="Times New Roman" pitchFamily="18" charset="0"/>
                <a:cs typeface="Times New Roman" pitchFamily="18" charset="0"/>
              </a:rPr>
              <a:t>and Oxalate ion </a:t>
            </a:r>
            <a:r>
              <a:rPr lang="en-US" sz="1100" dirty="0" smtClean="0">
                <a:latin typeface="Times New Roman" pitchFamily="18" charset="0"/>
                <a:cs typeface="Times New Roman" pitchFamily="18" charset="0"/>
              </a:rPr>
              <a:t>(in beer and in source water),</a:t>
            </a:r>
          </a:p>
          <a:p>
            <a:r>
              <a:rPr lang="en-US" sz="1100" dirty="0">
                <a:latin typeface="Times New Roman" pitchFamily="18" charset="0"/>
                <a:cs typeface="Times New Roman" pitchFamily="18" charset="0"/>
              </a:rPr>
              <a:t>	</a:t>
            </a:r>
            <a:r>
              <a:rPr lang="en-US" sz="1100" dirty="0" smtClean="0">
                <a:latin typeface="Times New Roman" pitchFamily="18" charset="0"/>
                <a:cs typeface="Times New Roman" pitchFamily="18" charset="0"/>
              </a:rPr>
              <a:t>4. </a:t>
            </a:r>
            <a:r>
              <a:rPr lang="en-US" sz="1100" dirty="0" smtClean="0">
                <a:latin typeface="Times New Roman" pitchFamily="18" charset="0"/>
                <a:cs typeface="Times New Roman" pitchFamily="18" charset="0"/>
              </a:rPr>
              <a:t>Percent </a:t>
            </a:r>
            <a:r>
              <a:rPr lang="en-US" sz="1100" dirty="0" smtClean="0">
                <a:latin typeface="Times New Roman" pitchFamily="18" charset="0"/>
                <a:cs typeface="Times New Roman" pitchFamily="18" charset="0"/>
              </a:rPr>
              <a:t>Alcohol  by </a:t>
            </a:r>
            <a:r>
              <a:rPr lang="en-US" sz="1100" dirty="0">
                <a:latin typeface="Times New Roman" pitchFamily="18" charset="0"/>
                <a:cs typeface="Times New Roman" pitchFamily="18" charset="0"/>
              </a:rPr>
              <a:t>V</a:t>
            </a:r>
            <a:r>
              <a:rPr lang="en-US" sz="1100" dirty="0" smtClean="0">
                <a:latin typeface="Times New Roman" pitchFamily="18" charset="0"/>
                <a:cs typeface="Times New Roman" pitchFamily="18" charset="0"/>
              </a:rPr>
              <a:t>olume </a:t>
            </a:r>
          </a:p>
          <a:p>
            <a:r>
              <a:rPr lang="en-US" sz="1100" dirty="0">
                <a:latin typeface="Times New Roman" pitchFamily="18" charset="0"/>
                <a:cs typeface="Times New Roman" pitchFamily="18" charset="0"/>
              </a:rPr>
              <a:t>	</a:t>
            </a:r>
            <a:r>
              <a:rPr lang="en-US" sz="1100" dirty="0" smtClean="0">
                <a:latin typeface="Times New Roman" pitchFamily="18" charset="0"/>
                <a:cs typeface="Times New Roman" pitchFamily="18" charset="0"/>
              </a:rPr>
              <a:t>5. Polyphenol (Total and Individual Profile of Important Polyphenols)</a:t>
            </a:r>
            <a:endParaRPr lang="en-US" sz="1100" dirty="0">
              <a:latin typeface="Times New Roman" pitchFamily="18" charset="0"/>
              <a:cs typeface="Times New Roman" pitchFamily="18" charset="0"/>
            </a:endParaRPr>
          </a:p>
          <a:p>
            <a:endParaRPr lang="en-US" sz="1100" dirty="0">
              <a:latin typeface="Times New Roman" pitchFamily="18" charset="0"/>
              <a:cs typeface="Times New Roman" pitchFamily="18" charset="0"/>
            </a:endParaRPr>
          </a:p>
          <a:p>
            <a:r>
              <a:rPr lang="en-US" sz="1100" dirty="0" smtClean="0">
                <a:latin typeface="Times New Roman" pitchFamily="18" charset="0"/>
                <a:cs typeface="Times New Roman" pitchFamily="18" charset="0"/>
              </a:rPr>
              <a:t>We request that you </a:t>
            </a:r>
            <a:r>
              <a:rPr lang="en-US" sz="1100" dirty="0">
                <a:latin typeface="Times New Roman" pitchFamily="18" charset="0"/>
                <a:cs typeface="Times New Roman" pitchFamily="18" charset="0"/>
              </a:rPr>
              <a:t>summarize your experiments and findings in a formal report, so </a:t>
            </a:r>
            <a:r>
              <a:rPr lang="en-US" sz="1100" dirty="0" smtClean="0">
                <a:latin typeface="Times New Roman" pitchFamily="18" charset="0"/>
                <a:cs typeface="Times New Roman" pitchFamily="18" charset="0"/>
              </a:rPr>
              <a:t>we can keep a record for quality control over time.  We </a:t>
            </a:r>
            <a:r>
              <a:rPr lang="en-US" sz="1100" dirty="0">
                <a:latin typeface="Times New Roman" pitchFamily="18" charset="0"/>
                <a:cs typeface="Times New Roman" pitchFamily="18" charset="0"/>
              </a:rPr>
              <a:t>would </a:t>
            </a:r>
            <a:r>
              <a:rPr lang="en-US" sz="1100" dirty="0" smtClean="0">
                <a:latin typeface="Times New Roman" pitchFamily="18" charset="0"/>
                <a:cs typeface="Times New Roman" pitchFamily="18" charset="0"/>
              </a:rPr>
              <a:t>also like </a:t>
            </a:r>
            <a:r>
              <a:rPr lang="en-US" sz="1100" dirty="0">
                <a:latin typeface="Times New Roman" pitchFamily="18" charset="0"/>
                <a:cs typeface="Times New Roman" pitchFamily="18" charset="0"/>
              </a:rPr>
              <a:t>you to prepare a </a:t>
            </a:r>
            <a:r>
              <a:rPr lang="en-US" sz="1100" dirty="0" smtClean="0">
                <a:latin typeface="Times New Roman" pitchFamily="18" charset="0"/>
                <a:cs typeface="Times New Roman" pitchFamily="18" charset="0"/>
              </a:rPr>
              <a:t>scientific poster to  display in our laboratory as a reference for employees working on beer formulations.  </a:t>
            </a:r>
          </a:p>
          <a:p>
            <a:r>
              <a:rPr lang="en-US" sz="1100" dirty="0">
                <a:latin typeface="Times New Roman" pitchFamily="18" charset="0"/>
                <a:cs typeface="Times New Roman" pitchFamily="18" charset="0"/>
              </a:rPr>
              <a:t> </a:t>
            </a:r>
          </a:p>
          <a:p>
            <a:r>
              <a:rPr lang="en-US" sz="1100" dirty="0">
                <a:latin typeface="Times New Roman" pitchFamily="18" charset="0"/>
                <a:cs typeface="Times New Roman" pitchFamily="18" charset="0"/>
              </a:rPr>
              <a:t>To summarize, </a:t>
            </a:r>
            <a:r>
              <a:rPr lang="en-US" sz="1100" dirty="0" smtClean="0">
                <a:latin typeface="Times New Roman" pitchFamily="18" charset="0"/>
                <a:cs typeface="Times New Roman" pitchFamily="18" charset="0"/>
              </a:rPr>
              <a:t>we are asking for your assistance with three tasks to be completed by early May. </a:t>
            </a:r>
          </a:p>
          <a:p>
            <a:endParaRPr lang="en-US" sz="1100" dirty="0">
              <a:latin typeface="Times New Roman" pitchFamily="18" charset="0"/>
              <a:cs typeface="Times New Roman" pitchFamily="18" charset="0"/>
            </a:endParaRPr>
          </a:p>
          <a:p>
            <a:pPr lvl="0"/>
            <a:r>
              <a:rPr lang="en-US" sz="1100" i="1" dirty="0" smtClean="0">
                <a:latin typeface="Times New Roman" pitchFamily="18" charset="0"/>
                <a:cs typeface="Times New Roman" pitchFamily="18" charset="0"/>
              </a:rPr>
              <a:t>1) Each group should perform one of the analyses listed above using published procedures as a guide.  The most suitable calibration method (regular, standard addition, or internal standard) should be utilized. </a:t>
            </a:r>
            <a:endParaRPr lang="en-US" sz="1100" i="1" dirty="0">
              <a:latin typeface="Times New Roman" pitchFamily="18" charset="0"/>
              <a:cs typeface="Times New Roman" pitchFamily="18" charset="0"/>
            </a:endParaRPr>
          </a:p>
          <a:p>
            <a:pPr lvl="0"/>
            <a:r>
              <a:rPr lang="en-US" sz="1100" i="1" dirty="0" smtClean="0">
                <a:latin typeface="Times New Roman" pitchFamily="18" charset="0"/>
                <a:cs typeface="Times New Roman" pitchFamily="18" charset="0"/>
              </a:rPr>
              <a:t>2) Writing </a:t>
            </a:r>
            <a:r>
              <a:rPr lang="en-US" sz="1100" i="1" dirty="0">
                <a:latin typeface="Times New Roman" pitchFamily="18" charset="0"/>
                <a:cs typeface="Times New Roman" pitchFamily="18" charset="0"/>
              </a:rPr>
              <a:t>a formal report that includes background information, procedural details, </a:t>
            </a:r>
            <a:r>
              <a:rPr lang="en-US" sz="1100" i="1" dirty="0" smtClean="0">
                <a:latin typeface="Times New Roman" pitchFamily="18" charset="0"/>
                <a:cs typeface="Times New Roman" pitchFamily="18" charset="0"/>
              </a:rPr>
              <a:t>individual group results and class results (including uncertainty), and conclusions.</a:t>
            </a:r>
            <a:endParaRPr lang="en-US" sz="1100" i="1" dirty="0">
              <a:latin typeface="Times New Roman" pitchFamily="18" charset="0"/>
              <a:cs typeface="Times New Roman" pitchFamily="18" charset="0"/>
            </a:endParaRPr>
          </a:p>
          <a:p>
            <a:pPr lvl="0"/>
            <a:r>
              <a:rPr lang="en-US" sz="1100" i="1" dirty="0" smtClean="0">
                <a:latin typeface="Times New Roman" pitchFamily="18" charset="0"/>
                <a:cs typeface="Times New Roman" pitchFamily="18" charset="0"/>
              </a:rPr>
              <a:t>3) Creating a scientific poster that will serve as quick reference guide for brewery employees wishing to understand how the measurement was made, the results, and conclusions. </a:t>
            </a:r>
            <a:endParaRPr lang="en-US" sz="1100" i="1" dirty="0">
              <a:latin typeface="Times New Roman" pitchFamily="18" charset="0"/>
              <a:cs typeface="Times New Roman" pitchFamily="18" charset="0"/>
            </a:endParaRPr>
          </a:p>
          <a:p>
            <a:r>
              <a:rPr lang="en-US" sz="1100" i="1" dirty="0">
                <a:latin typeface="Times New Roman" pitchFamily="18" charset="0"/>
                <a:cs typeface="Times New Roman" pitchFamily="18" charset="0"/>
              </a:rPr>
              <a:t> </a:t>
            </a:r>
          </a:p>
          <a:p>
            <a:r>
              <a:rPr lang="en-US" sz="1100" dirty="0">
                <a:latin typeface="Times New Roman" pitchFamily="18" charset="0"/>
                <a:cs typeface="Times New Roman" pitchFamily="18" charset="0"/>
              </a:rPr>
              <a:t>To help with </a:t>
            </a:r>
            <a:r>
              <a:rPr lang="en-US" sz="1100" dirty="0" smtClean="0">
                <a:latin typeface="Times New Roman" pitchFamily="18" charset="0"/>
                <a:cs typeface="Times New Roman" pitchFamily="18" charset="0"/>
              </a:rPr>
              <a:t>these tasks, Caleb </a:t>
            </a:r>
            <a:r>
              <a:rPr lang="en-US" sz="1100" dirty="0" err="1" smtClean="0">
                <a:latin typeface="Times New Roman" pitchFamily="18" charset="0"/>
                <a:cs typeface="Times New Roman" pitchFamily="18" charset="0"/>
              </a:rPr>
              <a:t>Staton</a:t>
            </a:r>
            <a:r>
              <a:rPr lang="en-US" sz="1100" smtClean="0">
                <a:latin typeface="Times New Roman" pitchFamily="18" charset="0"/>
                <a:cs typeface="Times New Roman" pitchFamily="18" charset="0"/>
              </a:rPr>
              <a:t>, </a:t>
            </a:r>
            <a:r>
              <a:rPr lang="en-US" sz="1100" smtClean="0">
                <a:latin typeface="Times New Roman" pitchFamily="18" charset="0"/>
                <a:cs typeface="Times New Roman" pitchFamily="18" charset="0"/>
              </a:rPr>
              <a:t>head </a:t>
            </a:r>
            <a:r>
              <a:rPr lang="en-US" sz="1100" dirty="0" err="1" smtClean="0">
                <a:latin typeface="Times New Roman" pitchFamily="18" charset="0"/>
                <a:cs typeface="Times New Roman" pitchFamily="18" charset="0"/>
              </a:rPr>
              <a:t>brewmaster</a:t>
            </a:r>
            <a:r>
              <a:rPr lang="en-US" sz="1100" dirty="0" smtClean="0">
                <a:latin typeface="Times New Roman" pitchFamily="18" charset="0"/>
                <a:cs typeface="Times New Roman" pitchFamily="18" charset="0"/>
              </a:rPr>
              <a:t> at the Upland Brewery, will visit your class to discuss the brewing process and the importance of the compounds being measured.  He will </a:t>
            </a:r>
            <a:r>
              <a:rPr lang="en-US" sz="1100" dirty="0">
                <a:latin typeface="Times New Roman" pitchFamily="18" charset="0"/>
                <a:cs typeface="Times New Roman" pitchFamily="18" charset="0"/>
              </a:rPr>
              <a:t>work </a:t>
            </a:r>
            <a:r>
              <a:rPr lang="en-US" sz="1100" dirty="0" smtClean="0">
                <a:latin typeface="Times New Roman" pitchFamily="18" charset="0"/>
                <a:cs typeface="Times New Roman" pitchFamily="18" charset="0"/>
              </a:rPr>
              <a:t>with Dr. Robinson </a:t>
            </a:r>
            <a:r>
              <a:rPr lang="en-US" sz="1100" dirty="0">
                <a:latin typeface="Times New Roman" pitchFamily="18" charset="0"/>
                <a:cs typeface="Times New Roman" pitchFamily="18" charset="0"/>
              </a:rPr>
              <a:t>to develop the criteria </a:t>
            </a:r>
            <a:r>
              <a:rPr lang="en-US" sz="1100" dirty="0" smtClean="0">
                <a:latin typeface="Times New Roman" pitchFamily="18" charset="0"/>
                <a:cs typeface="Times New Roman" pitchFamily="18" charset="0"/>
              </a:rPr>
              <a:t>for your report </a:t>
            </a:r>
            <a:r>
              <a:rPr lang="en-US" sz="1100" dirty="0">
                <a:latin typeface="Times New Roman" pitchFamily="18" charset="0"/>
                <a:cs typeface="Times New Roman" pitchFamily="18" charset="0"/>
              </a:rPr>
              <a:t>and </a:t>
            </a:r>
            <a:r>
              <a:rPr lang="en-US" sz="1100" dirty="0" smtClean="0">
                <a:latin typeface="Times New Roman" pitchFamily="18" charset="0"/>
                <a:cs typeface="Times New Roman" pitchFamily="18" charset="0"/>
              </a:rPr>
              <a:t>poster so what you produce will </a:t>
            </a:r>
            <a:r>
              <a:rPr lang="en-US" sz="1100" dirty="0">
                <a:latin typeface="Times New Roman" pitchFamily="18" charset="0"/>
                <a:cs typeface="Times New Roman" pitchFamily="18" charset="0"/>
              </a:rPr>
              <a:t>meet our </a:t>
            </a:r>
            <a:r>
              <a:rPr lang="en-US" sz="1100" dirty="0" smtClean="0">
                <a:latin typeface="Times New Roman" pitchFamily="18" charset="0"/>
                <a:cs typeface="Times New Roman" pitchFamily="18" charset="0"/>
              </a:rPr>
              <a:t>expectations.  Thanks </a:t>
            </a:r>
            <a:r>
              <a:rPr lang="en-US" sz="1100" dirty="0">
                <a:latin typeface="Times New Roman" pitchFamily="18" charset="0"/>
                <a:cs typeface="Times New Roman" pitchFamily="18" charset="0"/>
              </a:rPr>
              <a:t>in advance for all your help, and see you soon!</a:t>
            </a:r>
          </a:p>
          <a:p>
            <a:r>
              <a:rPr lang="en-US" sz="1100" dirty="0">
                <a:latin typeface="Times New Roman" pitchFamily="18" charset="0"/>
                <a:cs typeface="Times New Roman" pitchFamily="18" charset="0"/>
              </a:rPr>
              <a:t> </a:t>
            </a:r>
          </a:p>
          <a:p>
            <a:r>
              <a:rPr lang="en-US" sz="1100" dirty="0">
                <a:latin typeface="Times New Roman" pitchFamily="18" charset="0"/>
                <a:cs typeface="Times New Roman" pitchFamily="18" charset="0"/>
              </a:rPr>
              <a:t>Caleb </a:t>
            </a:r>
            <a:r>
              <a:rPr lang="en-US" sz="1100" dirty="0" err="1">
                <a:latin typeface="Times New Roman" pitchFamily="18" charset="0"/>
                <a:cs typeface="Times New Roman" pitchFamily="18" charset="0"/>
              </a:rPr>
              <a:t>Staton</a:t>
            </a:r>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Head </a:t>
            </a:r>
            <a:r>
              <a:rPr lang="en-US" sz="1100" dirty="0" err="1">
                <a:latin typeface="Times New Roman" pitchFamily="18" charset="0"/>
                <a:cs typeface="Times New Roman" pitchFamily="18" charset="0"/>
              </a:rPr>
              <a:t>Brewmaster</a:t>
            </a:r>
            <a:endParaRPr lang="en-US" sz="1100" dirty="0">
              <a:latin typeface="Times New Roman" pitchFamily="18" charset="0"/>
              <a:cs typeface="Times New Roman" pitchFamily="18" charset="0"/>
            </a:endParaRPr>
          </a:p>
          <a:p>
            <a:r>
              <a:rPr lang="en-US" sz="1100" dirty="0">
                <a:latin typeface="Times New Roman" pitchFamily="18" charset="0"/>
                <a:cs typeface="Times New Roman" pitchFamily="18" charset="0"/>
              </a:rPr>
              <a:t>Upland Brewery</a:t>
            </a:r>
          </a:p>
          <a:p>
            <a:r>
              <a:rPr lang="en-US" sz="1100" dirty="0">
                <a:latin typeface="Times New Roman" pitchFamily="18" charset="0"/>
                <a:cs typeface="Times New Roman" pitchFamily="18" charset="0"/>
              </a:rPr>
              <a:t>Bloomington, Indiana</a:t>
            </a:r>
          </a:p>
          <a:p>
            <a:r>
              <a:rPr lang="en-US" sz="1100" dirty="0" smtClean="0">
                <a:latin typeface="Times New Roman" pitchFamily="18" charset="0"/>
                <a:cs typeface="Times New Roman" pitchFamily="18" charset="0"/>
              </a:rPr>
              <a:t> </a:t>
            </a:r>
            <a:endParaRPr lang="en-US" sz="1100" dirty="0">
              <a:latin typeface="Times New Roman" pitchFamily="18" charset="0"/>
              <a:cs typeface="Times New Roman" pitchFamily="18" charset="0"/>
            </a:endParaRPr>
          </a:p>
        </p:txBody>
      </p:sp>
      <p:pic>
        <p:nvPicPr>
          <p:cNvPr id="1026" name="Picture 2" descr="http://ts1.mm.bing.net/th?id=I5036060214625448&amp;pid=1.7&amp;w=133&amp;h=139&amp;c=7&amp;rs=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0"/>
            <a:ext cx="1266825" cy="1323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860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228</Words>
  <Application>Microsoft Office PowerPoint</Application>
  <PresentationFormat>On-screen Show (4:3)</PresentationFormat>
  <Paragraphs>26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Jill Kirsten</dc:creator>
  <cp:lastModifiedBy>Robinson, Jill Kirsten</cp:lastModifiedBy>
  <cp:revision>16</cp:revision>
  <dcterms:created xsi:type="dcterms:W3CDTF">2012-06-27T17:43:14Z</dcterms:created>
  <dcterms:modified xsi:type="dcterms:W3CDTF">2013-06-25T20:40:07Z</dcterms:modified>
</cp:coreProperties>
</file>