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8"/>
  </p:notesMasterIdLst>
  <p:handoutMasterIdLst>
    <p:handoutMasterId r:id="rId39"/>
  </p:handoutMasterIdLst>
  <p:sldIdLst>
    <p:sldId id="266" r:id="rId2"/>
    <p:sldId id="294" r:id="rId3"/>
    <p:sldId id="292" r:id="rId4"/>
    <p:sldId id="291" r:id="rId5"/>
    <p:sldId id="293" r:id="rId6"/>
    <p:sldId id="280" r:id="rId7"/>
    <p:sldId id="279" r:id="rId8"/>
    <p:sldId id="282" r:id="rId9"/>
    <p:sldId id="272" r:id="rId10"/>
    <p:sldId id="278" r:id="rId11"/>
    <p:sldId id="285" r:id="rId12"/>
    <p:sldId id="316" r:id="rId13"/>
    <p:sldId id="256" r:id="rId14"/>
    <p:sldId id="284" r:id="rId15"/>
    <p:sldId id="290" r:id="rId16"/>
    <p:sldId id="289" r:id="rId17"/>
    <p:sldId id="295" r:id="rId18"/>
    <p:sldId id="296" r:id="rId19"/>
    <p:sldId id="283" r:id="rId20"/>
    <p:sldId id="303" r:id="rId21"/>
    <p:sldId id="297" r:id="rId22"/>
    <p:sldId id="287" r:id="rId23"/>
    <p:sldId id="267" r:id="rId24"/>
    <p:sldId id="270" r:id="rId25"/>
    <p:sldId id="302" r:id="rId26"/>
    <p:sldId id="269" r:id="rId27"/>
    <p:sldId id="313" r:id="rId28"/>
    <p:sldId id="310" r:id="rId29"/>
    <p:sldId id="314" r:id="rId30"/>
    <p:sldId id="315" r:id="rId31"/>
    <p:sldId id="304" r:id="rId32"/>
    <p:sldId id="299" r:id="rId33"/>
    <p:sldId id="301" r:id="rId34"/>
    <p:sldId id="300" r:id="rId35"/>
    <p:sldId id="306" r:id="rId36"/>
    <p:sldId id="311" r:id="rId37"/>
  </p:sldIdLst>
  <p:sldSz cx="9144000" cy="6858000" type="screen4x3"/>
  <p:notesSz cx="7010400" cy="92837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4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71B5"/>
    <a:srgbClr val="006699"/>
    <a:srgbClr val="993300"/>
    <a:srgbClr val="B2B2B2"/>
    <a:srgbClr val="99FF66"/>
    <a:srgbClr val="FFFF99"/>
    <a:srgbClr val="009999"/>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7" autoAdjust="0"/>
    <p:restoredTop sz="88834" autoAdjust="0"/>
  </p:normalViewPr>
  <p:slideViewPr>
    <p:cSldViewPr showGuides="1">
      <p:cViewPr varScale="1">
        <p:scale>
          <a:sx n="113" d="100"/>
          <a:sy n="113" d="100"/>
        </p:scale>
        <p:origin x="1554" y="114"/>
      </p:cViewPr>
      <p:guideLst>
        <p:guide orient="horz" pos="240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71683" name="Rectangle 3"/>
          <p:cNvSpPr>
            <a:spLocks noGrp="1" noChangeArrowheads="1"/>
          </p:cNvSpPr>
          <p:nvPr>
            <p:ph type="dt" sz="quarter" idx="1"/>
          </p:nvPr>
        </p:nvSpPr>
        <p:spPr bwMode="auto">
          <a:xfrm>
            <a:off x="3962400" y="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71684" name="Rectangle 4"/>
          <p:cNvSpPr>
            <a:spLocks noGrp="1" noChangeArrowheads="1"/>
          </p:cNvSpPr>
          <p:nvPr>
            <p:ph type="ftr" sz="quarter" idx="2"/>
          </p:nvPr>
        </p:nvSpPr>
        <p:spPr bwMode="auto">
          <a:xfrm>
            <a:off x="0" y="88392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1685" name="Rectangle 5"/>
          <p:cNvSpPr>
            <a:spLocks noGrp="1" noChangeArrowheads="1"/>
          </p:cNvSpPr>
          <p:nvPr>
            <p:ph type="sldNum" sz="quarter" idx="3"/>
          </p:nvPr>
        </p:nvSpPr>
        <p:spPr bwMode="auto">
          <a:xfrm>
            <a:off x="3962400" y="88392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55CEA61-3B69-42C3-B0CA-79450246111C}" type="slidenum">
              <a:rPr lang="en-US" altLang="en-US"/>
              <a:pPr/>
              <a:t>‹#›</a:t>
            </a:fld>
            <a:endParaRPr lang="en-US" altLang="en-US"/>
          </a:p>
        </p:txBody>
      </p:sp>
    </p:spTree>
    <p:extLst>
      <p:ext uri="{BB962C8B-B14F-4D97-AF65-F5344CB8AC3E}">
        <p14:creationId xmlns:p14="http://schemas.microsoft.com/office/powerpoint/2010/main" val="157076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82947" name="Rectangle 3"/>
          <p:cNvSpPr>
            <a:spLocks noGrp="1" noChangeArrowheads="1"/>
          </p:cNvSpPr>
          <p:nvPr>
            <p:ph type="dt" idx="1"/>
          </p:nvPr>
        </p:nvSpPr>
        <p:spPr bwMode="auto">
          <a:xfrm>
            <a:off x="3970338"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2948" name="Rectangle 4"/>
          <p:cNvSpPr>
            <a:spLocks noRot="1" noChangeArrowheads="1" noTextEdit="1"/>
          </p:cNvSpPr>
          <p:nvPr>
            <p:ph type="sldImg" idx="2"/>
          </p:nvPr>
        </p:nvSpPr>
        <p:spPr bwMode="auto">
          <a:xfrm>
            <a:off x="1184275" y="696913"/>
            <a:ext cx="4641850" cy="34813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2949" name="Rectangle 5"/>
          <p:cNvSpPr>
            <a:spLocks noGrp="1" noChangeArrowheads="1"/>
          </p:cNvSpPr>
          <p:nvPr>
            <p:ph type="body" sz="quarter" idx="3"/>
          </p:nvPr>
        </p:nvSpPr>
        <p:spPr bwMode="auto">
          <a:xfrm>
            <a:off x="701675" y="4410075"/>
            <a:ext cx="5607050"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2950" name="Rectangle 6"/>
          <p:cNvSpPr>
            <a:spLocks noGrp="1" noChangeArrowheads="1"/>
          </p:cNvSpPr>
          <p:nvPr>
            <p:ph type="ftr" sz="quarter" idx="4"/>
          </p:nvPr>
        </p:nvSpPr>
        <p:spPr bwMode="auto">
          <a:xfrm>
            <a:off x="0" y="8818563"/>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82951" name="Rectangle 7"/>
          <p:cNvSpPr>
            <a:spLocks noGrp="1" noChangeArrowheads="1"/>
          </p:cNvSpPr>
          <p:nvPr>
            <p:ph type="sldNum" sz="quarter" idx="5"/>
          </p:nvPr>
        </p:nvSpPr>
        <p:spPr bwMode="auto">
          <a:xfrm>
            <a:off x="3970338" y="8818563"/>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1C2E7D44-0CB4-42B7-A15B-5CDAD51E19C3}" type="slidenum">
              <a:rPr lang="en-US" altLang="en-US"/>
              <a:pPr/>
              <a:t>‹#›</a:t>
            </a:fld>
            <a:endParaRPr lang="en-US" altLang="en-US"/>
          </a:p>
        </p:txBody>
      </p:sp>
    </p:spTree>
    <p:extLst>
      <p:ext uri="{BB962C8B-B14F-4D97-AF65-F5344CB8AC3E}">
        <p14:creationId xmlns:p14="http://schemas.microsoft.com/office/powerpoint/2010/main" val="14497757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F9A68A-8389-40A1-AFF6-759D3B235C3F}" type="slidenum">
              <a:rPr lang="en-US" altLang="en-US"/>
              <a:pPr/>
              <a:t>3</a:t>
            </a:fld>
            <a:endParaRPr lang="en-US" altLang="en-US"/>
          </a:p>
        </p:txBody>
      </p:sp>
      <p:sp>
        <p:nvSpPr>
          <p:cNvPr id="83970" name="Rectangle 2"/>
          <p:cNvSpPr>
            <a:spLocks noRot="1" noChangeArrowheads="1" noTextEdit="1"/>
          </p:cNvSpPr>
          <p:nvPr>
            <p:ph type="sldImg"/>
          </p:nvPr>
        </p:nvSpPr>
        <p:spPr>
          <a:ln/>
        </p:spPr>
      </p:sp>
      <p:sp>
        <p:nvSpPr>
          <p:cNvPr id="83971" name="Rectangle 3"/>
          <p:cNvSpPr>
            <a:spLocks noGrp="1" noChangeArrowheads="1"/>
          </p:cNvSpPr>
          <p:nvPr>
            <p:ph type="body" idx="1"/>
          </p:nvPr>
        </p:nvSpPr>
        <p:spPr/>
        <p:txBody>
          <a:bodyPr/>
          <a:lstStyle/>
          <a:p>
            <a:r>
              <a:rPr lang="en-US" altLang="en-US"/>
              <a:t>The names of places such as Galena and Mineral point reflects those part of the history of </a:t>
            </a:r>
          </a:p>
        </p:txBody>
      </p:sp>
    </p:spTree>
    <p:extLst>
      <p:ext uri="{BB962C8B-B14F-4D97-AF65-F5344CB8AC3E}">
        <p14:creationId xmlns:p14="http://schemas.microsoft.com/office/powerpoint/2010/main" val="2670095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706C846-AD21-43AB-9BDE-F8AFE118FFCE}" type="slidenum">
              <a:rPr lang="en-US" altLang="en-US"/>
              <a:pPr/>
              <a:t>‹#›</a:t>
            </a:fld>
            <a:endParaRPr lang="en-US" altLang="en-US"/>
          </a:p>
        </p:txBody>
      </p:sp>
    </p:spTree>
    <p:extLst>
      <p:ext uri="{BB962C8B-B14F-4D97-AF65-F5344CB8AC3E}">
        <p14:creationId xmlns:p14="http://schemas.microsoft.com/office/powerpoint/2010/main" val="3354561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4ACE226-4C68-41ED-9256-F4D6B5E9B751}" type="slidenum">
              <a:rPr lang="en-US" altLang="en-US"/>
              <a:pPr/>
              <a:t>‹#›</a:t>
            </a:fld>
            <a:endParaRPr lang="en-US" altLang="en-US"/>
          </a:p>
        </p:txBody>
      </p:sp>
    </p:spTree>
    <p:extLst>
      <p:ext uri="{BB962C8B-B14F-4D97-AF65-F5344CB8AC3E}">
        <p14:creationId xmlns:p14="http://schemas.microsoft.com/office/powerpoint/2010/main" val="1131359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9A36D2F-A210-49EE-A8D3-F6B962D44EFC}" type="slidenum">
              <a:rPr lang="en-US" altLang="en-US"/>
              <a:pPr/>
              <a:t>‹#›</a:t>
            </a:fld>
            <a:endParaRPr lang="en-US" altLang="en-US"/>
          </a:p>
        </p:txBody>
      </p:sp>
    </p:spTree>
    <p:extLst>
      <p:ext uri="{BB962C8B-B14F-4D97-AF65-F5344CB8AC3E}">
        <p14:creationId xmlns:p14="http://schemas.microsoft.com/office/powerpoint/2010/main" val="1179862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16F3FAB7-C9E9-4DC5-9C0E-C4A5B5CA5E94}" type="slidenum">
              <a:rPr lang="en-US" altLang="en-US"/>
              <a:pPr/>
              <a:t>‹#›</a:t>
            </a:fld>
            <a:endParaRPr lang="en-US" altLang="en-US"/>
          </a:p>
        </p:txBody>
      </p:sp>
    </p:spTree>
    <p:extLst>
      <p:ext uri="{BB962C8B-B14F-4D97-AF65-F5344CB8AC3E}">
        <p14:creationId xmlns:p14="http://schemas.microsoft.com/office/powerpoint/2010/main" val="1370927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DC32261-AD4B-428F-8F6D-AB566EDC8CDB}" type="slidenum">
              <a:rPr lang="en-US" altLang="en-US"/>
              <a:pPr/>
              <a:t>‹#›</a:t>
            </a:fld>
            <a:endParaRPr lang="en-US" altLang="en-US"/>
          </a:p>
        </p:txBody>
      </p:sp>
    </p:spTree>
    <p:extLst>
      <p:ext uri="{BB962C8B-B14F-4D97-AF65-F5344CB8AC3E}">
        <p14:creationId xmlns:p14="http://schemas.microsoft.com/office/powerpoint/2010/main" val="3124668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0CC928E-B03C-41AC-9D99-0C05F5344E50}" type="slidenum">
              <a:rPr lang="en-US" altLang="en-US"/>
              <a:pPr/>
              <a:t>‹#›</a:t>
            </a:fld>
            <a:endParaRPr lang="en-US" altLang="en-US"/>
          </a:p>
        </p:txBody>
      </p:sp>
    </p:spTree>
    <p:extLst>
      <p:ext uri="{BB962C8B-B14F-4D97-AF65-F5344CB8AC3E}">
        <p14:creationId xmlns:p14="http://schemas.microsoft.com/office/powerpoint/2010/main" val="3972681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20236AA-D87F-429A-8BE2-94C9E0B99C74}" type="slidenum">
              <a:rPr lang="en-US" altLang="en-US"/>
              <a:pPr/>
              <a:t>‹#›</a:t>
            </a:fld>
            <a:endParaRPr lang="en-US" altLang="en-US"/>
          </a:p>
        </p:txBody>
      </p:sp>
    </p:spTree>
    <p:extLst>
      <p:ext uri="{BB962C8B-B14F-4D97-AF65-F5344CB8AC3E}">
        <p14:creationId xmlns:p14="http://schemas.microsoft.com/office/powerpoint/2010/main" val="20708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676694D8-DFCF-427D-806F-4DFBE25F7C29}" type="slidenum">
              <a:rPr lang="en-US" altLang="en-US"/>
              <a:pPr/>
              <a:t>‹#›</a:t>
            </a:fld>
            <a:endParaRPr lang="en-US" altLang="en-US"/>
          </a:p>
        </p:txBody>
      </p:sp>
    </p:spTree>
    <p:extLst>
      <p:ext uri="{BB962C8B-B14F-4D97-AF65-F5344CB8AC3E}">
        <p14:creationId xmlns:p14="http://schemas.microsoft.com/office/powerpoint/2010/main" val="240734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A9636FF1-FC8F-40E7-91B0-6117CA859396}" type="slidenum">
              <a:rPr lang="en-US" altLang="en-US"/>
              <a:pPr/>
              <a:t>‹#›</a:t>
            </a:fld>
            <a:endParaRPr lang="en-US" altLang="en-US"/>
          </a:p>
        </p:txBody>
      </p:sp>
    </p:spTree>
    <p:extLst>
      <p:ext uri="{BB962C8B-B14F-4D97-AF65-F5344CB8AC3E}">
        <p14:creationId xmlns:p14="http://schemas.microsoft.com/office/powerpoint/2010/main" val="493787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087523CC-16D2-4709-967C-A6CE8B101F6F}" type="slidenum">
              <a:rPr lang="en-US" altLang="en-US"/>
              <a:pPr/>
              <a:t>‹#›</a:t>
            </a:fld>
            <a:endParaRPr lang="en-US" altLang="en-US"/>
          </a:p>
        </p:txBody>
      </p:sp>
    </p:spTree>
    <p:extLst>
      <p:ext uri="{BB962C8B-B14F-4D97-AF65-F5344CB8AC3E}">
        <p14:creationId xmlns:p14="http://schemas.microsoft.com/office/powerpoint/2010/main" val="89965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75643D5-997E-41F4-BCBD-B9FC473D4BDB}" type="slidenum">
              <a:rPr lang="en-US" altLang="en-US"/>
              <a:pPr/>
              <a:t>‹#›</a:t>
            </a:fld>
            <a:endParaRPr lang="en-US" altLang="en-US"/>
          </a:p>
        </p:txBody>
      </p:sp>
    </p:spTree>
    <p:extLst>
      <p:ext uri="{BB962C8B-B14F-4D97-AF65-F5344CB8AC3E}">
        <p14:creationId xmlns:p14="http://schemas.microsoft.com/office/powerpoint/2010/main" val="2130771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E59FEA2-45C6-4A82-BCF0-7359B0C7D104}" type="slidenum">
              <a:rPr lang="en-US" altLang="en-US"/>
              <a:pPr/>
              <a:t>‹#›</a:t>
            </a:fld>
            <a:endParaRPr lang="en-US" altLang="en-US"/>
          </a:p>
        </p:txBody>
      </p:sp>
    </p:spTree>
    <p:extLst>
      <p:ext uri="{BB962C8B-B14F-4D97-AF65-F5344CB8AC3E}">
        <p14:creationId xmlns:p14="http://schemas.microsoft.com/office/powerpoint/2010/main" val="3093975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AE1BCCC-99B8-4BE2-92FF-B12974EE92F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5.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1.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3.wmf"/><Relationship Id="rId5" Type="http://schemas.openxmlformats.org/officeDocument/2006/relationships/oleObject" Target="../embeddings/oleObject5.bin"/><Relationship Id="rId4" Type="http://schemas.openxmlformats.org/officeDocument/2006/relationships/image" Target="../media/image22.wmf"/></Relationships>
</file>

<file path=ppt/slides/_rels/slide33.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3.wmf"/><Relationship Id="rId5" Type="http://schemas.openxmlformats.org/officeDocument/2006/relationships/oleObject" Target="../embeddings/oleObject8.bin"/><Relationship Id="rId4" Type="http://schemas.openxmlformats.org/officeDocument/2006/relationships/image" Target="../media/image25.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23.wmf"/><Relationship Id="rId5" Type="http://schemas.openxmlformats.org/officeDocument/2006/relationships/oleObject" Target="../embeddings/oleObject11.bin"/><Relationship Id="rId4" Type="http://schemas.openxmlformats.org/officeDocument/2006/relationships/image" Target="../media/image26.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5"/>
          <p:cNvSpPr>
            <a:spLocks noChangeArrowheads="1"/>
          </p:cNvSpPr>
          <p:nvPr/>
        </p:nvSpPr>
        <p:spPr bwMode="auto">
          <a:xfrm>
            <a:off x="685800" y="2438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3600" dirty="0">
              <a:solidFill>
                <a:schemeClr val="tx2"/>
              </a:solidFill>
            </a:endParaRPr>
          </a:p>
          <a:p>
            <a:pPr algn="ctr"/>
            <a:r>
              <a:rPr lang="en-US" altLang="en-US" sz="4800" b="1" dirty="0"/>
              <a:t>Measuring Metal Release Rate from an </a:t>
            </a:r>
            <a:r>
              <a:rPr lang="en-US" altLang="en-US" sz="4800" b="1" dirty="0" err="1"/>
              <a:t>Arsenopyrite</a:t>
            </a:r>
            <a:r>
              <a:rPr lang="en-US" altLang="en-US" sz="4800" b="1" dirty="0"/>
              <a:t> Sample</a:t>
            </a:r>
            <a:endParaRPr lang="en-US" altLang="en-US" sz="4000" dirty="0"/>
          </a:p>
          <a:p>
            <a:pPr algn="ctr"/>
            <a:endParaRPr lang="en-US" altLang="en-US" sz="4000" dirty="0">
              <a:solidFill>
                <a:schemeClr val="tx2"/>
              </a:solidFill>
            </a:endParaRPr>
          </a:p>
          <a:p>
            <a:pPr algn="ctr"/>
            <a:r>
              <a:rPr lang="en-US" altLang="en-US" sz="3600" b="1" dirty="0">
                <a:solidFill>
                  <a:schemeClr val="tx2"/>
                </a:solidFill>
              </a:rPr>
              <a:t>Chemistry of Metal </a:t>
            </a:r>
          </a:p>
          <a:p>
            <a:pPr algn="ctr"/>
            <a:r>
              <a:rPr lang="en-US" altLang="en-US" sz="3600" b="1" dirty="0">
                <a:solidFill>
                  <a:schemeClr val="tx2"/>
                </a:solidFill>
              </a:rPr>
              <a:t>Sulfide Minerals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arsenicmap_bangladesh"/>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029200" y="1143000"/>
            <a:ext cx="28289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31" name="Picture 7" descr="bg-map"/>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62000" y="1219200"/>
            <a:ext cx="3810000" cy="4092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34" name="Rectangle 10"/>
          <p:cNvSpPr>
            <a:spLocks noChangeArrowheads="1"/>
          </p:cNvSpPr>
          <p:nvPr/>
        </p:nvSpPr>
        <p:spPr bwMode="auto">
          <a:xfrm>
            <a:off x="685800" y="5410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sz="3200"/>
              <a:t>Estimated that ~65 Million people are exposed to high As concentrations from naturally-occuring arsenopyrite</a:t>
            </a:r>
          </a:p>
        </p:txBody>
      </p:sp>
      <p:sp>
        <p:nvSpPr>
          <p:cNvPr id="26636" name="Text Box 12"/>
          <p:cNvSpPr txBox="1">
            <a:spLocks noChangeArrowheads="1"/>
          </p:cNvSpPr>
          <p:nvPr>
            <p:ph type="title"/>
          </p:nvPr>
        </p:nvSpPr>
        <p:spPr>
          <a:xfrm>
            <a:off x="914400" y="-152400"/>
            <a:ext cx="7772400" cy="1143000"/>
          </a:xfrm>
          <a:noFill/>
          <a:ln/>
        </p:spPr>
        <p:txBody>
          <a:bodyPr/>
          <a:lstStyle/>
          <a:p>
            <a:pPr algn="l"/>
            <a:r>
              <a:rPr lang="en-US" altLang="en-US" sz="4000" b="1"/>
              <a:t>Arsenic Poisoning in Bangladesh</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descr="arsenic_project_sufferer_picture11"/>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8600" y="838200"/>
            <a:ext cx="5029200" cy="3352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4" name="Picture 8" descr="arsenic_project_sufferer_picture16"/>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962400" y="3327400"/>
            <a:ext cx="4953000" cy="330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47" name="Text Box 11"/>
          <p:cNvSpPr txBox="1">
            <a:spLocks noChangeArrowheads="1"/>
          </p:cNvSpPr>
          <p:nvPr/>
        </p:nvSpPr>
        <p:spPr bwMode="auto">
          <a:xfrm>
            <a:off x="1600200" y="-73025"/>
            <a:ext cx="6572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t>Arsenic Poisoning in Bangladesh</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5"/>
          <p:cNvSpPr>
            <a:spLocks noChangeArrowheads="1"/>
          </p:cNvSpPr>
          <p:nvPr/>
        </p:nvSpPr>
        <p:spPr bwMode="auto">
          <a:xfrm>
            <a:off x="12700" y="6491288"/>
            <a:ext cx="8750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t>http://www.washingtonpost.com/wp-dyn/content/article/2007/02/01/AR2007020101874.html</a:t>
            </a:r>
          </a:p>
        </p:txBody>
      </p:sp>
      <p:pic>
        <p:nvPicPr>
          <p:cNvPr id="81927" name="Picture 7" descr="CEN_C_S"/>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93663" y="1588"/>
            <a:ext cx="7907337"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Rectangle 6"/>
          <p:cNvSpPr>
            <a:spLocks noChangeArrowheads="1"/>
          </p:cNvSpPr>
          <p:nvPr/>
        </p:nvSpPr>
        <p:spPr bwMode="auto">
          <a:xfrm>
            <a:off x="0" y="6262688"/>
            <a:ext cx="488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t>http://pubs.acs.org/cen/news/85/i07/8507prize.html</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ChangeArrowheads="1"/>
          </p:cNvSpPr>
          <p:nvPr/>
        </p:nvSpPr>
        <p:spPr bwMode="auto">
          <a:xfrm>
            <a:off x="685800" y="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sz="4000" b="1">
                <a:solidFill>
                  <a:srgbClr val="333399"/>
                </a:solidFill>
              </a:rPr>
              <a:t>AMD (Acid Mine Drainage)</a:t>
            </a:r>
            <a:endParaRPr lang="en-US" altLang="en-US" sz="4000" b="1"/>
          </a:p>
        </p:txBody>
      </p:sp>
      <p:graphicFrame>
        <p:nvGraphicFramePr>
          <p:cNvPr id="2059" name="Object 11"/>
          <p:cNvGraphicFramePr>
            <a:graphicFrameLocks noChangeAspect="1"/>
          </p:cNvGraphicFramePr>
          <p:nvPr/>
        </p:nvGraphicFramePr>
        <p:xfrm>
          <a:off x="228600" y="914400"/>
          <a:ext cx="4727575" cy="3152775"/>
        </p:xfrm>
        <a:graphic>
          <a:graphicData uri="http://schemas.openxmlformats.org/presentationml/2006/ole">
            <mc:AlternateContent xmlns:mc="http://schemas.openxmlformats.org/markup-compatibility/2006">
              <mc:Choice xmlns:v="urn:schemas-microsoft-com:vml" Requires="v">
                <p:oleObj spid="_x0000_s2064" name="Image" r:id="rId3" imgW="10229439" imgH="6823862" progId="Photoshop.Image.5">
                  <p:embed/>
                </p:oleObj>
              </mc:Choice>
              <mc:Fallback>
                <p:oleObj name="Image" r:id="rId3" imgW="10229439" imgH="6823862" progId="Photoshop.Image.5">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4727575"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0" name="Text Box 12"/>
          <p:cNvSpPr txBox="1">
            <a:spLocks noChangeArrowheads="1"/>
          </p:cNvSpPr>
          <p:nvPr/>
        </p:nvSpPr>
        <p:spPr bwMode="auto">
          <a:xfrm>
            <a:off x="4953000" y="809625"/>
            <a:ext cx="4267200" cy="310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200"/>
              <a:t>Sulfide minerals are found at coal and metal deposits. Mining exposes the sulfides to air and water, which results in their oxidative dissolution. This leads to the generation of sulfuric acid and release of  heavy metals into water supplies, the process is known as </a:t>
            </a:r>
            <a:r>
              <a:rPr lang="en-US" altLang="en-US" sz="2200" b="1">
                <a:solidFill>
                  <a:schemeClr val="accent2"/>
                </a:solidFill>
              </a:rPr>
              <a:t>acid mine drainage.</a:t>
            </a:r>
          </a:p>
        </p:txBody>
      </p:sp>
      <p:sp>
        <p:nvSpPr>
          <p:cNvPr id="2062" name="Text Box 14"/>
          <p:cNvSpPr txBox="1">
            <a:spLocks noChangeArrowheads="1"/>
          </p:cNvSpPr>
          <p:nvPr/>
        </p:nvSpPr>
        <p:spPr bwMode="auto">
          <a:xfrm>
            <a:off x="228600" y="4191000"/>
            <a:ext cx="4724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Picture of Iron Mountain Mine, in northern California. </a:t>
            </a:r>
          </a:p>
          <a:p>
            <a:r>
              <a:rPr lang="en-US" altLang="en-US" sz="2000"/>
              <a:t>It was mined for iron, silver, gold, copper, and zinc beginning in the late 1800’s till 1962. It was identified by EPA as the largest discharger of toxic metals in US.</a:t>
            </a:r>
            <a:endParaRPr lang="en-US" altLang="en-US"/>
          </a:p>
        </p:txBody>
      </p:sp>
      <p:pic>
        <p:nvPicPr>
          <p:cNvPr id="2063" name="Picture 15" descr="FeMt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4038600"/>
            <a:ext cx="2641600" cy="2566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adrift"/>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286000" y="1219200"/>
            <a:ext cx="6858000" cy="4062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4" name="Text Box 6"/>
          <p:cNvSpPr txBox="1">
            <a:spLocks noChangeArrowheads="1"/>
          </p:cNvSpPr>
          <p:nvPr/>
        </p:nvSpPr>
        <p:spPr bwMode="auto">
          <a:xfrm>
            <a:off x="2895600" y="5486400"/>
            <a:ext cx="5886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Green water, due to Cu</a:t>
            </a:r>
            <a:r>
              <a:rPr lang="en-US" altLang="en-US" sz="3600" baseline="30000"/>
              <a:t>2+</a:t>
            </a:r>
            <a:r>
              <a:rPr lang="en-US" altLang="en-US" sz="3600"/>
              <a:t> , Ni</a:t>
            </a:r>
            <a:r>
              <a:rPr lang="en-US" altLang="en-US" sz="3600" baseline="30000"/>
              <a:t>2+</a:t>
            </a:r>
          </a:p>
        </p:txBody>
      </p:sp>
      <p:sp>
        <p:nvSpPr>
          <p:cNvPr id="37895" name="Text Box 7"/>
          <p:cNvSpPr txBox="1">
            <a:spLocks noChangeArrowheads="1"/>
          </p:cNvSpPr>
          <p:nvPr/>
        </p:nvSpPr>
        <p:spPr bwMode="auto">
          <a:xfrm>
            <a:off x="2590800" y="0"/>
            <a:ext cx="4070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Inside Iron Mountain</a:t>
            </a:r>
            <a:endParaRPr lang="en-US" altLang="en-US" sz="3600" baseline="30000"/>
          </a:p>
        </p:txBody>
      </p:sp>
      <p:sp>
        <p:nvSpPr>
          <p:cNvPr id="37896" name="Rectangle 8"/>
          <p:cNvSpPr>
            <a:spLocks noChangeArrowheads="1"/>
          </p:cNvSpPr>
          <p:nvPr/>
        </p:nvSpPr>
        <p:spPr bwMode="auto">
          <a:xfrm>
            <a:off x="0" y="1371600"/>
            <a:ext cx="2819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000"/>
              <a:t>pH &lt; 1</a:t>
            </a:r>
          </a:p>
          <a:p>
            <a:pPr>
              <a:buFontTx/>
              <a:buNone/>
            </a:pPr>
            <a:r>
              <a:rPr lang="en-US" altLang="en-US" sz="2000"/>
              <a:t>High metal concentrations</a:t>
            </a:r>
          </a:p>
          <a:p>
            <a:pPr lvl="1">
              <a:buFontTx/>
              <a:buNone/>
            </a:pPr>
            <a:r>
              <a:rPr lang="en-US" altLang="en-US" sz="2000"/>
              <a:t>Fe &gt; 21,000 mg/L</a:t>
            </a:r>
          </a:p>
          <a:p>
            <a:pPr lvl="1">
              <a:buFontTx/>
              <a:buNone/>
            </a:pPr>
            <a:r>
              <a:rPr lang="en-US" altLang="en-US" sz="2000"/>
              <a:t>Zn &gt; 2000 mg/L</a:t>
            </a:r>
          </a:p>
          <a:p>
            <a:pPr lvl="1">
              <a:buFontTx/>
              <a:buNone/>
            </a:pPr>
            <a:r>
              <a:rPr lang="en-US" altLang="en-US" sz="2000"/>
              <a:t>Cd &gt; 16 mg/L</a:t>
            </a:r>
          </a:p>
          <a:p>
            <a:pPr lvl="1">
              <a:buFontTx/>
              <a:buNone/>
            </a:pPr>
            <a:r>
              <a:rPr lang="en-US" altLang="en-US" sz="2000"/>
              <a:t>Cu &gt; 200 mg/L</a:t>
            </a:r>
          </a:p>
          <a:p>
            <a:pPr lvl="1">
              <a:buFontTx/>
              <a:buNone/>
            </a:pPr>
            <a:r>
              <a:rPr lang="en-US" altLang="en-US" sz="2000"/>
              <a:t>As &gt; 47 mg/L</a:t>
            </a:r>
          </a:p>
          <a:p>
            <a:pPr>
              <a:buFontTx/>
              <a:buNone/>
            </a:pPr>
            <a:r>
              <a:rPr lang="en-US" altLang="en-US" sz="2000"/>
              <a:t>Temperature ~ 50°C</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5" descr="map"/>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1295400"/>
            <a:ext cx="5562600" cy="3738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11" name="Text Box 7"/>
          <p:cNvSpPr txBox="1">
            <a:spLocks noChangeArrowheads="1"/>
          </p:cNvSpPr>
          <p:nvPr/>
        </p:nvSpPr>
        <p:spPr bwMode="auto">
          <a:xfrm>
            <a:off x="762000" y="5305425"/>
            <a:ext cx="7391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55 million tons of ore from a sulfide mineral deposit that is approximately 4,900 feet long, 2,200 feet deep and 100 feet wide. The total surface area disturbed during mine development would be about 550 acres. </a:t>
            </a:r>
          </a:p>
        </p:txBody>
      </p:sp>
      <p:sp>
        <p:nvSpPr>
          <p:cNvPr id="47112" name="Text Box 8"/>
          <p:cNvSpPr txBox="1">
            <a:spLocks noChangeArrowheads="1"/>
          </p:cNvSpPr>
          <p:nvPr/>
        </p:nvSpPr>
        <p:spPr bwMode="auto">
          <a:xfrm>
            <a:off x="1447800" y="0"/>
            <a:ext cx="5786438"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4400"/>
              <a:t>Proposed Crandon Mine </a:t>
            </a:r>
          </a:p>
          <a:p>
            <a:pPr algn="ctr"/>
            <a:r>
              <a:rPr lang="en-US" altLang="en-US" sz="3200"/>
              <a:t>in Northern Wisconsin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noChangeArrowheads="1"/>
          </p:cNvSpPr>
          <p:nvPr>
            <p:ph type="title"/>
          </p:nvPr>
        </p:nvSpPr>
        <p:spPr>
          <a:xfrm>
            <a:off x="685800" y="152400"/>
            <a:ext cx="7772400" cy="1143000"/>
          </a:xfrm>
          <a:noFill/>
          <a:ln/>
        </p:spPr>
        <p:txBody>
          <a:bodyPr/>
          <a:lstStyle/>
          <a:p>
            <a:r>
              <a:rPr lang="en-US" altLang="en-US"/>
              <a:t>Sulfide Minerals</a:t>
            </a:r>
          </a:p>
        </p:txBody>
      </p:sp>
      <p:grpSp>
        <p:nvGrpSpPr>
          <p:cNvPr id="46085" name="Group 5"/>
          <p:cNvGrpSpPr>
            <a:grpSpLocks/>
          </p:cNvGrpSpPr>
          <p:nvPr/>
        </p:nvGrpSpPr>
        <p:grpSpPr bwMode="auto">
          <a:xfrm>
            <a:off x="609600" y="1752600"/>
            <a:ext cx="2743200" cy="2422525"/>
            <a:chOff x="384" y="864"/>
            <a:chExt cx="1728" cy="1526"/>
          </a:xfrm>
        </p:grpSpPr>
        <p:pic>
          <p:nvPicPr>
            <p:cNvPr id="46086" name="Picture 6" descr="pyrite1b_small"/>
            <p:cNvPicPr>
              <a:picLocks noChangeAspect="1" noChangeArrowheads="1"/>
            </p:cNvPicPr>
            <p:nvPr/>
          </p:nvPicPr>
          <p:blipFill>
            <a:blip r:embed="rId2">
              <a:lum bright="24000" contrast="24000"/>
              <a:extLst>
                <a:ext uri="{28A0092B-C50C-407E-A947-70E740481C1C}">
                  <a14:useLocalDpi xmlns:a14="http://schemas.microsoft.com/office/drawing/2010/main" val="0"/>
                </a:ext>
              </a:extLst>
            </a:blip>
            <a:srcRect/>
            <a:stretch>
              <a:fillRect/>
            </a:stretch>
          </p:blipFill>
          <p:spPr bwMode="auto">
            <a:xfrm>
              <a:off x="384" y="864"/>
              <a:ext cx="1728" cy="948"/>
            </a:xfrm>
            <a:prstGeom prst="rect">
              <a:avLst/>
            </a:prstGeom>
            <a:noFill/>
            <a:extLst>
              <a:ext uri="{909E8E84-426E-40DD-AFC4-6F175D3DCCD1}">
                <a14:hiddenFill xmlns:a14="http://schemas.microsoft.com/office/drawing/2010/main">
                  <a:solidFill>
                    <a:srgbClr val="FFFFFF"/>
                  </a:solidFill>
                </a14:hiddenFill>
              </a:ext>
            </a:extLst>
          </p:spPr>
        </p:pic>
        <p:sp>
          <p:nvSpPr>
            <p:cNvPr id="46087" name="Text Box 7"/>
            <p:cNvSpPr txBox="1">
              <a:spLocks noChangeArrowheads="1"/>
            </p:cNvSpPr>
            <p:nvPr/>
          </p:nvSpPr>
          <p:spPr bwMode="auto">
            <a:xfrm>
              <a:off x="672" y="1872"/>
              <a:ext cx="1209"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Pyrite (FeS</a:t>
              </a:r>
              <a:r>
                <a:rPr lang="en-US" altLang="en-US" baseline="-25000"/>
                <a:t>2</a:t>
              </a:r>
              <a:r>
                <a:rPr lang="en-US" altLang="en-US"/>
                <a:t>)</a:t>
              </a:r>
            </a:p>
            <a:p>
              <a:r>
                <a:rPr lang="en-US" altLang="en-US"/>
                <a:t>“Fool’s Gold”</a:t>
              </a:r>
            </a:p>
          </p:txBody>
        </p:sp>
      </p:grpSp>
      <p:sp>
        <p:nvSpPr>
          <p:cNvPr id="46088" name="Text Box 8"/>
          <p:cNvSpPr txBox="1">
            <a:spLocks noChangeArrowheads="1"/>
          </p:cNvSpPr>
          <p:nvPr/>
        </p:nvSpPr>
        <p:spPr bwMode="auto">
          <a:xfrm>
            <a:off x="4191000" y="1828800"/>
            <a:ext cx="3832225"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a:t>Pyrite and Marcasite (FeS</a:t>
            </a:r>
            <a:r>
              <a:rPr lang="en-US" altLang="en-US" baseline="-25000"/>
              <a:t>2</a:t>
            </a:r>
            <a:r>
              <a:rPr lang="en-US" altLang="en-US"/>
              <a:t>)</a:t>
            </a:r>
          </a:p>
          <a:p>
            <a:pPr>
              <a:buFontTx/>
              <a:buChar char="•"/>
            </a:pPr>
            <a:r>
              <a:rPr lang="en-US" altLang="en-US"/>
              <a:t>Arsenopyrite (FeAsS)</a:t>
            </a:r>
          </a:p>
          <a:p>
            <a:pPr>
              <a:buFontTx/>
              <a:buChar char="•"/>
            </a:pPr>
            <a:r>
              <a:rPr lang="en-US" altLang="en-US"/>
              <a:t>Covellite (CuS)</a:t>
            </a:r>
          </a:p>
          <a:p>
            <a:pPr>
              <a:buFontTx/>
              <a:buChar char="•"/>
            </a:pPr>
            <a:r>
              <a:rPr lang="en-US" altLang="en-US"/>
              <a:t>Chalcopyrite (CuFeS</a:t>
            </a:r>
            <a:r>
              <a:rPr lang="en-US" altLang="en-US" baseline="-25000"/>
              <a:t>2</a:t>
            </a:r>
            <a:r>
              <a:rPr lang="en-US" altLang="en-US"/>
              <a:t>)</a:t>
            </a:r>
          </a:p>
          <a:p>
            <a:pPr>
              <a:buFontTx/>
              <a:buChar char="•"/>
            </a:pPr>
            <a:r>
              <a:rPr lang="en-US" altLang="en-US"/>
              <a:t>Galena (PbS)</a:t>
            </a:r>
          </a:p>
          <a:p>
            <a:pPr>
              <a:buFontTx/>
              <a:buChar char="•"/>
            </a:pPr>
            <a:r>
              <a:rPr lang="en-US" altLang="en-US"/>
              <a:t>Wurtzite, Sphalerite (ZnFeS)</a:t>
            </a:r>
          </a:p>
        </p:txBody>
      </p:sp>
      <p:grpSp>
        <p:nvGrpSpPr>
          <p:cNvPr id="46089" name="Group 9"/>
          <p:cNvGrpSpPr>
            <a:grpSpLocks/>
          </p:cNvGrpSpPr>
          <p:nvPr/>
        </p:nvGrpSpPr>
        <p:grpSpPr bwMode="auto">
          <a:xfrm>
            <a:off x="268288" y="4672013"/>
            <a:ext cx="8875712" cy="1552575"/>
            <a:chOff x="169" y="3168"/>
            <a:chExt cx="5591" cy="978"/>
          </a:xfrm>
        </p:grpSpPr>
        <p:sp>
          <p:nvSpPr>
            <p:cNvPr id="46090" name="Text Box 10"/>
            <p:cNvSpPr txBox="1">
              <a:spLocks noChangeArrowheads="1"/>
            </p:cNvSpPr>
            <p:nvPr/>
          </p:nvSpPr>
          <p:spPr bwMode="auto">
            <a:xfrm>
              <a:off x="169" y="3168"/>
              <a:ext cx="5591" cy="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a:t>Found near metal ore and coal deposits</a:t>
              </a:r>
            </a:p>
            <a:p>
              <a:pPr>
                <a:buFontTx/>
                <a:buChar char="•"/>
              </a:pPr>
              <a:r>
                <a:rPr lang="en-US" altLang="en-US"/>
                <a:t>Exposure to air and water causes oxidation and subsequent dissolution</a:t>
              </a:r>
            </a:p>
            <a:p>
              <a:pPr>
                <a:buFontTx/>
                <a:buChar char="•"/>
              </a:pPr>
              <a:r>
                <a:rPr lang="en-US" altLang="en-US"/>
                <a:t>Sulfuric acid produced</a:t>
              </a:r>
            </a:p>
            <a:p>
              <a:pPr>
                <a:buFontTx/>
                <a:buChar char="•"/>
              </a:pPr>
              <a:r>
                <a:rPr lang="en-US" altLang="en-US"/>
                <a:t>Metals leached from surrounding minerals</a:t>
              </a:r>
            </a:p>
          </p:txBody>
        </p:sp>
        <p:sp>
          <p:nvSpPr>
            <p:cNvPr id="46091" name="Text Box 11"/>
            <p:cNvSpPr txBox="1">
              <a:spLocks noChangeArrowheads="1"/>
            </p:cNvSpPr>
            <p:nvPr/>
          </p:nvSpPr>
          <p:spPr bwMode="auto">
            <a:xfrm>
              <a:off x="3576" y="3593"/>
              <a:ext cx="206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400"/>
                <a:t>} </a:t>
              </a:r>
              <a:r>
                <a:rPr lang="en-US" altLang="en-US">
                  <a:solidFill>
                    <a:srgbClr val="800080"/>
                  </a:solidFill>
                </a:rPr>
                <a:t>Acid Mine Drainage</a:t>
              </a:r>
              <a:endParaRPr lang="en-US" altLang="en-US"/>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54" name="Rectangle 34"/>
          <p:cNvSpPr>
            <a:spLocks noChangeArrowheads="1"/>
          </p:cNvSpPr>
          <p:nvPr/>
        </p:nvSpPr>
        <p:spPr bwMode="auto">
          <a:xfrm>
            <a:off x="0" y="381000"/>
            <a:ext cx="8839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b="1">
                <a:solidFill>
                  <a:schemeClr val="tx2"/>
                </a:solidFill>
              </a:rPr>
              <a:t>Pyrite (FeS</a:t>
            </a:r>
            <a:r>
              <a:rPr lang="en-US" altLang="en-US" b="1" baseline="-25000">
                <a:solidFill>
                  <a:schemeClr val="tx2"/>
                </a:solidFill>
              </a:rPr>
              <a:t>2</a:t>
            </a:r>
            <a:r>
              <a:rPr lang="en-US" altLang="en-US" b="1">
                <a:solidFill>
                  <a:schemeClr val="tx2"/>
                </a:solidFill>
              </a:rPr>
              <a:t>) - most abundant sulfide- model system</a:t>
            </a:r>
          </a:p>
        </p:txBody>
      </p:sp>
      <p:sp>
        <p:nvSpPr>
          <p:cNvPr id="56355" name="Rectangle 35"/>
          <p:cNvSpPr>
            <a:spLocks noChangeArrowheads="1"/>
          </p:cNvSpPr>
          <p:nvPr/>
        </p:nvSpPr>
        <p:spPr bwMode="auto">
          <a:xfrm>
            <a:off x="762000" y="0"/>
            <a:ext cx="83978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solidFill>
                  <a:srgbClr val="993300"/>
                </a:solidFill>
              </a:rPr>
              <a:t>What is known about metal sulfide dissolution?</a:t>
            </a:r>
          </a:p>
        </p:txBody>
      </p:sp>
      <p:sp>
        <p:nvSpPr>
          <p:cNvPr id="56358" name="Rectangle 38"/>
          <p:cNvSpPr>
            <a:spLocks noChangeArrowheads="1"/>
          </p:cNvSpPr>
          <p:nvPr/>
        </p:nvSpPr>
        <p:spPr bwMode="auto">
          <a:xfrm>
            <a:off x="4191000" y="2492375"/>
            <a:ext cx="4572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a:t>Pyrite: Similar crystal structure to NaCl (Alternating positive Fe</a:t>
            </a:r>
            <a:r>
              <a:rPr lang="en-US" altLang="en-US" baseline="30000"/>
              <a:t>2+</a:t>
            </a:r>
            <a:r>
              <a:rPr lang="en-US" altLang="en-US"/>
              <a:t> with S</a:t>
            </a:r>
            <a:r>
              <a:rPr lang="en-US" altLang="en-US" baseline="-25000"/>
              <a:t>2</a:t>
            </a:r>
            <a:r>
              <a:rPr lang="en-US" altLang="en-US" baseline="30000"/>
              <a:t>-2</a:t>
            </a:r>
            <a:r>
              <a:rPr lang="en-US" altLang="en-US"/>
              <a:t> “dumbbells”) </a:t>
            </a:r>
          </a:p>
        </p:txBody>
      </p:sp>
      <p:sp>
        <p:nvSpPr>
          <p:cNvPr id="56359" name="Rectangle 39"/>
          <p:cNvSpPr>
            <a:spLocks noChangeArrowheads="1"/>
          </p:cNvSpPr>
          <p:nvPr/>
        </p:nvSpPr>
        <p:spPr bwMode="auto">
          <a:xfrm>
            <a:off x="4343400" y="48768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a:t>How does pyrite react?</a:t>
            </a:r>
          </a:p>
        </p:txBody>
      </p:sp>
      <p:sp>
        <p:nvSpPr>
          <p:cNvPr id="56360" name="Rectangle 40"/>
          <p:cNvSpPr>
            <a:spLocks noChangeArrowheads="1"/>
          </p:cNvSpPr>
          <p:nvPr/>
        </p:nvSpPr>
        <p:spPr bwMode="auto">
          <a:xfrm>
            <a:off x="0" y="838200"/>
            <a:ext cx="9525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b="1">
                <a:solidFill>
                  <a:schemeClr val="tx2"/>
                </a:solidFill>
              </a:rPr>
              <a:t>Used as a model system for understanding metal sulfide chemistry.</a:t>
            </a:r>
          </a:p>
        </p:txBody>
      </p:sp>
      <p:pic>
        <p:nvPicPr>
          <p:cNvPr id="56362" name="Picture 42" descr="Pyrite_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7400"/>
            <a:ext cx="4191000" cy="3709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533400" y="3048000"/>
            <a:ext cx="71628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a:t>FeS</a:t>
            </a:r>
            <a:r>
              <a:rPr lang="en-US" altLang="en-US" baseline="-25000"/>
              <a:t>2</a:t>
            </a:r>
            <a:r>
              <a:rPr lang="en-US" altLang="en-US"/>
              <a:t>+ 14Fe</a:t>
            </a:r>
            <a:r>
              <a:rPr lang="en-US" altLang="en-US" baseline="30000"/>
              <a:t>3+</a:t>
            </a:r>
            <a:r>
              <a:rPr lang="en-US" altLang="en-US"/>
              <a:t>+ 8H</a:t>
            </a:r>
            <a:r>
              <a:rPr lang="en-US" altLang="en-US" baseline="-25000"/>
              <a:t>2</a:t>
            </a:r>
            <a:r>
              <a:rPr lang="en-US" altLang="en-US"/>
              <a:t>O =&gt;15Fe</a:t>
            </a:r>
            <a:r>
              <a:rPr lang="en-US" altLang="en-US" baseline="30000"/>
              <a:t>2+</a:t>
            </a:r>
            <a:r>
              <a:rPr lang="en-US" altLang="en-US"/>
              <a:t>+ 2SO</a:t>
            </a:r>
            <a:r>
              <a:rPr lang="en-US" altLang="en-US" baseline="-25000"/>
              <a:t>4</a:t>
            </a:r>
            <a:r>
              <a:rPr lang="en-US" altLang="en-US" baseline="30000"/>
              <a:t>2- </a:t>
            </a:r>
            <a:r>
              <a:rPr lang="en-US" altLang="en-US"/>
              <a:t>+16H</a:t>
            </a:r>
            <a:r>
              <a:rPr lang="en-US" altLang="en-US" baseline="30000"/>
              <a:t>+	</a:t>
            </a:r>
          </a:p>
        </p:txBody>
      </p:sp>
      <p:sp>
        <p:nvSpPr>
          <p:cNvPr id="57347" name="Rectangle 3"/>
          <p:cNvSpPr>
            <a:spLocks noChangeArrowheads="1"/>
          </p:cNvSpPr>
          <p:nvPr/>
        </p:nvSpPr>
        <p:spPr bwMode="auto">
          <a:xfrm>
            <a:off x="990600" y="3605213"/>
            <a:ext cx="7162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a:t>23 molecules on left-hand side of the equation !</a:t>
            </a:r>
          </a:p>
          <a:p>
            <a:r>
              <a:rPr lang="en-US" altLang="en-US"/>
              <a:t>14 Ferric ions required just to oxidize one FeS</a:t>
            </a:r>
            <a:r>
              <a:rPr lang="en-US" altLang="en-US" baseline="-25000"/>
              <a:t>2</a:t>
            </a:r>
          </a:p>
          <a:p>
            <a:endParaRPr lang="en-US" altLang="en-US" baseline="-25000"/>
          </a:p>
        </p:txBody>
      </p:sp>
      <p:sp>
        <p:nvSpPr>
          <p:cNvPr id="57348" name="Rectangle 4"/>
          <p:cNvSpPr>
            <a:spLocks noChangeArrowheads="1"/>
          </p:cNvSpPr>
          <p:nvPr/>
        </p:nvSpPr>
        <p:spPr bwMode="auto">
          <a:xfrm>
            <a:off x="685800" y="5410200"/>
            <a:ext cx="8458200" cy="1187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b="1">
                <a:solidFill>
                  <a:srgbClr val="993300"/>
                </a:solidFill>
              </a:rPr>
              <a:t>Implication:</a:t>
            </a:r>
            <a:endParaRPr lang="en-US" altLang="en-US"/>
          </a:p>
          <a:p>
            <a:r>
              <a:rPr lang="en-US" altLang="en-US"/>
              <a:t>Reaction must proceed through a series of steps.</a:t>
            </a:r>
          </a:p>
          <a:p>
            <a:r>
              <a:rPr lang="en-US" altLang="en-US"/>
              <a:t>What are they, and where do they occur (surface or  in solution?)</a:t>
            </a:r>
            <a:endParaRPr lang="en-US" altLang="en-US" baseline="-25000"/>
          </a:p>
        </p:txBody>
      </p:sp>
      <p:sp>
        <p:nvSpPr>
          <p:cNvPr id="57349" name="Rectangle 5"/>
          <p:cNvSpPr>
            <a:spLocks noChangeArrowheads="1"/>
          </p:cNvSpPr>
          <p:nvPr/>
        </p:nvSpPr>
        <p:spPr bwMode="auto">
          <a:xfrm>
            <a:off x="609600" y="2362200"/>
            <a:ext cx="5638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993300"/>
                </a:solidFill>
              </a:rPr>
              <a:t>The balanced equation:</a:t>
            </a:r>
          </a:p>
          <a:p>
            <a:endParaRPr lang="en-US" altLang="en-US" b="1">
              <a:solidFill>
                <a:srgbClr val="993300"/>
              </a:solidFill>
            </a:endParaRPr>
          </a:p>
        </p:txBody>
      </p:sp>
      <p:sp>
        <p:nvSpPr>
          <p:cNvPr id="57351" name="Rectangle 7"/>
          <p:cNvSpPr>
            <a:spLocks noChangeArrowheads="1"/>
          </p:cNvSpPr>
          <p:nvPr/>
        </p:nvSpPr>
        <p:spPr bwMode="auto">
          <a:xfrm>
            <a:off x="304800" y="0"/>
            <a:ext cx="83978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solidFill>
                  <a:srgbClr val="993300"/>
                </a:solidFill>
              </a:rPr>
              <a:t>What is known about metal sulfide dissolution?</a:t>
            </a:r>
          </a:p>
        </p:txBody>
      </p:sp>
      <p:sp>
        <p:nvSpPr>
          <p:cNvPr id="57352" name="Rectangle 8"/>
          <p:cNvSpPr>
            <a:spLocks noChangeArrowheads="1"/>
          </p:cNvSpPr>
          <p:nvPr/>
        </p:nvSpPr>
        <p:spPr bwMode="auto">
          <a:xfrm>
            <a:off x="533400" y="685800"/>
            <a:ext cx="8077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993300"/>
                </a:solidFill>
              </a:rPr>
              <a:t>Fe</a:t>
            </a:r>
            <a:r>
              <a:rPr lang="en-US" altLang="en-US" b="1" baseline="30000">
                <a:solidFill>
                  <a:srgbClr val="993300"/>
                </a:solidFill>
              </a:rPr>
              <a:t>2+</a:t>
            </a:r>
            <a:r>
              <a:rPr lang="en-US" altLang="en-US" b="1">
                <a:solidFill>
                  <a:srgbClr val="993300"/>
                </a:solidFill>
              </a:rPr>
              <a:t> is stable in solution, but S</a:t>
            </a:r>
            <a:r>
              <a:rPr lang="en-US" altLang="en-US" b="1" baseline="30000">
                <a:solidFill>
                  <a:srgbClr val="993300"/>
                </a:solidFill>
              </a:rPr>
              <a:t>-1</a:t>
            </a:r>
            <a:r>
              <a:rPr lang="en-US" altLang="en-US" b="1">
                <a:solidFill>
                  <a:srgbClr val="993300"/>
                </a:solidFill>
              </a:rPr>
              <a:t> (and As</a:t>
            </a:r>
            <a:r>
              <a:rPr lang="en-US" altLang="en-US" b="1" baseline="30000">
                <a:solidFill>
                  <a:srgbClr val="993300"/>
                </a:solidFill>
              </a:rPr>
              <a:t>-1</a:t>
            </a:r>
            <a:r>
              <a:rPr lang="en-US" altLang="en-US" b="1">
                <a:solidFill>
                  <a:srgbClr val="993300"/>
                </a:solidFill>
              </a:rPr>
              <a:t>) are not</a:t>
            </a:r>
          </a:p>
          <a:p>
            <a:endParaRPr lang="en-US" altLang="en-US" b="1">
              <a:solidFill>
                <a:srgbClr val="993300"/>
              </a:solidFill>
            </a:endParaRPr>
          </a:p>
          <a:p>
            <a:r>
              <a:rPr lang="en-US" altLang="en-US" b="1">
                <a:solidFill>
                  <a:srgbClr val="993300"/>
                </a:solidFill>
              </a:rPr>
              <a:t>Implication: </a:t>
            </a:r>
            <a:r>
              <a:rPr lang="en-US" altLang="en-US" b="1" i="1">
                <a:solidFill>
                  <a:srgbClr val="993300"/>
                </a:solidFill>
              </a:rPr>
              <a:t>All metal sulfide reactions involve oxidation of the sulfur and/or arsenic species</a:t>
            </a:r>
          </a:p>
        </p:txBody>
      </p:sp>
      <p:sp>
        <p:nvSpPr>
          <p:cNvPr id="57353" name="Rectangle 9"/>
          <p:cNvSpPr>
            <a:spLocks noChangeArrowheads="1"/>
          </p:cNvSpPr>
          <p:nvPr/>
        </p:nvSpPr>
        <p:spPr bwMode="auto">
          <a:xfrm>
            <a:off x="685800" y="4495800"/>
            <a:ext cx="8001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We can not realistically expect a reaction to involve simultaneous collision of 23 reactants!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ChangeArrowheads="1"/>
          </p:cNvSpPr>
          <p:nvPr/>
        </p:nvSpPr>
        <p:spPr bwMode="auto">
          <a:xfrm>
            <a:off x="609600" y="12192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There are two general pathways for pyrite dissolution at pH&lt;3:</a:t>
            </a:r>
          </a:p>
        </p:txBody>
      </p:sp>
      <p:pic>
        <p:nvPicPr>
          <p:cNvPr id="36869" name="Picture 5" descr="pyr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667000"/>
            <a:ext cx="3505200" cy="2628900"/>
          </a:xfrm>
          <a:prstGeom prst="rect">
            <a:avLst/>
          </a:prstGeom>
          <a:noFill/>
          <a:extLst>
            <a:ext uri="{909E8E84-426E-40DD-AFC4-6F175D3DCCD1}">
              <a14:hiddenFill xmlns:a14="http://schemas.microsoft.com/office/drawing/2010/main">
                <a:solidFill>
                  <a:srgbClr val="FFFFFF"/>
                </a:solidFill>
              </a14:hiddenFill>
            </a:ext>
          </a:extLst>
        </p:spPr>
      </p:pic>
      <p:sp>
        <p:nvSpPr>
          <p:cNvPr id="36870" name="Rectangle 6"/>
          <p:cNvSpPr>
            <a:spLocks noChangeArrowheads="1"/>
          </p:cNvSpPr>
          <p:nvPr/>
        </p:nvSpPr>
        <p:spPr bwMode="auto">
          <a:xfrm>
            <a:off x="609600" y="1677988"/>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a:t>FeS</a:t>
            </a:r>
            <a:r>
              <a:rPr lang="en-US" altLang="en-US" baseline="-25000"/>
              <a:t>2</a:t>
            </a:r>
            <a:r>
              <a:rPr lang="en-US" altLang="en-US"/>
              <a:t> + 7/2 O</a:t>
            </a:r>
            <a:r>
              <a:rPr lang="en-US" altLang="en-US" baseline="-25000"/>
              <a:t>2</a:t>
            </a:r>
            <a:r>
              <a:rPr lang="en-US" altLang="en-US"/>
              <a:t>+ H</a:t>
            </a:r>
            <a:r>
              <a:rPr lang="en-US" altLang="en-US" baseline="-25000"/>
              <a:t>2</a:t>
            </a:r>
            <a:r>
              <a:rPr lang="en-US" altLang="en-US"/>
              <a:t>O =&gt; Fe</a:t>
            </a:r>
            <a:r>
              <a:rPr lang="en-US" altLang="en-US" baseline="30000"/>
              <a:t>2+</a:t>
            </a:r>
            <a:r>
              <a:rPr lang="en-US" altLang="en-US"/>
              <a:t> + 2SO</a:t>
            </a:r>
            <a:r>
              <a:rPr lang="en-US" altLang="en-US" baseline="-25000"/>
              <a:t>4</a:t>
            </a:r>
            <a:r>
              <a:rPr lang="en-US" altLang="en-US" baseline="30000"/>
              <a:t>2- </a:t>
            </a:r>
            <a:r>
              <a:rPr lang="en-US" altLang="en-US"/>
              <a:t>+ 2H</a:t>
            </a:r>
            <a:r>
              <a:rPr lang="en-US" altLang="en-US" baseline="30000"/>
              <a:t>+		</a:t>
            </a:r>
            <a:r>
              <a:rPr lang="en-US" altLang="en-US"/>
              <a:t>(1)</a:t>
            </a:r>
            <a:endParaRPr lang="en-US" altLang="en-US" sz="3200" baseline="30000"/>
          </a:p>
        </p:txBody>
      </p:sp>
      <p:sp>
        <p:nvSpPr>
          <p:cNvPr id="36871" name="Rectangle 7"/>
          <p:cNvSpPr>
            <a:spLocks noChangeArrowheads="1"/>
          </p:cNvSpPr>
          <p:nvPr/>
        </p:nvSpPr>
        <p:spPr bwMode="auto">
          <a:xfrm>
            <a:off x="609600" y="2133600"/>
            <a:ext cx="716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a:t>FeS</a:t>
            </a:r>
            <a:r>
              <a:rPr lang="en-US" altLang="en-US" baseline="-25000"/>
              <a:t>2</a:t>
            </a:r>
            <a:r>
              <a:rPr lang="en-US" altLang="en-US"/>
              <a:t>+ 14Fe</a:t>
            </a:r>
            <a:r>
              <a:rPr lang="en-US" altLang="en-US" baseline="30000"/>
              <a:t>3+</a:t>
            </a:r>
            <a:r>
              <a:rPr lang="en-US" altLang="en-US"/>
              <a:t>+ 8H</a:t>
            </a:r>
            <a:r>
              <a:rPr lang="en-US" altLang="en-US" baseline="-25000"/>
              <a:t>2</a:t>
            </a:r>
            <a:r>
              <a:rPr lang="en-US" altLang="en-US"/>
              <a:t>O =&gt;15Fe</a:t>
            </a:r>
            <a:r>
              <a:rPr lang="en-US" altLang="en-US" baseline="30000"/>
              <a:t>2+</a:t>
            </a:r>
            <a:r>
              <a:rPr lang="en-US" altLang="en-US"/>
              <a:t>+ 2SO</a:t>
            </a:r>
            <a:r>
              <a:rPr lang="en-US" altLang="en-US" baseline="-25000"/>
              <a:t>4</a:t>
            </a:r>
            <a:r>
              <a:rPr lang="en-US" altLang="en-US" baseline="30000"/>
              <a:t>2- </a:t>
            </a:r>
            <a:r>
              <a:rPr lang="en-US" altLang="en-US"/>
              <a:t>+16H</a:t>
            </a:r>
            <a:r>
              <a:rPr lang="en-US" altLang="en-US" baseline="30000"/>
              <a:t>+	</a:t>
            </a:r>
            <a:r>
              <a:rPr lang="en-US" altLang="en-US"/>
              <a:t>(2)</a:t>
            </a:r>
            <a:endParaRPr lang="en-US" altLang="en-US" baseline="30000"/>
          </a:p>
        </p:txBody>
      </p:sp>
      <p:sp>
        <p:nvSpPr>
          <p:cNvPr id="36872" name="Text Box 8"/>
          <p:cNvSpPr txBox="1">
            <a:spLocks noChangeArrowheads="1"/>
          </p:cNvSpPr>
          <p:nvPr/>
        </p:nvSpPr>
        <p:spPr bwMode="auto">
          <a:xfrm>
            <a:off x="457200" y="2743200"/>
            <a:ext cx="47244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While O</a:t>
            </a:r>
            <a:r>
              <a:rPr lang="en-US" altLang="en-US" baseline="-25000"/>
              <a:t>2</a:t>
            </a:r>
            <a:r>
              <a:rPr lang="en-US" altLang="en-US"/>
              <a:t> and Fe</a:t>
            </a:r>
            <a:r>
              <a:rPr lang="en-US" altLang="en-US" baseline="30000"/>
              <a:t>3+</a:t>
            </a:r>
            <a:r>
              <a:rPr lang="en-US" altLang="en-US"/>
              <a:t> are two competing oxidants, isotope studies show that oxygen in sulfate comes mainly from water.  This shows that Fe</a:t>
            </a:r>
            <a:r>
              <a:rPr lang="en-US" altLang="en-US" baseline="30000"/>
              <a:t>3+</a:t>
            </a:r>
            <a:r>
              <a:rPr lang="en-US" altLang="en-US"/>
              <a:t> as the direct oxidant, and O</a:t>
            </a:r>
            <a:r>
              <a:rPr lang="en-US" altLang="en-US" baseline="-25000"/>
              <a:t>2 </a:t>
            </a:r>
            <a:r>
              <a:rPr lang="en-US" altLang="en-US"/>
              <a:t>probably regenerates Fe</a:t>
            </a:r>
            <a:r>
              <a:rPr lang="en-US" altLang="en-US" baseline="30000"/>
              <a:t>3+ </a:t>
            </a:r>
            <a:r>
              <a:rPr lang="en-US" altLang="en-US"/>
              <a:t>through:</a:t>
            </a:r>
            <a:endParaRPr lang="en-US" altLang="en-US" baseline="-25000"/>
          </a:p>
        </p:txBody>
      </p:sp>
      <p:sp>
        <p:nvSpPr>
          <p:cNvPr id="36873" name="Text Box 9"/>
          <p:cNvSpPr txBox="1">
            <a:spLocks noChangeArrowheads="1"/>
          </p:cNvSpPr>
          <p:nvPr/>
        </p:nvSpPr>
        <p:spPr bwMode="auto">
          <a:xfrm>
            <a:off x="228600" y="5943600"/>
            <a:ext cx="878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t>[Taylor, B.E.; Wheeler, M.C.; Nordstrom, D.K. </a:t>
            </a:r>
            <a:r>
              <a:rPr lang="en-US" altLang="en-US" sz="1800" i="1"/>
              <a:t>Geochim. Cosmochim. Acta</a:t>
            </a:r>
            <a:r>
              <a:rPr lang="en-US" altLang="en-US" sz="1800"/>
              <a:t> </a:t>
            </a:r>
            <a:r>
              <a:rPr lang="en-US" altLang="en-US" sz="1800" b="1"/>
              <a:t>48</a:t>
            </a:r>
            <a:r>
              <a:rPr lang="en-US" altLang="en-US" sz="1800"/>
              <a:t>, p2669-2678.]</a:t>
            </a:r>
            <a:endParaRPr lang="en-US" altLang="en-US" sz="1600"/>
          </a:p>
        </p:txBody>
      </p:sp>
      <p:sp>
        <p:nvSpPr>
          <p:cNvPr id="36874" name="Text Box 10"/>
          <p:cNvSpPr txBox="1">
            <a:spLocks noChangeArrowheads="1"/>
          </p:cNvSpPr>
          <p:nvPr/>
        </p:nvSpPr>
        <p:spPr bwMode="auto">
          <a:xfrm>
            <a:off x="457200" y="5334000"/>
            <a:ext cx="4057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Fe</a:t>
            </a:r>
            <a:r>
              <a:rPr lang="en-US" altLang="en-US" baseline="30000"/>
              <a:t>2+</a:t>
            </a:r>
            <a:r>
              <a:rPr lang="en-US" altLang="en-US"/>
              <a:t>+</a:t>
            </a:r>
            <a:r>
              <a:rPr lang="en-US" altLang="en-US" sz="2000"/>
              <a:t>1/4</a:t>
            </a:r>
            <a:r>
              <a:rPr lang="en-US" altLang="en-US"/>
              <a:t>O</a:t>
            </a:r>
            <a:r>
              <a:rPr lang="en-US" altLang="en-US" baseline="-25000"/>
              <a:t>2</a:t>
            </a:r>
            <a:r>
              <a:rPr lang="en-US" altLang="en-US"/>
              <a:t>+H</a:t>
            </a:r>
            <a:r>
              <a:rPr lang="en-US" altLang="en-US" baseline="30000"/>
              <a:t>+ </a:t>
            </a:r>
            <a:r>
              <a:rPr lang="en-US" altLang="en-US"/>
              <a:t>=&gt; Fe</a:t>
            </a:r>
            <a:r>
              <a:rPr lang="en-US" altLang="en-US" baseline="30000"/>
              <a:t>3+</a:t>
            </a:r>
            <a:r>
              <a:rPr lang="en-US" altLang="en-US"/>
              <a:t>+</a:t>
            </a:r>
            <a:r>
              <a:rPr lang="en-US" altLang="en-US" sz="2000"/>
              <a:t>1/2</a:t>
            </a:r>
            <a:r>
              <a:rPr lang="en-US" altLang="en-US"/>
              <a:t>H</a:t>
            </a:r>
            <a:r>
              <a:rPr lang="en-US" altLang="en-US" baseline="-25000"/>
              <a:t>2</a:t>
            </a:r>
            <a:r>
              <a:rPr lang="en-US" altLang="en-US"/>
              <a:t>O</a:t>
            </a:r>
          </a:p>
        </p:txBody>
      </p:sp>
      <p:sp>
        <p:nvSpPr>
          <p:cNvPr id="36876" name="Rectangle 12"/>
          <p:cNvSpPr>
            <a:spLocks noChangeArrowheads="1"/>
          </p:cNvSpPr>
          <p:nvPr/>
        </p:nvSpPr>
        <p:spPr bwMode="auto">
          <a:xfrm>
            <a:off x="685800" y="381000"/>
            <a:ext cx="3875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solidFill>
                  <a:srgbClr val="993300"/>
                </a:solidFill>
              </a:rPr>
              <a:t>What is the oxidizer?</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Grp="1" noChangeArrowheads="1"/>
          </p:cNvSpPr>
          <p:nvPr>
            <p:ph type="title"/>
          </p:nvPr>
        </p:nvSpPr>
        <p:spPr>
          <a:xfrm>
            <a:off x="685800" y="152400"/>
            <a:ext cx="7772400" cy="1143000"/>
          </a:xfrm>
          <a:noFill/>
          <a:ln/>
        </p:spPr>
        <p:txBody>
          <a:bodyPr/>
          <a:lstStyle/>
          <a:p>
            <a:r>
              <a:rPr lang="en-US" altLang="en-US"/>
              <a:t>Sulfide Minerals</a:t>
            </a:r>
          </a:p>
        </p:txBody>
      </p:sp>
      <p:grpSp>
        <p:nvGrpSpPr>
          <p:cNvPr id="55301" name="Group 5"/>
          <p:cNvGrpSpPr>
            <a:grpSpLocks/>
          </p:cNvGrpSpPr>
          <p:nvPr/>
        </p:nvGrpSpPr>
        <p:grpSpPr bwMode="auto">
          <a:xfrm>
            <a:off x="609600" y="1752600"/>
            <a:ext cx="2743200" cy="2422525"/>
            <a:chOff x="384" y="864"/>
            <a:chExt cx="1728" cy="1526"/>
          </a:xfrm>
        </p:grpSpPr>
        <p:pic>
          <p:nvPicPr>
            <p:cNvPr id="55302" name="Picture 6" descr="pyrite1b_small"/>
            <p:cNvPicPr>
              <a:picLocks noChangeAspect="1" noChangeArrowheads="1"/>
            </p:cNvPicPr>
            <p:nvPr/>
          </p:nvPicPr>
          <p:blipFill>
            <a:blip r:embed="rId2">
              <a:lum bright="24000" contrast="24000"/>
              <a:extLst>
                <a:ext uri="{28A0092B-C50C-407E-A947-70E740481C1C}">
                  <a14:useLocalDpi xmlns:a14="http://schemas.microsoft.com/office/drawing/2010/main" val="0"/>
                </a:ext>
              </a:extLst>
            </a:blip>
            <a:srcRect/>
            <a:stretch>
              <a:fillRect/>
            </a:stretch>
          </p:blipFill>
          <p:spPr bwMode="auto">
            <a:xfrm>
              <a:off x="384" y="864"/>
              <a:ext cx="1728" cy="948"/>
            </a:xfrm>
            <a:prstGeom prst="rect">
              <a:avLst/>
            </a:prstGeom>
            <a:noFill/>
            <a:extLst>
              <a:ext uri="{909E8E84-426E-40DD-AFC4-6F175D3DCCD1}">
                <a14:hiddenFill xmlns:a14="http://schemas.microsoft.com/office/drawing/2010/main">
                  <a:solidFill>
                    <a:srgbClr val="FFFFFF"/>
                  </a:solidFill>
                </a14:hiddenFill>
              </a:ext>
            </a:extLst>
          </p:spPr>
        </p:pic>
        <p:sp>
          <p:nvSpPr>
            <p:cNvPr id="55303" name="Text Box 7"/>
            <p:cNvSpPr txBox="1">
              <a:spLocks noChangeArrowheads="1"/>
            </p:cNvSpPr>
            <p:nvPr/>
          </p:nvSpPr>
          <p:spPr bwMode="auto">
            <a:xfrm>
              <a:off x="672" y="1872"/>
              <a:ext cx="1209"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Pyrite (FeS</a:t>
              </a:r>
              <a:r>
                <a:rPr lang="en-US" altLang="en-US" baseline="-25000"/>
                <a:t>2</a:t>
              </a:r>
              <a:r>
                <a:rPr lang="en-US" altLang="en-US"/>
                <a:t>)</a:t>
              </a:r>
            </a:p>
            <a:p>
              <a:r>
                <a:rPr lang="en-US" altLang="en-US"/>
                <a:t>“Fool’s Gold”</a:t>
              </a:r>
            </a:p>
          </p:txBody>
        </p:sp>
      </p:grpSp>
      <p:sp>
        <p:nvSpPr>
          <p:cNvPr id="55304" name="Text Box 8"/>
          <p:cNvSpPr txBox="1">
            <a:spLocks noChangeArrowheads="1"/>
          </p:cNvSpPr>
          <p:nvPr/>
        </p:nvSpPr>
        <p:spPr bwMode="auto">
          <a:xfrm>
            <a:off x="4191000" y="1828800"/>
            <a:ext cx="3665538"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a:t>Pyrite and Marcasite (FeS</a:t>
            </a:r>
            <a:r>
              <a:rPr lang="en-US" altLang="en-US" baseline="-25000"/>
              <a:t>2</a:t>
            </a:r>
            <a:r>
              <a:rPr lang="en-US" altLang="en-US"/>
              <a:t>)</a:t>
            </a:r>
          </a:p>
          <a:p>
            <a:pPr>
              <a:buFontTx/>
              <a:buChar char="•"/>
            </a:pPr>
            <a:r>
              <a:rPr lang="en-US" altLang="en-US"/>
              <a:t>Arsenopyrite (FeAsS)</a:t>
            </a:r>
          </a:p>
          <a:p>
            <a:pPr>
              <a:buFontTx/>
              <a:buChar char="•"/>
            </a:pPr>
            <a:r>
              <a:rPr lang="en-US" altLang="en-US"/>
              <a:t>Covellite (CuS)</a:t>
            </a:r>
          </a:p>
          <a:p>
            <a:pPr>
              <a:buFontTx/>
              <a:buChar char="•"/>
            </a:pPr>
            <a:r>
              <a:rPr lang="en-US" altLang="en-US"/>
              <a:t>Chalcopyrite (CuFeS</a:t>
            </a:r>
            <a:r>
              <a:rPr lang="en-US" altLang="en-US" baseline="-25000"/>
              <a:t>2</a:t>
            </a:r>
            <a:r>
              <a:rPr lang="en-US" altLang="en-US"/>
              <a:t>)</a:t>
            </a:r>
          </a:p>
          <a:p>
            <a:pPr>
              <a:buFontTx/>
              <a:buChar char="•"/>
            </a:pPr>
            <a:r>
              <a:rPr lang="en-US" altLang="en-US"/>
              <a:t>Galena (PbS)</a:t>
            </a:r>
          </a:p>
          <a:p>
            <a:pPr>
              <a:buFontTx/>
              <a:buChar char="•"/>
            </a:pPr>
            <a:r>
              <a:rPr lang="en-US" altLang="en-US"/>
              <a:t>Wurtzite, Sphalerite (ZnS)</a:t>
            </a:r>
          </a:p>
        </p:txBody>
      </p:sp>
      <p:grpSp>
        <p:nvGrpSpPr>
          <p:cNvPr id="55305" name="Group 9"/>
          <p:cNvGrpSpPr>
            <a:grpSpLocks/>
          </p:cNvGrpSpPr>
          <p:nvPr/>
        </p:nvGrpSpPr>
        <p:grpSpPr bwMode="auto">
          <a:xfrm>
            <a:off x="268288" y="4672013"/>
            <a:ext cx="8875712" cy="1552575"/>
            <a:chOff x="169" y="3168"/>
            <a:chExt cx="5591" cy="978"/>
          </a:xfrm>
        </p:grpSpPr>
        <p:sp>
          <p:nvSpPr>
            <p:cNvPr id="55306" name="Text Box 10"/>
            <p:cNvSpPr txBox="1">
              <a:spLocks noChangeArrowheads="1"/>
            </p:cNvSpPr>
            <p:nvPr/>
          </p:nvSpPr>
          <p:spPr bwMode="auto">
            <a:xfrm>
              <a:off x="169" y="3168"/>
              <a:ext cx="5591" cy="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a:t>Found near metal ore and coal deposits</a:t>
              </a:r>
            </a:p>
            <a:p>
              <a:pPr>
                <a:buFontTx/>
                <a:buChar char="•"/>
              </a:pPr>
              <a:r>
                <a:rPr lang="en-US" altLang="en-US"/>
                <a:t>Exposure to air and water causes oxidation and subsequent dissolution</a:t>
              </a:r>
            </a:p>
            <a:p>
              <a:pPr>
                <a:buFontTx/>
                <a:buChar char="•"/>
              </a:pPr>
              <a:r>
                <a:rPr lang="en-US" altLang="en-US"/>
                <a:t>Sulfuric acid produced</a:t>
              </a:r>
            </a:p>
            <a:p>
              <a:pPr>
                <a:buFontTx/>
                <a:buChar char="•"/>
              </a:pPr>
              <a:r>
                <a:rPr lang="en-US" altLang="en-US"/>
                <a:t>Metals leached from surrounding minerals</a:t>
              </a:r>
            </a:p>
          </p:txBody>
        </p:sp>
        <p:sp>
          <p:nvSpPr>
            <p:cNvPr id="55307" name="Text Box 11"/>
            <p:cNvSpPr txBox="1">
              <a:spLocks noChangeArrowheads="1"/>
            </p:cNvSpPr>
            <p:nvPr/>
          </p:nvSpPr>
          <p:spPr bwMode="auto">
            <a:xfrm>
              <a:off x="3576" y="3593"/>
              <a:ext cx="206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400"/>
                <a:t>} </a:t>
              </a:r>
              <a:r>
                <a:rPr lang="en-US" altLang="en-US">
                  <a:solidFill>
                    <a:srgbClr val="800080"/>
                  </a:solidFill>
                </a:rPr>
                <a:t>Acid Mine Drainage</a:t>
              </a:r>
              <a:endParaRPr lang="en-US" altLang="en-US"/>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3584575" y="5178425"/>
            <a:ext cx="12207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t>yFe</a:t>
            </a:r>
            <a:r>
              <a:rPr lang="en-US" altLang="en-US" sz="3600" b="1" baseline="30000"/>
              <a:t>2+</a:t>
            </a:r>
          </a:p>
          <a:p>
            <a:endParaRPr lang="en-US" altLang="en-US" sz="3600" b="1" baseline="30000"/>
          </a:p>
        </p:txBody>
      </p:sp>
      <p:sp>
        <p:nvSpPr>
          <p:cNvPr id="64515" name="Text Box 3"/>
          <p:cNvSpPr txBox="1">
            <a:spLocks noChangeArrowheads="1"/>
          </p:cNvSpPr>
          <p:nvPr/>
        </p:nvSpPr>
        <p:spPr bwMode="auto">
          <a:xfrm>
            <a:off x="730250" y="2892425"/>
            <a:ext cx="1981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b="1"/>
              <a:t>FeS</a:t>
            </a:r>
            <a:r>
              <a:rPr lang="en-US" altLang="en-US" sz="3600" b="1" baseline="-25000"/>
              <a:t>2</a:t>
            </a:r>
          </a:p>
          <a:p>
            <a:r>
              <a:rPr lang="en-US" altLang="en-US" sz="3600" b="1"/>
              <a:t>FeAsS</a:t>
            </a:r>
            <a:endParaRPr lang="en-US" altLang="en-US" sz="3600" b="1" baseline="30000"/>
          </a:p>
        </p:txBody>
      </p:sp>
      <p:sp>
        <p:nvSpPr>
          <p:cNvPr id="64516" name="Text Box 4"/>
          <p:cNvSpPr txBox="1">
            <a:spLocks noChangeArrowheads="1"/>
          </p:cNvSpPr>
          <p:nvPr/>
        </p:nvSpPr>
        <p:spPr bwMode="auto">
          <a:xfrm>
            <a:off x="5565775" y="3903663"/>
            <a:ext cx="692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t>O</a:t>
            </a:r>
            <a:r>
              <a:rPr lang="en-US" altLang="en-US" sz="3600" b="1" baseline="-25000"/>
              <a:t>2</a:t>
            </a:r>
          </a:p>
        </p:txBody>
      </p:sp>
      <p:sp>
        <p:nvSpPr>
          <p:cNvPr id="64517" name="AutoShape 5"/>
          <p:cNvSpPr>
            <a:spLocks noChangeArrowheads="1"/>
          </p:cNvSpPr>
          <p:nvPr/>
        </p:nvSpPr>
        <p:spPr bwMode="auto">
          <a:xfrm>
            <a:off x="2670175" y="2968625"/>
            <a:ext cx="838200" cy="2667000"/>
          </a:xfrm>
          <a:prstGeom prst="curvedRightArrow">
            <a:avLst>
              <a:gd name="adj1" fmla="val 63636"/>
              <a:gd name="adj2" fmla="val 127273"/>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18" name="AutoShape 6"/>
          <p:cNvSpPr>
            <a:spLocks noChangeArrowheads="1"/>
          </p:cNvSpPr>
          <p:nvPr/>
        </p:nvSpPr>
        <p:spPr bwMode="auto">
          <a:xfrm flipV="1">
            <a:off x="4498975" y="2892425"/>
            <a:ext cx="838200" cy="2362200"/>
          </a:xfrm>
          <a:prstGeom prst="curvedLeftArrow">
            <a:avLst>
              <a:gd name="adj1" fmla="val 56364"/>
              <a:gd name="adj2" fmla="val 11272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19" name="Text Box 7"/>
          <p:cNvSpPr txBox="1">
            <a:spLocks noChangeArrowheads="1"/>
          </p:cNvSpPr>
          <p:nvPr/>
        </p:nvSpPr>
        <p:spPr bwMode="auto">
          <a:xfrm>
            <a:off x="3549650" y="2303463"/>
            <a:ext cx="12207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t>xFe</a:t>
            </a:r>
            <a:r>
              <a:rPr lang="en-US" altLang="en-US" sz="3600" b="1" baseline="30000"/>
              <a:t>3+</a:t>
            </a:r>
          </a:p>
        </p:txBody>
      </p:sp>
      <p:sp>
        <p:nvSpPr>
          <p:cNvPr id="64520" name="Rectangle 8"/>
          <p:cNvSpPr>
            <a:spLocks noChangeArrowheads="1"/>
          </p:cNvSpPr>
          <p:nvPr/>
        </p:nvSpPr>
        <p:spPr bwMode="auto">
          <a:xfrm>
            <a:off x="533400" y="228600"/>
            <a:ext cx="8382000" cy="5867400"/>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64521" name="Rectangle 9"/>
          <p:cNvSpPr>
            <a:spLocks noChangeArrowheads="1"/>
          </p:cNvSpPr>
          <p:nvPr/>
        </p:nvSpPr>
        <p:spPr bwMode="auto">
          <a:xfrm>
            <a:off x="654050" y="2206625"/>
            <a:ext cx="1939925" cy="35814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22" name="Text Box 10"/>
          <p:cNvSpPr txBox="1">
            <a:spLocks noChangeArrowheads="1"/>
          </p:cNvSpPr>
          <p:nvPr/>
        </p:nvSpPr>
        <p:spPr bwMode="auto">
          <a:xfrm>
            <a:off x="3505200" y="5330825"/>
            <a:ext cx="20145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t>(x+1)Fe</a:t>
            </a:r>
            <a:r>
              <a:rPr lang="en-US" altLang="en-US" sz="3600" b="1" baseline="30000"/>
              <a:t>2+</a:t>
            </a:r>
          </a:p>
          <a:p>
            <a:endParaRPr lang="en-US" altLang="en-US" sz="3600" b="1" baseline="30000"/>
          </a:p>
        </p:txBody>
      </p:sp>
      <p:sp>
        <p:nvSpPr>
          <p:cNvPr id="64523" name="Text Box 11"/>
          <p:cNvSpPr txBox="1">
            <a:spLocks noChangeArrowheads="1"/>
          </p:cNvSpPr>
          <p:nvPr/>
        </p:nvSpPr>
        <p:spPr bwMode="auto">
          <a:xfrm>
            <a:off x="882650" y="3044825"/>
            <a:ext cx="1981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b="1"/>
              <a:t>FeS</a:t>
            </a:r>
            <a:r>
              <a:rPr lang="en-US" altLang="en-US" sz="3600" b="1" baseline="-25000"/>
              <a:t>2</a:t>
            </a:r>
          </a:p>
          <a:p>
            <a:r>
              <a:rPr lang="en-US" altLang="en-US" sz="3600" b="1"/>
              <a:t>FeAsS</a:t>
            </a:r>
            <a:endParaRPr lang="en-US" altLang="en-US" sz="3600" b="1" baseline="30000"/>
          </a:p>
        </p:txBody>
      </p:sp>
      <p:sp>
        <p:nvSpPr>
          <p:cNvPr id="64524" name="Text Box 12"/>
          <p:cNvSpPr txBox="1">
            <a:spLocks noChangeArrowheads="1"/>
          </p:cNvSpPr>
          <p:nvPr/>
        </p:nvSpPr>
        <p:spPr bwMode="auto">
          <a:xfrm>
            <a:off x="8147050" y="3636963"/>
            <a:ext cx="692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t>O</a:t>
            </a:r>
            <a:r>
              <a:rPr lang="en-US" altLang="en-US" sz="3600" b="1" baseline="-25000"/>
              <a:t>2</a:t>
            </a:r>
          </a:p>
        </p:txBody>
      </p:sp>
      <p:sp>
        <p:nvSpPr>
          <p:cNvPr id="64525" name="AutoShape 13"/>
          <p:cNvSpPr>
            <a:spLocks noChangeArrowheads="1"/>
          </p:cNvSpPr>
          <p:nvPr/>
        </p:nvSpPr>
        <p:spPr bwMode="auto">
          <a:xfrm>
            <a:off x="2822575" y="3121025"/>
            <a:ext cx="838200" cy="2667000"/>
          </a:xfrm>
          <a:prstGeom prst="curvedRightArrow">
            <a:avLst>
              <a:gd name="adj1" fmla="val 63636"/>
              <a:gd name="adj2" fmla="val 127273"/>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26" name="AutoShape 14"/>
          <p:cNvSpPr>
            <a:spLocks noChangeArrowheads="1"/>
          </p:cNvSpPr>
          <p:nvPr/>
        </p:nvSpPr>
        <p:spPr bwMode="auto">
          <a:xfrm flipV="1">
            <a:off x="7308850" y="2854325"/>
            <a:ext cx="838200" cy="2362200"/>
          </a:xfrm>
          <a:prstGeom prst="curvedLeftArrow">
            <a:avLst>
              <a:gd name="adj1" fmla="val 56364"/>
              <a:gd name="adj2" fmla="val 11272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27" name="Text Box 15"/>
          <p:cNvSpPr txBox="1">
            <a:spLocks noChangeArrowheads="1"/>
          </p:cNvSpPr>
          <p:nvPr/>
        </p:nvSpPr>
        <p:spPr bwMode="auto">
          <a:xfrm>
            <a:off x="3702050" y="2455863"/>
            <a:ext cx="12207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t>xFe</a:t>
            </a:r>
            <a:r>
              <a:rPr lang="en-US" altLang="en-US" sz="3600" b="1" baseline="30000"/>
              <a:t>3+</a:t>
            </a:r>
          </a:p>
        </p:txBody>
      </p:sp>
      <p:sp>
        <p:nvSpPr>
          <p:cNvPr id="64528" name="Rectangle 16"/>
          <p:cNvSpPr>
            <a:spLocks noChangeArrowheads="1"/>
          </p:cNvSpPr>
          <p:nvPr/>
        </p:nvSpPr>
        <p:spPr bwMode="auto">
          <a:xfrm>
            <a:off x="6394450" y="5319713"/>
            <a:ext cx="9921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t>Fe</a:t>
            </a:r>
            <a:r>
              <a:rPr lang="en-US" altLang="en-US" sz="3600" b="1" baseline="30000"/>
              <a:t>2+</a:t>
            </a:r>
          </a:p>
        </p:txBody>
      </p:sp>
      <p:sp>
        <p:nvSpPr>
          <p:cNvPr id="64529" name="Rectangle 17"/>
          <p:cNvSpPr>
            <a:spLocks noChangeArrowheads="1"/>
          </p:cNvSpPr>
          <p:nvPr/>
        </p:nvSpPr>
        <p:spPr bwMode="auto">
          <a:xfrm>
            <a:off x="6240463" y="2403475"/>
            <a:ext cx="9921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t>Fe</a:t>
            </a:r>
            <a:r>
              <a:rPr lang="en-US" altLang="en-US" sz="3600" b="1" baseline="30000"/>
              <a:t>3+</a:t>
            </a:r>
          </a:p>
        </p:txBody>
      </p:sp>
      <p:sp>
        <p:nvSpPr>
          <p:cNvPr id="64530" name="Text Box 18"/>
          <p:cNvSpPr txBox="1">
            <a:spLocks noChangeArrowheads="1"/>
          </p:cNvSpPr>
          <p:nvPr/>
        </p:nvSpPr>
        <p:spPr bwMode="auto">
          <a:xfrm>
            <a:off x="3048000" y="3883025"/>
            <a:ext cx="11636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Surface</a:t>
            </a:r>
          </a:p>
          <a:p>
            <a:r>
              <a:rPr lang="en-US" altLang="en-US"/>
              <a:t>reaction</a:t>
            </a:r>
          </a:p>
        </p:txBody>
      </p:sp>
      <p:sp>
        <p:nvSpPr>
          <p:cNvPr id="64531" name="Text Box 19"/>
          <p:cNvSpPr txBox="1">
            <a:spLocks noChangeArrowheads="1"/>
          </p:cNvSpPr>
          <p:nvPr/>
        </p:nvSpPr>
        <p:spPr bwMode="auto">
          <a:xfrm>
            <a:off x="6553200" y="3730625"/>
            <a:ext cx="12160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Solution</a:t>
            </a:r>
          </a:p>
          <a:p>
            <a:r>
              <a:rPr lang="en-US" altLang="en-US"/>
              <a:t>reaction</a:t>
            </a:r>
          </a:p>
        </p:txBody>
      </p:sp>
      <p:sp>
        <p:nvSpPr>
          <p:cNvPr id="64532" name="Freeform 20"/>
          <p:cNvSpPr>
            <a:spLocks/>
          </p:cNvSpPr>
          <p:nvPr/>
        </p:nvSpPr>
        <p:spPr bwMode="auto">
          <a:xfrm rot="-6624">
            <a:off x="5410200" y="5562600"/>
            <a:ext cx="1033463" cy="177800"/>
          </a:xfrm>
          <a:custGeom>
            <a:avLst/>
            <a:gdLst>
              <a:gd name="T0" fmla="*/ 0 w 651"/>
              <a:gd name="T1" fmla="*/ 108 h 112"/>
              <a:gd name="T2" fmla="*/ 43 w 651"/>
              <a:gd name="T3" fmla="*/ 30 h 112"/>
              <a:gd name="T4" fmla="*/ 173 w 651"/>
              <a:gd name="T5" fmla="*/ 108 h 112"/>
              <a:gd name="T6" fmla="*/ 230 w 651"/>
              <a:gd name="T7" fmla="*/ 56 h 112"/>
              <a:gd name="T8" fmla="*/ 288 w 651"/>
              <a:gd name="T9" fmla="*/ 30 h 112"/>
              <a:gd name="T10" fmla="*/ 360 w 651"/>
              <a:gd name="T11" fmla="*/ 82 h 112"/>
              <a:gd name="T12" fmla="*/ 403 w 651"/>
              <a:gd name="T13" fmla="*/ 56 h 112"/>
              <a:gd name="T14" fmla="*/ 432 w 651"/>
              <a:gd name="T15" fmla="*/ 4 h 112"/>
              <a:gd name="T16" fmla="*/ 504 w 651"/>
              <a:gd name="T17" fmla="*/ 30 h 112"/>
              <a:gd name="T18" fmla="*/ 651 w 651"/>
              <a:gd name="T19" fmla="*/ 2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1" h="112">
                <a:moveTo>
                  <a:pt x="0" y="108"/>
                </a:moveTo>
                <a:cubicBezTo>
                  <a:pt x="7" y="69"/>
                  <a:pt x="14" y="30"/>
                  <a:pt x="43" y="30"/>
                </a:cubicBezTo>
                <a:cubicBezTo>
                  <a:pt x="72" y="30"/>
                  <a:pt x="142" y="103"/>
                  <a:pt x="173" y="108"/>
                </a:cubicBezTo>
                <a:cubicBezTo>
                  <a:pt x="204" y="112"/>
                  <a:pt x="211" y="69"/>
                  <a:pt x="230" y="56"/>
                </a:cubicBezTo>
                <a:cubicBezTo>
                  <a:pt x="250" y="43"/>
                  <a:pt x="266" y="26"/>
                  <a:pt x="288" y="30"/>
                </a:cubicBezTo>
                <a:cubicBezTo>
                  <a:pt x="310" y="34"/>
                  <a:pt x="341" y="78"/>
                  <a:pt x="360" y="82"/>
                </a:cubicBezTo>
                <a:cubicBezTo>
                  <a:pt x="379" y="86"/>
                  <a:pt x="391" y="69"/>
                  <a:pt x="403" y="56"/>
                </a:cubicBezTo>
                <a:cubicBezTo>
                  <a:pt x="415" y="43"/>
                  <a:pt x="415" y="9"/>
                  <a:pt x="432" y="4"/>
                </a:cubicBezTo>
                <a:cubicBezTo>
                  <a:pt x="449" y="0"/>
                  <a:pt x="468" y="27"/>
                  <a:pt x="504" y="30"/>
                </a:cubicBezTo>
                <a:cubicBezTo>
                  <a:pt x="540" y="33"/>
                  <a:pt x="621" y="24"/>
                  <a:pt x="651" y="23"/>
                </a:cubicBezTo>
              </a:path>
            </a:pathLst>
          </a:custGeom>
          <a:noFill/>
          <a:ln w="762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33" name="Freeform 21"/>
          <p:cNvSpPr>
            <a:spLocks/>
          </p:cNvSpPr>
          <p:nvPr/>
        </p:nvSpPr>
        <p:spPr bwMode="auto">
          <a:xfrm rot="21264505" flipH="1">
            <a:off x="4953000" y="2717800"/>
            <a:ext cx="1033463" cy="177800"/>
          </a:xfrm>
          <a:custGeom>
            <a:avLst/>
            <a:gdLst>
              <a:gd name="T0" fmla="*/ 0 w 651"/>
              <a:gd name="T1" fmla="*/ 108 h 112"/>
              <a:gd name="T2" fmla="*/ 43 w 651"/>
              <a:gd name="T3" fmla="*/ 30 h 112"/>
              <a:gd name="T4" fmla="*/ 173 w 651"/>
              <a:gd name="T5" fmla="*/ 108 h 112"/>
              <a:gd name="T6" fmla="*/ 230 w 651"/>
              <a:gd name="T7" fmla="*/ 56 h 112"/>
              <a:gd name="T8" fmla="*/ 288 w 651"/>
              <a:gd name="T9" fmla="*/ 30 h 112"/>
              <a:gd name="T10" fmla="*/ 360 w 651"/>
              <a:gd name="T11" fmla="*/ 82 h 112"/>
              <a:gd name="T12" fmla="*/ 403 w 651"/>
              <a:gd name="T13" fmla="*/ 56 h 112"/>
              <a:gd name="T14" fmla="*/ 432 w 651"/>
              <a:gd name="T15" fmla="*/ 4 h 112"/>
              <a:gd name="T16" fmla="*/ 504 w 651"/>
              <a:gd name="T17" fmla="*/ 30 h 112"/>
              <a:gd name="T18" fmla="*/ 651 w 651"/>
              <a:gd name="T19" fmla="*/ 2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1" h="112">
                <a:moveTo>
                  <a:pt x="0" y="108"/>
                </a:moveTo>
                <a:cubicBezTo>
                  <a:pt x="7" y="69"/>
                  <a:pt x="14" y="30"/>
                  <a:pt x="43" y="30"/>
                </a:cubicBezTo>
                <a:cubicBezTo>
                  <a:pt x="72" y="30"/>
                  <a:pt x="142" y="103"/>
                  <a:pt x="173" y="108"/>
                </a:cubicBezTo>
                <a:cubicBezTo>
                  <a:pt x="204" y="112"/>
                  <a:pt x="211" y="69"/>
                  <a:pt x="230" y="56"/>
                </a:cubicBezTo>
                <a:cubicBezTo>
                  <a:pt x="250" y="43"/>
                  <a:pt x="266" y="26"/>
                  <a:pt x="288" y="30"/>
                </a:cubicBezTo>
                <a:cubicBezTo>
                  <a:pt x="310" y="34"/>
                  <a:pt x="341" y="78"/>
                  <a:pt x="360" y="82"/>
                </a:cubicBezTo>
                <a:cubicBezTo>
                  <a:pt x="379" y="86"/>
                  <a:pt x="391" y="69"/>
                  <a:pt x="403" y="56"/>
                </a:cubicBezTo>
                <a:cubicBezTo>
                  <a:pt x="415" y="43"/>
                  <a:pt x="415" y="9"/>
                  <a:pt x="432" y="4"/>
                </a:cubicBezTo>
                <a:cubicBezTo>
                  <a:pt x="449" y="0"/>
                  <a:pt x="468" y="27"/>
                  <a:pt x="504" y="30"/>
                </a:cubicBezTo>
                <a:cubicBezTo>
                  <a:pt x="540" y="33"/>
                  <a:pt x="621" y="24"/>
                  <a:pt x="651" y="23"/>
                </a:cubicBezTo>
              </a:path>
            </a:pathLst>
          </a:custGeom>
          <a:noFill/>
          <a:ln w="762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34" name="Rectangle 22"/>
          <p:cNvSpPr>
            <a:spLocks noChangeArrowheads="1"/>
          </p:cNvSpPr>
          <p:nvPr/>
        </p:nvSpPr>
        <p:spPr bwMode="auto">
          <a:xfrm>
            <a:off x="1143000" y="457200"/>
            <a:ext cx="7239000" cy="10668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35" name="Text Box 23"/>
          <p:cNvSpPr txBox="1">
            <a:spLocks noChangeArrowheads="1"/>
          </p:cNvSpPr>
          <p:nvPr/>
        </p:nvSpPr>
        <p:spPr bwMode="auto">
          <a:xfrm>
            <a:off x="1676400" y="685800"/>
            <a:ext cx="65071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b="1"/>
              <a:t>Catalytic cycling of ferric ion</a:t>
            </a:r>
          </a:p>
        </p:txBody>
      </p:sp>
      <p:sp>
        <p:nvSpPr>
          <p:cNvPr id="64536" name="Text Box 24"/>
          <p:cNvSpPr txBox="1">
            <a:spLocks noChangeArrowheads="1"/>
          </p:cNvSpPr>
          <p:nvPr/>
        </p:nvSpPr>
        <p:spPr bwMode="auto">
          <a:xfrm>
            <a:off x="1104900" y="6073775"/>
            <a:ext cx="75088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Oxygen affects reaction by regenerating Fe</a:t>
            </a:r>
            <a:r>
              <a:rPr lang="en-US" altLang="en-US" b="1" baseline="30000"/>
              <a:t>3+</a:t>
            </a:r>
            <a:r>
              <a:rPr lang="en-US" altLang="en-US" b="1"/>
              <a:t> in solution.</a:t>
            </a:r>
          </a:p>
          <a:p>
            <a:r>
              <a:rPr lang="en-US" altLang="en-US" b="1"/>
              <a:t>Oxygen does not directly react at the surface!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ChangeArrowheads="1"/>
          </p:cNvSpPr>
          <p:nvPr/>
        </p:nvSpPr>
        <p:spPr bwMode="auto">
          <a:xfrm>
            <a:off x="0" y="4572000"/>
            <a:ext cx="563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993300"/>
                </a:solidFill>
              </a:rPr>
              <a:t>One possibility (out of many): </a:t>
            </a:r>
          </a:p>
        </p:txBody>
      </p:sp>
      <p:sp>
        <p:nvSpPr>
          <p:cNvPr id="58374" name="Rectangle 6"/>
          <p:cNvSpPr>
            <a:spLocks noChangeArrowheads="1"/>
          </p:cNvSpPr>
          <p:nvPr/>
        </p:nvSpPr>
        <p:spPr bwMode="auto">
          <a:xfrm>
            <a:off x="127000" y="5181600"/>
            <a:ext cx="8947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FeS</a:t>
            </a:r>
            <a:r>
              <a:rPr lang="en-US" altLang="en-US" sz="2000" baseline="-25000"/>
              <a:t>2</a:t>
            </a:r>
            <a:r>
              <a:rPr lang="en-US" altLang="en-US" sz="2000"/>
              <a:t> + 6Fe</a:t>
            </a:r>
            <a:r>
              <a:rPr lang="en-US" altLang="en-US" sz="2000" baseline="30000"/>
              <a:t>3+</a:t>
            </a:r>
            <a:r>
              <a:rPr lang="en-US" altLang="en-US" sz="2000"/>
              <a:t> + 3H</a:t>
            </a:r>
            <a:r>
              <a:rPr lang="en-US" altLang="en-US" sz="2000" baseline="-25000"/>
              <a:t>2</a:t>
            </a:r>
            <a:r>
              <a:rPr lang="en-US" altLang="en-US" sz="2000"/>
              <a:t>O ------7Fe</a:t>
            </a:r>
            <a:r>
              <a:rPr lang="en-US" altLang="en-US" sz="2000" baseline="30000"/>
              <a:t>2+</a:t>
            </a:r>
            <a:r>
              <a:rPr lang="en-US" altLang="en-US" sz="2000"/>
              <a:t> + 6H</a:t>
            </a:r>
            <a:r>
              <a:rPr lang="en-US" altLang="en-US" sz="2000" baseline="30000"/>
              <a:t>+ </a:t>
            </a:r>
            <a:r>
              <a:rPr lang="en-US" altLang="en-US" sz="2000"/>
              <a:t>+S</a:t>
            </a:r>
            <a:r>
              <a:rPr lang="en-US" altLang="en-US" sz="2000" baseline="-25000"/>
              <a:t>2</a:t>
            </a:r>
            <a:r>
              <a:rPr lang="en-US" altLang="en-US" sz="2000"/>
              <a:t>O</a:t>
            </a:r>
            <a:r>
              <a:rPr lang="en-US" altLang="en-US" sz="2000" baseline="-25000"/>
              <a:t>3</a:t>
            </a:r>
            <a:r>
              <a:rPr lang="en-US" altLang="en-US" sz="2000" baseline="30000"/>
              <a:t>2-</a:t>
            </a:r>
            <a:r>
              <a:rPr lang="en-US" altLang="en-US" sz="2000"/>
              <a:t>  Thiosulfate as intermediate on surface</a:t>
            </a:r>
          </a:p>
        </p:txBody>
      </p:sp>
      <p:sp>
        <p:nvSpPr>
          <p:cNvPr id="58375" name="Rectangle 7"/>
          <p:cNvSpPr>
            <a:spLocks noChangeArrowheads="1"/>
          </p:cNvSpPr>
          <p:nvPr/>
        </p:nvSpPr>
        <p:spPr bwMode="auto">
          <a:xfrm>
            <a:off x="192088" y="5927725"/>
            <a:ext cx="90090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S</a:t>
            </a:r>
            <a:r>
              <a:rPr lang="en-US" altLang="en-US" sz="2000" baseline="-25000"/>
              <a:t>2</a:t>
            </a:r>
            <a:r>
              <a:rPr lang="en-US" altLang="en-US" sz="2000"/>
              <a:t>O</a:t>
            </a:r>
            <a:r>
              <a:rPr lang="en-US" altLang="en-US" sz="2000" baseline="-25000"/>
              <a:t>3</a:t>
            </a:r>
            <a:r>
              <a:rPr lang="en-US" altLang="en-US" sz="2000" baseline="30000"/>
              <a:t>2-</a:t>
            </a:r>
            <a:r>
              <a:rPr lang="en-US" altLang="en-US" sz="2000"/>
              <a:t>  +  8Fe</a:t>
            </a:r>
            <a:r>
              <a:rPr lang="en-US" altLang="en-US" sz="2000" baseline="30000"/>
              <a:t>3+</a:t>
            </a:r>
            <a:r>
              <a:rPr lang="en-US" altLang="en-US" sz="2000"/>
              <a:t> + 5H</a:t>
            </a:r>
            <a:r>
              <a:rPr lang="en-US" altLang="en-US" sz="2000" baseline="-25000"/>
              <a:t>2</a:t>
            </a:r>
            <a:r>
              <a:rPr lang="en-US" altLang="en-US" sz="2000"/>
              <a:t>O ------ 2SO</a:t>
            </a:r>
            <a:r>
              <a:rPr lang="en-US" altLang="en-US" sz="2000" baseline="-25000"/>
              <a:t>4</a:t>
            </a:r>
            <a:r>
              <a:rPr lang="en-US" altLang="en-US" sz="2000" baseline="30000"/>
              <a:t>2-</a:t>
            </a:r>
            <a:r>
              <a:rPr lang="en-US" altLang="en-US" sz="2000"/>
              <a:t> + 8Fe</a:t>
            </a:r>
            <a:r>
              <a:rPr lang="en-US" altLang="en-US" sz="2000" baseline="30000"/>
              <a:t>2+</a:t>
            </a:r>
            <a:r>
              <a:rPr lang="en-US" altLang="en-US" sz="2000"/>
              <a:t> + 10H</a:t>
            </a:r>
            <a:r>
              <a:rPr lang="en-US" altLang="en-US" sz="2000" baseline="30000"/>
              <a:t>+ </a:t>
            </a:r>
            <a:r>
              <a:rPr lang="en-US" altLang="en-US" sz="2000"/>
              <a:t>Oxidation of thiosulfate to sulfate</a:t>
            </a:r>
          </a:p>
          <a:p>
            <a:r>
              <a:rPr lang="en-US" altLang="en-US" sz="2000"/>
              <a:t>						in water</a:t>
            </a:r>
          </a:p>
        </p:txBody>
      </p:sp>
      <p:sp>
        <p:nvSpPr>
          <p:cNvPr id="58376" name="Text Box 8"/>
          <p:cNvSpPr txBox="1">
            <a:spLocks noChangeArrowheads="1"/>
          </p:cNvSpPr>
          <p:nvPr/>
        </p:nvSpPr>
        <p:spPr bwMode="auto">
          <a:xfrm>
            <a:off x="792163" y="1066800"/>
            <a:ext cx="8123237"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40000"/>
              </a:lnSpc>
            </a:pPr>
            <a:r>
              <a:rPr lang="en-US" altLang="en-US"/>
              <a:t>S</a:t>
            </a:r>
            <a:r>
              <a:rPr lang="en-US" altLang="en-US" baseline="30000"/>
              <a:t>-1 </a:t>
            </a:r>
            <a:r>
              <a:rPr lang="en-US" altLang="en-US"/>
              <a:t>(or</a:t>
            </a:r>
            <a:r>
              <a:rPr lang="en-US" altLang="en-US" baseline="30000"/>
              <a:t> </a:t>
            </a:r>
            <a:r>
              <a:rPr lang="en-US" altLang="en-US"/>
              <a:t>S</a:t>
            </a:r>
            <a:r>
              <a:rPr lang="en-US" altLang="en-US" baseline="-25000"/>
              <a:t>2</a:t>
            </a:r>
            <a:r>
              <a:rPr lang="en-US" altLang="en-US" baseline="30000"/>
              <a:t>-2 </a:t>
            </a:r>
            <a:r>
              <a:rPr lang="en-US" altLang="en-US"/>
              <a:t>) in mineral (Sulfur = -1 oxidation state)</a:t>
            </a:r>
          </a:p>
          <a:p>
            <a:pPr>
              <a:lnSpc>
                <a:spcPct val="140000"/>
              </a:lnSpc>
            </a:pPr>
            <a:r>
              <a:rPr lang="en-US" altLang="en-US"/>
              <a:t>S</a:t>
            </a:r>
            <a:r>
              <a:rPr lang="en-US" altLang="en-US" baseline="-25000"/>
              <a:t>8</a:t>
            </a:r>
            <a:r>
              <a:rPr lang="en-US" altLang="en-US"/>
              <a:t> (elemental sulfur) (Sulfur= 0 oxidation state)</a:t>
            </a:r>
          </a:p>
          <a:p>
            <a:pPr>
              <a:lnSpc>
                <a:spcPct val="140000"/>
              </a:lnSpc>
            </a:pPr>
            <a:r>
              <a:rPr lang="en-US" altLang="en-US" sz="2000"/>
              <a:t>S</a:t>
            </a:r>
            <a:r>
              <a:rPr lang="en-US" altLang="en-US" sz="2000" baseline="-25000"/>
              <a:t>2</a:t>
            </a:r>
            <a:r>
              <a:rPr lang="en-US" altLang="en-US" sz="2000"/>
              <a:t>O</a:t>
            </a:r>
            <a:r>
              <a:rPr lang="en-US" altLang="en-US" sz="2000" baseline="-25000"/>
              <a:t>3</a:t>
            </a:r>
            <a:r>
              <a:rPr lang="en-US" altLang="en-US" sz="2000" baseline="30000"/>
              <a:t>2- </a:t>
            </a:r>
            <a:r>
              <a:rPr lang="en-US" altLang="en-US"/>
              <a:t>Thiosulfate (Sulfur = +2 oxidation state)</a:t>
            </a:r>
          </a:p>
          <a:p>
            <a:pPr>
              <a:lnSpc>
                <a:spcPct val="140000"/>
              </a:lnSpc>
            </a:pPr>
            <a:r>
              <a:rPr lang="en-US" altLang="en-US" sz="2000"/>
              <a:t>SO</a:t>
            </a:r>
            <a:r>
              <a:rPr lang="en-US" altLang="en-US" sz="2000" baseline="-25000"/>
              <a:t>3</a:t>
            </a:r>
            <a:r>
              <a:rPr lang="en-US" altLang="en-US" sz="2000" baseline="30000"/>
              <a:t>2-   </a:t>
            </a:r>
            <a:r>
              <a:rPr lang="en-US" altLang="en-US"/>
              <a:t>Sulfite (Sulfur = +4 oxidation state)</a:t>
            </a:r>
          </a:p>
          <a:p>
            <a:pPr>
              <a:lnSpc>
                <a:spcPct val="140000"/>
              </a:lnSpc>
            </a:pPr>
            <a:r>
              <a:rPr lang="en-US" altLang="en-US" sz="2000"/>
              <a:t>SO</a:t>
            </a:r>
            <a:r>
              <a:rPr lang="en-US" altLang="en-US" sz="2000" baseline="-25000"/>
              <a:t>4</a:t>
            </a:r>
            <a:r>
              <a:rPr lang="en-US" altLang="en-US" sz="2000" baseline="30000"/>
              <a:t>2-   </a:t>
            </a:r>
            <a:r>
              <a:rPr lang="en-US" altLang="en-US"/>
              <a:t>Sulfate (Sulfur = +6 oxidation state) --- </a:t>
            </a:r>
            <a:r>
              <a:rPr lang="en-US" altLang="en-US" b="1">
                <a:solidFill>
                  <a:srgbClr val="993300"/>
                </a:solidFill>
              </a:rPr>
              <a:t>The final product</a:t>
            </a:r>
            <a:endParaRPr lang="en-US" altLang="en-US"/>
          </a:p>
        </p:txBody>
      </p:sp>
      <p:sp>
        <p:nvSpPr>
          <p:cNvPr id="58377" name="Rectangle 9"/>
          <p:cNvSpPr>
            <a:spLocks noChangeArrowheads="1"/>
          </p:cNvSpPr>
          <p:nvPr/>
        </p:nvSpPr>
        <p:spPr bwMode="auto">
          <a:xfrm>
            <a:off x="152400" y="533400"/>
            <a:ext cx="563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993300"/>
                </a:solidFill>
              </a:rPr>
              <a:t>Sulfur oxidation states:</a:t>
            </a:r>
          </a:p>
        </p:txBody>
      </p:sp>
      <p:sp>
        <p:nvSpPr>
          <p:cNvPr id="58378" name="Rectangle 10"/>
          <p:cNvSpPr>
            <a:spLocks noChangeArrowheads="1"/>
          </p:cNvSpPr>
          <p:nvPr/>
        </p:nvSpPr>
        <p:spPr bwMode="auto">
          <a:xfrm>
            <a:off x="2133600" y="0"/>
            <a:ext cx="5638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993300"/>
                </a:solidFill>
              </a:rPr>
              <a:t>How does the sulfur get oxidized? </a:t>
            </a:r>
          </a:p>
        </p:txBody>
      </p:sp>
      <p:sp>
        <p:nvSpPr>
          <p:cNvPr id="58379" name="Text Box 11"/>
          <p:cNvSpPr txBox="1">
            <a:spLocks noChangeArrowheads="1"/>
          </p:cNvSpPr>
          <p:nvPr/>
        </p:nvSpPr>
        <p:spPr bwMode="auto">
          <a:xfrm>
            <a:off x="838200" y="3886200"/>
            <a:ext cx="7032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6699"/>
                </a:solidFill>
              </a:rPr>
              <a:t>Note that elemental sulfur (S</a:t>
            </a:r>
            <a:r>
              <a:rPr lang="en-US" altLang="en-US" b="1" baseline="-25000">
                <a:solidFill>
                  <a:srgbClr val="006699"/>
                </a:solidFill>
              </a:rPr>
              <a:t>8</a:t>
            </a:r>
            <a:r>
              <a:rPr lang="en-US" altLang="en-US" b="1">
                <a:solidFill>
                  <a:srgbClr val="006699"/>
                </a:solidFill>
              </a:rPr>
              <a:t>) is </a:t>
            </a:r>
            <a:r>
              <a:rPr lang="en-US" altLang="en-US" b="1" i="1">
                <a:solidFill>
                  <a:srgbClr val="006699"/>
                </a:solidFill>
              </a:rPr>
              <a:t>not</a:t>
            </a:r>
            <a:r>
              <a:rPr lang="en-US" altLang="en-US" b="1">
                <a:solidFill>
                  <a:srgbClr val="006699"/>
                </a:solidFill>
              </a:rPr>
              <a:t> soluble in water</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6" name="Rectangle 4"/>
          <p:cNvSpPr>
            <a:spLocks noGrp="1" noChangeArrowheads="1"/>
          </p:cNvSpPr>
          <p:nvPr>
            <p:ph type="title"/>
          </p:nvPr>
        </p:nvSpPr>
        <p:spPr>
          <a:xfrm>
            <a:off x="685800" y="228600"/>
            <a:ext cx="7772400" cy="1143000"/>
          </a:xfrm>
          <a:noFill/>
          <a:ln/>
        </p:spPr>
        <p:txBody>
          <a:bodyPr/>
          <a:lstStyle/>
          <a:p>
            <a:r>
              <a:rPr lang="en-US" altLang="en-US"/>
              <a:t>“Local” Dissolution Model</a:t>
            </a:r>
          </a:p>
        </p:txBody>
      </p:sp>
      <p:sp>
        <p:nvSpPr>
          <p:cNvPr id="44037" name="Text Box 5"/>
          <p:cNvSpPr txBox="1">
            <a:spLocks noChangeArrowheads="1"/>
          </p:cNvSpPr>
          <p:nvPr/>
        </p:nvSpPr>
        <p:spPr bwMode="auto">
          <a:xfrm>
            <a:off x="823913" y="23272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44038" name="Text Box 6"/>
          <p:cNvSpPr txBox="1">
            <a:spLocks noChangeArrowheads="1"/>
          </p:cNvSpPr>
          <p:nvPr/>
        </p:nvSpPr>
        <p:spPr bwMode="auto">
          <a:xfrm>
            <a:off x="381000" y="1219200"/>
            <a:ext cx="85534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Moses and Luther proposed that in low pH solution, the electron</a:t>
            </a:r>
          </a:p>
          <a:p>
            <a:r>
              <a:rPr lang="en-US" altLang="en-US"/>
              <a:t>transfer occurs between the surface and the hydrated ferric ion, this</a:t>
            </a:r>
          </a:p>
          <a:p>
            <a:r>
              <a:rPr lang="en-US" altLang="en-US"/>
              <a:t>cycle repeats until the oxidized sulfur compounds leaves the surface.</a:t>
            </a:r>
          </a:p>
        </p:txBody>
      </p:sp>
      <p:sp>
        <p:nvSpPr>
          <p:cNvPr id="44039" name="Line 7"/>
          <p:cNvSpPr>
            <a:spLocks noChangeAspect="1" noChangeShapeType="1"/>
          </p:cNvSpPr>
          <p:nvPr/>
        </p:nvSpPr>
        <p:spPr bwMode="auto">
          <a:xfrm flipV="1">
            <a:off x="1246188" y="3871913"/>
            <a:ext cx="0" cy="193675"/>
          </a:xfrm>
          <a:prstGeom prst="line">
            <a:avLst/>
          </a:prstGeom>
          <a:noFill/>
          <a:ln w="1016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0" name="Rectangle 8" descr="Granite"/>
          <p:cNvSpPr>
            <a:spLocks noChangeAspect="1" noChangeArrowheads="1"/>
          </p:cNvSpPr>
          <p:nvPr/>
        </p:nvSpPr>
        <p:spPr bwMode="auto">
          <a:xfrm>
            <a:off x="328613" y="4822825"/>
            <a:ext cx="8586787" cy="371475"/>
          </a:xfrm>
          <a:prstGeom prst="rect">
            <a:avLst/>
          </a:prstGeom>
          <a:blipFill dpi="0" rotWithShape="0">
            <a:blip r:embed="rId2"/>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2" name="Line 10"/>
          <p:cNvSpPr>
            <a:spLocks noChangeAspect="1" noChangeShapeType="1"/>
          </p:cNvSpPr>
          <p:nvPr/>
        </p:nvSpPr>
        <p:spPr bwMode="auto">
          <a:xfrm flipH="1" flipV="1">
            <a:off x="376238" y="2851150"/>
            <a:ext cx="1587" cy="16986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3" name="Line 11"/>
          <p:cNvSpPr>
            <a:spLocks noChangeAspect="1" noChangeShapeType="1"/>
          </p:cNvSpPr>
          <p:nvPr/>
        </p:nvSpPr>
        <p:spPr bwMode="auto">
          <a:xfrm flipV="1">
            <a:off x="244475" y="3021013"/>
            <a:ext cx="133350" cy="2857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4" name="Oval 12"/>
          <p:cNvSpPr>
            <a:spLocks noChangeAspect="1" noChangeArrowheads="1"/>
          </p:cNvSpPr>
          <p:nvPr/>
        </p:nvSpPr>
        <p:spPr bwMode="auto">
          <a:xfrm rot="18180000">
            <a:off x="331788" y="2805113"/>
            <a:ext cx="87312" cy="87312"/>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5" name="Oval 13"/>
          <p:cNvSpPr>
            <a:spLocks noChangeAspect="1" noChangeArrowheads="1"/>
          </p:cNvSpPr>
          <p:nvPr/>
        </p:nvSpPr>
        <p:spPr bwMode="auto">
          <a:xfrm rot="18180000">
            <a:off x="343694" y="2945606"/>
            <a:ext cx="134938" cy="136525"/>
          </a:xfrm>
          <a:prstGeom prst="ellipse">
            <a:avLst/>
          </a:prstGeom>
          <a:solidFill>
            <a:srgbClr val="00999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6" name="Oval 14"/>
          <p:cNvSpPr>
            <a:spLocks noChangeAspect="1" noChangeArrowheads="1"/>
          </p:cNvSpPr>
          <p:nvPr/>
        </p:nvSpPr>
        <p:spPr bwMode="auto">
          <a:xfrm rot="18180000">
            <a:off x="200819" y="3004344"/>
            <a:ext cx="87312" cy="889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7" name="Line 15"/>
          <p:cNvSpPr>
            <a:spLocks noChangeAspect="1" noChangeShapeType="1"/>
          </p:cNvSpPr>
          <p:nvPr/>
        </p:nvSpPr>
        <p:spPr bwMode="auto">
          <a:xfrm>
            <a:off x="814388" y="3254375"/>
            <a:ext cx="334962" cy="2381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8" name="Oval 16"/>
          <p:cNvSpPr>
            <a:spLocks noChangeAspect="1" noChangeArrowheads="1"/>
          </p:cNvSpPr>
          <p:nvPr/>
        </p:nvSpPr>
        <p:spPr bwMode="auto">
          <a:xfrm>
            <a:off x="990600" y="4648200"/>
            <a:ext cx="419100" cy="417513"/>
          </a:xfrm>
          <a:prstGeom prst="ellipse">
            <a:avLst/>
          </a:prstGeom>
          <a:gradFill rotWithShape="0">
            <a:gsLst>
              <a:gs pos="0">
                <a:schemeClr val="folHlink"/>
              </a:gs>
              <a:gs pos="100000">
                <a:schemeClr val="folHlink">
                  <a:gamma/>
                  <a:shade val="46275"/>
                  <a:invGamma/>
                </a:schemeClr>
              </a:gs>
            </a:gsLst>
            <a:path path="rect">
              <a:fillToRect r="100000" b="10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Fe</a:t>
            </a:r>
          </a:p>
        </p:txBody>
      </p:sp>
      <p:sp>
        <p:nvSpPr>
          <p:cNvPr id="44049" name="Oval 17"/>
          <p:cNvSpPr>
            <a:spLocks noChangeAspect="1" noChangeArrowheads="1"/>
          </p:cNvSpPr>
          <p:nvPr/>
        </p:nvSpPr>
        <p:spPr bwMode="auto">
          <a:xfrm>
            <a:off x="1009650" y="4017963"/>
            <a:ext cx="471488" cy="465137"/>
          </a:xfrm>
          <a:prstGeom prst="ellipse">
            <a:avLst/>
          </a:prstGeom>
          <a:gradFill rotWithShape="0">
            <a:gsLst>
              <a:gs pos="0">
                <a:srgbClr val="FFFF00"/>
              </a:gs>
              <a:gs pos="100000">
                <a:srgbClr val="FFFF00">
                  <a:gamma/>
                  <a:shade val="46275"/>
                  <a:invGamma/>
                </a:srgbClr>
              </a:gs>
            </a:gsLst>
            <a:path path="rect">
              <a:fillToRect r="100000" b="10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S</a:t>
            </a:r>
          </a:p>
        </p:txBody>
      </p:sp>
      <p:sp>
        <p:nvSpPr>
          <p:cNvPr id="44050" name="Oval 18"/>
          <p:cNvSpPr>
            <a:spLocks noChangeAspect="1" noChangeArrowheads="1"/>
          </p:cNvSpPr>
          <p:nvPr/>
        </p:nvSpPr>
        <p:spPr bwMode="auto">
          <a:xfrm>
            <a:off x="1009650" y="3402013"/>
            <a:ext cx="471488" cy="466725"/>
          </a:xfrm>
          <a:prstGeom prst="ellipse">
            <a:avLst/>
          </a:prstGeom>
          <a:gradFill rotWithShape="0">
            <a:gsLst>
              <a:gs pos="0">
                <a:srgbClr val="FFFF00"/>
              </a:gs>
              <a:gs pos="100000">
                <a:srgbClr val="FFFF00">
                  <a:gamma/>
                  <a:shade val="46275"/>
                  <a:invGamma/>
                </a:srgbClr>
              </a:gs>
            </a:gsLst>
            <a:path path="rect">
              <a:fillToRect r="100000" b="10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S</a:t>
            </a:r>
          </a:p>
        </p:txBody>
      </p:sp>
      <p:sp>
        <p:nvSpPr>
          <p:cNvPr id="44051" name="Line 19"/>
          <p:cNvSpPr>
            <a:spLocks noChangeAspect="1" noChangeShapeType="1"/>
          </p:cNvSpPr>
          <p:nvPr/>
        </p:nvSpPr>
        <p:spPr bwMode="auto">
          <a:xfrm flipV="1">
            <a:off x="1246188" y="4487863"/>
            <a:ext cx="0" cy="188912"/>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53" name="Line 21"/>
          <p:cNvSpPr>
            <a:spLocks noChangeAspect="1" noChangeShapeType="1"/>
          </p:cNvSpPr>
          <p:nvPr/>
        </p:nvSpPr>
        <p:spPr bwMode="auto">
          <a:xfrm flipH="1">
            <a:off x="606425" y="3541713"/>
            <a:ext cx="139700" cy="9683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54" name="Line 22"/>
          <p:cNvSpPr>
            <a:spLocks noChangeAspect="1" noChangeShapeType="1"/>
          </p:cNvSpPr>
          <p:nvPr/>
        </p:nvSpPr>
        <p:spPr bwMode="auto">
          <a:xfrm flipH="1" flipV="1">
            <a:off x="746125" y="3541713"/>
            <a:ext cx="100013" cy="9366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55" name="Oval 23"/>
          <p:cNvSpPr>
            <a:spLocks noChangeAspect="1" noChangeArrowheads="1"/>
          </p:cNvSpPr>
          <p:nvPr/>
        </p:nvSpPr>
        <p:spPr bwMode="auto">
          <a:xfrm rot="10740000">
            <a:off x="560388" y="3595688"/>
            <a:ext cx="87312" cy="889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56" name="Oval 24"/>
          <p:cNvSpPr>
            <a:spLocks noChangeAspect="1" noChangeArrowheads="1"/>
          </p:cNvSpPr>
          <p:nvPr/>
        </p:nvSpPr>
        <p:spPr bwMode="auto">
          <a:xfrm rot="10740000">
            <a:off x="655638" y="3449638"/>
            <a:ext cx="136525" cy="136525"/>
          </a:xfrm>
          <a:prstGeom prst="ellipse">
            <a:avLst/>
          </a:prstGeom>
          <a:solidFill>
            <a:srgbClr val="00999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57" name="Oval 25"/>
          <p:cNvSpPr>
            <a:spLocks noChangeAspect="1" noChangeArrowheads="1"/>
          </p:cNvSpPr>
          <p:nvPr/>
        </p:nvSpPr>
        <p:spPr bwMode="auto">
          <a:xfrm rot="10740000">
            <a:off x="800100" y="3592513"/>
            <a:ext cx="87313" cy="889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60" name="Line 28"/>
          <p:cNvSpPr>
            <a:spLocks noChangeAspect="1" noChangeShapeType="1"/>
          </p:cNvSpPr>
          <p:nvPr/>
        </p:nvSpPr>
        <p:spPr bwMode="auto">
          <a:xfrm flipH="1" flipV="1">
            <a:off x="327025" y="3292475"/>
            <a:ext cx="130175" cy="11271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61" name="Line 29"/>
          <p:cNvSpPr>
            <a:spLocks noChangeAspect="1" noChangeShapeType="1"/>
          </p:cNvSpPr>
          <p:nvPr/>
        </p:nvSpPr>
        <p:spPr bwMode="auto">
          <a:xfrm flipV="1">
            <a:off x="388938" y="3405188"/>
            <a:ext cx="68262" cy="1143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62" name="Oval 30"/>
          <p:cNvSpPr>
            <a:spLocks noChangeAspect="1" noChangeArrowheads="1"/>
          </p:cNvSpPr>
          <p:nvPr/>
        </p:nvSpPr>
        <p:spPr bwMode="auto">
          <a:xfrm rot="15300000">
            <a:off x="281782" y="3247231"/>
            <a:ext cx="88900" cy="9048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63" name="Oval 31"/>
          <p:cNvSpPr>
            <a:spLocks noChangeAspect="1" noChangeArrowheads="1"/>
          </p:cNvSpPr>
          <p:nvPr/>
        </p:nvSpPr>
        <p:spPr bwMode="auto">
          <a:xfrm rot="15300000">
            <a:off x="406400" y="3306763"/>
            <a:ext cx="134938" cy="138112"/>
          </a:xfrm>
          <a:prstGeom prst="ellipse">
            <a:avLst/>
          </a:prstGeom>
          <a:solidFill>
            <a:srgbClr val="00999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64" name="Oval 32"/>
          <p:cNvSpPr>
            <a:spLocks noChangeAspect="1" noChangeArrowheads="1"/>
          </p:cNvSpPr>
          <p:nvPr/>
        </p:nvSpPr>
        <p:spPr bwMode="auto">
          <a:xfrm rot="15300000">
            <a:off x="343694" y="3475832"/>
            <a:ext cx="88900" cy="87312"/>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66" name="Line 34"/>
          <p:cNvSpPr>
            <a:spLocks noChangeAspect="1" noChangeShapeType="1"/>
          </p:cNvSpPr>
          <p:nvPr/>
        </p:nvSpPr>
        <p:spPr bwMode="auto">
          <a:xfrm>
            <a:off x="1052513" y="3094038"/>
            <a:ext cx="115887" cy="127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67" name="Line 35"/>
          <p:cNvSpPr>
            <a:spLocks noChangeAspect="1" noChangeShapeType="1"/>
          </p:cNvSpPr>
          <p:nvPr/>
        </p:nvSpPr>
        <p:spPr bwMode="auto">
          <a:xfrm flipH="1">
            <a:off x="1052513" y="2984500"/>
            <a:ext cx="77787" cy="10953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68" name="Oval 36"/>
          <p:cNvSpPr>
            <a:spLocks noChangeAspect="1" noChangeArrowheads="1"/>
          </p:cNvSpPr>
          <p:nvPr/>
        </p:nvSpPr>
        <p:spPr bwMode="auto">
          <a:xfrm rot="4860000">
            <a:off x="1123157" y="3177381"/>
            <a:ext cx="88900" cy="8731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69" name="Oval 37"/>
          <p:cNvSpPr>
            <a:spLocks noChangeAspect="1" noChangeArrowheads="1"/>
          </p:cNvSpPr>
          <p:nvPr/>
        </p:nvSpPr>
        <p:spPr bwMode="auto">
          <a:xfrm rot="4860000">
            <a:off x="964407" y="3051969"/>
            <a:ext cx="134937" cy="136525"/>
          </a:xfrm>
          <a:prstGeom prst="ellipse">
            <a:avLst/>
          </a:prstGeom>
          <a:solidFill>
            <a:srgbClr val="00999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70" name="Oval 38"/>
          <p:cNvSpPr>
            <a:spLocks noChangeAspect="1" noChangeArrowheads="1"/>
          </p:cNvSpPr>
          <p:nvPr/>
        </p:nvSpPr>
        <p:spPr bwMode="auto">
          <a:xfrm rot="4860000">
            <a:off x="1085057" y="2942431"/>
            <a:ext cx="88900" cy="8731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72" name="Line 40"/>
          <p:cNvSpPr>
            <a:spLocks noChangeAspect="1" noChangeShapeType="1"/>
          </p:cNvSpPr>
          <p:nvPr/>
        </p:nvSpPr>
        <p:spPr bwMode="auto">
          <a:xfrm flipV="1">
            <a:off x="742950" y="2717800"/>
            <a:ext cx="107950" cy="13493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73" name="Line 41"/>
          <p:cNvSpPr>
            <a:spLocks noChangeAspect="1" noChangeShapeType="1"/>
          </p:cNvSpPr>
          <p:nvPr/>
        </p:nvSpPr>
        <p:spPr bwMode="auto">
          <a:xfrm>
            <a:off x="620713" y="2792413"/>
            <a:ext cx="122237" cy="603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74" name="Oval 42"/>
          <p:cNvSpPr>
            <a:spLocks noChangeAspect="1" noChangeArrowheads="1"/>
          </p:cNvSpPr>
          <p:nvPr/>
        </p:nvSpPr>
        <p:spPr bwMode="auto">
          <a:xfrm rot="20520000">
            <a:off x="803275" y="2673350"/>
            <a:ext cx="90488" cy="8731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75" name="Oval 43"/>
          <p:cNvSpPr>
            <a:spLocks noChangeAspect="1" noChangeArrowheads="1"/>
          </p:cNvSpPr>
          <p:nvPr/>
        </p:nvSpPr>
        <p:spPr bwMode="auto">
          <a:xfrm rot="20520000">
            <a:off x="704850" y="2800350"/>
            <a:ext cx="136525" cy="136525"/>
          </a:xfrm>
          <a:prstGeom prst="ellipse">
            <a:avLst/>
          </a:prstGeom>
          <a:solidFill>
            <a:srgbClr val="00999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76" name="Oval 44"/>
          <p:cNvSpPr>
            <a:spLocks noChangeAspect="1" noChangeArrowheads="1"/>
          </p:cNvSpPr>
          <p:nvPr/>
        </p:nvSpPr>
        <p:spPr bwMode="auto">
          <a:xfrm rot="20520000">
            <a:off x="576263" y="2746375"/>
            <a:ext cx="88900" cy="889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4077" name="Group 45"/>
          <p:cNvGrpSpPr>
            <a:grpSpLocks/>
          </p:cNvGrpSpPr>
          <p:nvPr/>
        </p:nvGrpSpPr>
        <p:grpSpPr bwMode="auto">
          <a:xfrm>
            <a:off x="1198563" y="2770188"/>
            <a:ext cx="674687" cy="723900"/>
            <a:chOff x="979" y="1728"/>
            <a:chExt cx="426" cy="456"/>
          </a:xfrm>
        </p:grpSpPr>
        <p:sp>
          <p:nvSpPr>
            <p:cNvPr id="44078" name="Arc 46"/>
            <p:cNvSpPr>
              <a:spLocks noChangeAspect="1"/>
            </p:cNvSpPr>
            <p:nvPr/>
          </p:nvSpPr>
          <p:spPr bwMode="auto">
            <a:xfrm>
              <a:off x="1010" y="1766"/>
              <a:ext cx="241" cy="418"/>
            </a:xfrm>
            <a:custGeom>
              <a:avLst/>
              <a:gdLst>
                <a:gd name="G0" fmla="+- 56 0 0"/>
                <a:gd name="G1" fmla="+- 21600 0 0"/>
                <a:gd name="G2" fmla="+- 21600 0 0"/>
                <a:gd name="T0" fmla="*/ 0 w 21656"/>
                <a:gd name="T1" fmla="*/ 0 h 21600"/>
                <a:gd name="T2" fmla="*/ 21656 w 21656"/>
                <a:gd name="T3" fmla="*/ 21600 h 21600"/>
                <a:gd name="T4" fmla="*/ 56 w 21656"/>
                <a:gd name="T5" fmla="*/ 21600 h 21600"/>
              </a:gdLst>
              <a:ahLst/>
              <a:cxnLst>
                <a:cxn ang="0">
                  <a:pos x="T0" y="T1"/>
                </a:cxn>
                <a:cxn ang="0">
                  <a:pos x="T2" y="T3"/>
                </a:cxn>
                <a:cxn ang="0">
                  <a:pos x="T4" y="T5"/>
                </a:cxn>
              </a:cxnLst>
              <a:rect l="0" t="0" r="r" b="b"/>
              <a:pathLst>
                <a:path w="21656" h="21600" fill="none" extrusionOk="0">
                  <a:moveTo>
                    <a:pt x="0" y="0"/>
                  </a:moveTo>
                  <a:cubicBezTo>
                    <a:pt x="18" y="0"/>
                    <a:pt x="37" y="-1"/>
                    <a:pt x="56" y="0"/>
                  </a:cubicBezTo>
                  <a:cubicBezTo>
                    <a:pt x="11985" y="0"/>
                    <a:pt x="21656" y="9670"/>
                    <a:pt x="21656" y="21600"/>
                  </a:cubicBezTo>
                </a:path>
                <a:path w="21656" h="21600" stroke="0" extrusionOk="0">
                  <a:moveTo>
                    <a:pt x="0" y="0"/>
                  </a:moveTo>
                  <a:cubicBezTo>
                    <a:pt x="18" y="0"/>
                    <a:pt x="37" y="-1"/>
                    <a:pt x="56" y="0"/>
                  </a:cubicBezTo>
                  <a:cubicBezTo>
                    <a:pt x="11985" y="0"/>
                    <a:pt x="21656" y="9670"/>
                    <a:pt x="21656" y="21600"/>
                  </a:cubicBezTo>
                  <a:lnTo>
                    <a:pt x="56" y="21600"/>
                  </a:lnTo>
                  <a:close/>
                </a:path>
              </a:pathLst>
            </a:custGeom>
            <a:noFill/>
            <a:ln w="12700" cap="rnd">
              <a:solidFill>
                <a:schemeClr val="tx1"/>
              </a:solidFill>
              <a:round/>
              <a:headEnd type="none" w="lg" len="med"/>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79" name="Line 47"/>
            <p:cNvSpPr>
              <a:spLocks noChangeAspect="1" noChangeShapeType="1"/>
            </p:cNvSpPr>
            <p:nvPr/>
          </p:nvSpPr>
          <p:spPr bwMode="auto">
            <a:xfrm rot="1117204">
              <a:off x="979" y="1765"/>
              <a:ext cx="91" cy="1"/>
            </a:xfrm>
            <a:prstGeom prst="line">
              <a:avLst/>
            </a:prstGeom>
            <a:noFill/>
            <a:ln w="12700">
              <a:solidFill>
                <a:schemeClr val="tx1"/>
              </a:solidFill>
              <a:round/>
              <a:headEnd type="triangle"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80" name="Rectangle 48"/>
            <p:cNvSpPr>
              <a:spLocks noChangeAspect="1" noChangeArrowheads="1"/>
            </p:cNvSpPr>
            <p:nvPr/>
          </p:nvSpPr>
          <p:spPr bwMode="auto">
            <a:xfrm>
              <a:off x="1164" y="1728"/>
              <a:ext cx="24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r>
                <a:rPr lang="en-US" altLang="en-US" sz="2000" b="1">
                  <a:latin typeface="Arial" panose="020B0604020202020204" pitchFamily="34" charset="0"/>
                </a:rPr>
                <a:t>e</a:t>
              </a:r>
              <a:r>
                <a:rPr lang="en-US" altLang="en-US" sz="2000" b="1" baseline="30000">
                  <a:latin typeface="Arial" panose="020B0604020202020204" pitchFamily="34" charset="0"/>
                </a:rPr>
                <a:t>-</a:t>
              </a:r>
              <a:endParaRPr lang="en-US" altLang="en-US" sz="2000" b="1">
                <a:latin typeface="Arial" panose="020B0604020202020204" pitchFamily="34" charset="0"/>
              </a:endParaRPr>
            </a:p>
          </p:txBody>
        </p:sp>
      </p:grpSp>
      <p:sp>
        <p:nvSpPr>
          <p:cNvPr id="44081" name="Line 49"/>
          <p:cNvSpPr>
            <a:spLocks noChangeAspect="1" noChangeShapeType="1"/>
          </p:cNvSpPr>
          <p:nvPr/>
        </p:nvSpPr>
        <p:spPr bwMode="auto">
          <a:xfrm>
            <a:off x="1700213" y="3810000"/>
            <a:ext cx="434975" cy="0"/>
          </a:xfrm>
          <a:prstGeom prst="line">
            <a:avLst/>
          </a:prstGeom>
          <a:noFill/>
          <a:ln w="508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83" name="Line 51"/>
          <p:cNvSpPr>
            <a:spLocks noChangeAspect="1" noChangeShapeType="1"/>
          </p:cNvSpPr>
          <p:nvPr/>
        </p:nvSpPr>
        <p:spPr bwMode="auto">
          <a:xfrm rot="3766365">
            <a:off x="546894" y="4094957"/>
            <a:ext cx="115887" cy="127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84" name="Line 52"/>
          <p:cNvSpPr>
            <a:spLocks noChangeAspect="1" noChangeShapeType="1"/>
          </p:cNvSpPr>
          <p:nvPr/>
        </p:nvSpPr>
        <p:spPr bwMode="auto">
          <a:xfrm rot="3766365" flipH="1">
            <a:off x="659606" y="4033044"/>
            <a:ext cx="79375" cy="10953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85" name="Oval 53"/>
          <p:cNvSpPr>
            <a:spLocks noChangeAspect="1" noChangeArrowheads="1"/>
          </p:cNvSpPr>
          <p:nvPr/>
        </p:nvSpPr>
        <p:spPr bwMode="auto">
          <a:xfrm rot="8626365">
            <a:off x="530225" y="4195763"/>
            <a:ext cx="88900" cy="87312"/>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86" name="Oval 54"/>
          <p:cNvSpPr>
            <a:spLocks noChangeAspect="1" noChangeArrowheads="1"/>
          </p:cNvSpPr>
          <p:nvPr/>
        </p:nvSpPr>
        <p:spPr bwMode="auto">
          <a:xfrm rot="8626365">
            <a:off x="531813" y="4003675"/>
            <a:ext cx="134937" cy="136525"/>
          </a:xfrm>
          <a:prstGeom prst="ellipse">
            <a:avLst/>
          </a:prstGeom>
          <a:solidFill>
            <a:srgbClr val="00999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87" name="Oval 55"/>
          <p:cNvSpPr>
            <a:spLocks noChangeAspect="1" noChangeArrowheads="1"/>
          </p:cNvSpPr>
          <p:nvPr/>
        </p:nvSpPr>
        <p:spPr bwMode="auto">
          <a:xfrm rot="8626365">
            <a:off x="722313" y="4054475"/>
            <a:ext cx="88900" cy="8731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89" name="Line 57"/>
          <p:cNvSpPr>
            <a:spLocks noChangeAspect="1" noChangeShapeType="1"/>
          </p:cNvSpPr>
          <p:nvPr/>
        </p:nvSpPr>
        <p:spPr bwMode="auto">
          <a:xfrm flipV="1">
            <a:off x="3101975" y="3810000"/>
            <a:ext cx="0" cy="228600"/>
          </a:xfrm>
          <a:prstGeom prst="line">
            <a:avLst/>
          </a:prstGeom>
          <a:noFill/>
          <a:ln w="1016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90" name="Line 58"/>
          <p:cNvSpPr>
            <a:spLocks noChangeAspect="1" noChangeShapeType="1"/>
          </p:cNvSpPr>
          <p:nvPr/>
        </p:nvSpPr>
        <p:spPr bwMode="auto">
          <a:xfrm>
            <a:off x="2667000" y="3227388"/>
            <a:ext cx="334963" cy="2381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91" name="Line 59"/>
          <p:cNvSpPr>
            <a:spLocks noChangeAspect="1" noChangeShapeType="1"/>
          </p:cNvSpPr>
          <p:nvPr/>
        </p:nvSpPr>
        <p:spPr bwMode="auto">
          <a:xfrm flipV="1">
            <a:off x="3289300" y="3086100"/>
            <a:ext cx="719138" cy="427038"/>
          </a:xfrm>
          <a:prstGeom prst="line">
            <a:avLst/>
          </a:prstGeom>
          <a:noFill/>
          <a:ln w="3175">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92" name="Oval 60"/>
          <p:cNvSpPr>
            <a:spLocks noChangeAspect="1" noChangeArrowheads="1"/>
          </p:cNvSpPr>
          <p:nvPr/>
        </p:nvSpPr>
        <p:spPr bwMode="auto">
          <a:xfrm>
            <a:off x="2957513" y="4652963"/>
            <a:ext cx="395287" cy="393700"/>
          </a:xfrm>
          <a:prstGeom prst="ellipse">
            <a:avLst/>
          </a:prstGeom>
          <a:gradFill rotWithShape="0">
            <a:gsLst>
              <a:gs pos="0">
                <a:schemeClr val="folHlink"/>
              </a:gs>
              <a:gs pos="100000">
                <a:schemeClr val="folHlink">
                  <a:gamma/>
                  <a:shade val="46275"/>
                  <a:invGamma/>
                </a:schemeClr>
              </a:gs>
            </a:gsLst>
            <a:path path="rect">
              <a:fillToRect r="100000" b="10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Fe</a:t>
            </a:r>
          </a:p>
        </p:txBody>
      </p:sp>
      <p:sp>
        <p:nvSpPr>
          <p:cNvPr id="44093" name="Oval 61"/>
          <p:cNvSpPr>
            <a:spLocks noChangeAspect="1" noChangeArrowheads="1"/>
          </p:cNvSpPr>
          <p:nvPr/>
        </p:nvSpPr>
        <p:spPr bwMode="auto">
          <a:xfrm>
            <a:off x="2862263" y="3990975"/>
            <a:ext cx="471487" cy="465138"/>
          </a:xfrm>
          <a:prstGeom prst="ellipse">
            <a:avLst/>
          </a:prstGeom>
          <a:gradFill rotWithShape="0">
            <a:gsLst>
              <a:gs pos="0">
                <a:srgbClr val="FFFF00"/>
              </a:gs>
              <a:gs pos="100000">
                <a:srgbClr val="FFFF00">
                  <a:gamma/>
                  <a:shade val="46275"/>
                  <a:invGamma/>
                </a:srgbClr>
              </a:gs>
            </a:gsLst>
            <a:path path="rect">
              <a:fillToRect r="100000" b="10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S</a:t>
            </a:r>
          </a:p>
        </p:txBody>
      </p:sp>
      <p:sp>
        <p:nvSpPr>
          <p:cNvPr id="44094" name="Oval 62"/>
          <p:cNvSpPr>
            <a:spLocks noChangeAspect="1" noChangeArrowheads="1"/>
          </p:cNvSpPr>
          <p:nvPr/>
        </p:nvSpPr>
        <p:spPr bwMode="auto">
          <a:xfrm>
            <a:off x="2862263" y="3375025"/>
            <a:ext cx="471487" cy="466725"/>
          </a:xfrm>
          <a:prstGeom prst="ellipse">
            <a:avLst/>
          </a:prstGeom>
          <a:gradFill rotWithShape="0">
            <a:gsLst>
              <a:gs pos="0">
                <a:srgbClr val="FFFF00"/>
              </a:gs>
              <a:gs pos="100000">
                <a:srgbClr val="FFFF00">
                  <a:gamma/>
                  <a:shade val="46275"/>
                  <a:invGamma/>
                </a:srgbClr>
              </a:gs>
            </a:gsLst>
            <a:path path="rect">
              <a:fillToRect r="100000" b="10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S</a:t>
            </a:r>
          </a:p>
        </p:txBody>
      </p:sp>
      <p:sp>
        <p:nvSpPr>
          <p:cNvPr id="44095" name="Line 63"/>
          <p:cNvSpPr>
            <a:spLocks noChangeAspect="1" noChangeShapeType="1"/>
          </p:cNvSpPr>
          <p:nvPr/>
        </p:nvSpPr>
        <p:spPr bwMode="auto">
          <a:xfrm flipV="1">
            <a:off x="3097213" y="4460875"/>
            <a:ext cx="0" cy="188913"/>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97" name="Line 65"/>
          <p:cNvSpPr>
            <a:spLocks noChangeAspect="1" noChangeShapeType="1"/>
          </p:cNvSpPr>
          <p:nvPr/>
        </p:nvSpPr>
        <p:spPr bwMode="auto">
          <a:xfrm flipH="1" flipV="1">
            <a:off x="2257425" y="2852738"/>
            <a:ext cx="1588" cy="16986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98" name="Line 66"/>
          <p:cNvSpPr>
            <a:spLocks noChangeAspect="1" noChangeShapeType="1"/>
          </p:cNvSpPr>
          <p:nvPr/>
        </p:nvSpPr>
        <p:spPr bwMode="auto">
          <a:xfrm flipV="1">
            <a:off x="2125663" y="3022600"/>
            <a:ext cx="133350" cy="2857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99" name="Oval 67"/>
          <p:cNvSpPr>
            <a:spLocks noChangeAspect="1" noChangeArrowheads="1"/>
          </p:cNvSpPr>
          <p:nvPr/>
        </p:nvSpPr>
        <p:spPr bwMode="auto">
          <a:xfrm rot="18180000">
            <a:off x="2212975" y="2806700"/>
            <a:ext cx="87313" cy="8731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00" name="Oval 68"/>
          <p:cNvSpPr>
            <a:spLocks noChangeAspect="1" noChangeArrowheads="1"/>
          </p:cNvSpPr>
          <p:nvPr/>
        </p:nvSpPr>
        <p:spPr bwMode="auto">
          <a:xfrm rot="18180000">
            <a:off x="2224882" y="2947194"/>
            <a:ext cx="134937" cy="136525"/>
          </a:xfrm>
          <a:prstGeom prst="ellipse">
            <a:avLst/>
          </a:prstGeom>
          <a:solidFill>
            <a:srgbClr val="00999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01" name="Oval 69"/>
          <p:cNvSpPr>
            <a:spLocks noChangeAspect="1" noChangeArrowheads="1"/>
          </p:cNvSpPr>
          <p:nvPr/>
        </p:nvSpPr>
        <p:spPr bwMode="auto">
          <a:xfrm rot="18180000">
            <a:off x="2082006" y="3005932"/>
            <a:ext cx="87313" cy="889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03" name="Line 71"/>
          <p:cNvSpPr>
            <a:spLocks noChangeAspect="1" noChangeShapeType="1"/>
          </p:cNvSpPr>
          <p:nvPr/>
        </p:nvSpPr>
        <p:spPr bwMode="auto">
          <a:xfrm flipH="1">
            <a:off x="2459038" y="3514725"/>
            <a:ext cx="139700" cy="9683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04" name="Line 72"/>
          <p:cNvSpPr>
            <a:spLocks noChangeAspect="1" noChangeShapeType="1"/>
          </p:cNvSpPr>
          <p:nvPr/>
        </p:nvSpPr>
        <p:spPr bwMode="auto">
          <a:xfrm flipH="1" flipV="1">
            <a:off x="2598738" y="3514725"/>
            <a:ext cx="100012" cy="9366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05" name="Oval 73"/>
          <p:cNvSpPr>
            <a:spLocks noChangeAspect="1" noChangeArrowheads="1"/>
          </p:cNvSpPr>
          <p:nvPr/>
        </p:nvSpPr>
        <p:spPr bwMode="auto">
          <a:xfrm rot="10740000">
            <a:off x="2413000" y="3568700"/>
            <a:ext cx="87313" cy="889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06" name="Oval 74"/>
          <p:cNvSpPr>
            <a:spLocks noChangeAspect="1" noChangeArrowheads="1"/>
          </p:cNvSpPr>
          <p:nvPr/>
        </p:nvSpPr>
        <p:spPr bwMode="auto">
          <a:xfrm rot="10740000">
            <a:off x="2508250" y="3422650"/>
            <a:ext cx="136525" cy="136525"/>
          </a:xfrm>
          <a:prstGeom prst="ellipse">
            <a:avLst/>
          </a:prstGeom>
          <a:solidFill>
            <a:srgbClr val="00999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07" name="Oval 75"/>
          <p:cNvSpPr>
            <a:spLocks noChangeAspect="1" noChangeArrowheads="1"/>
          </p:cNvSpPr>
          <p:nvPr/>
        </p:nvSpPr>
        <p:spPr bwMode="auto">
          <a:xfrm rot="10740000">
            <a:off x="2652713" y="3565525"/>
            <a:ext cx="87312" cy="889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10" name="Line 78"/>
          <p:cNvSpPr>
            <a:spLocks noChangeAspect="1" noChangeShapeType="1"/>
          </p:cNvSpPr>
          <p:nvPr/>
        </p:nvSpPr>
        <p:spPr bwMode="auto">
          <a:xfrm flipH="1" flipV="1">
            <a:off x="2222500" y="3222625"/>
            <a:ext cx="128588" cy="11271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11" name="Line 79"/>
          <p:cNvSpPr>
            <a:spLocks noChangeAspect="1" noChangeShapeType="1"/>
          </p:cNvSpPr>
          <p:nvPr/>
        </p:nvSpPr>
        <p:spPr bwMode="auto">
          <a:xfrm flipV="1">
            <a:off x="2282825" y="3335338"/>
            <a:ext cx="68263" cy="1143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12" name="Oval 80"/>
          <p:cNvSpPr>
            <a:spLocks noChangeAspect="1" noChangeArrowheads="1"/>
          </p:cNvSpPr>
          <p:nvPr/>
        </p:nvSpPr>
        <p:spPr bwMode="auto">
          <a:xfrm rot="15300000">
            <a:off x="2177257" y="3177381"/>
            <a:ext cx="88900" cy="9048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13" name="Oval 81"/>
          <p:cNvSpPr>
            <a:spLocks noChangeAspect="1" noChangeArrowheads="1"/>
          </p:cNvSpPr>
          <p:nvPr/>
        </p:nvSpPr>
        <p:spPr bwMode="auto">
          <a:xfrm rot="15300000">
            <a:off x="2300288" y="3236912"/>
            <a:ext cx="134938" cy="138113"/>
          </a:xfrm>
          <a:prstGeom prst="ellipse">
            <a:avLst/>
          </a:prstGeom>
          <a:solidFill>
            <a:srgbClr val="00999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14" name="Oval 82"/>
          <p:cNvSpPr>
            <a:spLocks noChangeAspect="1" noChangeArrowheads="1"/>
          </p:cNvSpPr>
          <p:nvPr/>
        </p:nvSpPr>
        <p:spPr bwMode="auto">
          <a:xfrm rot="15300000">
            <a:off x="2239169" y="3405982"/>
            <a:ext cx="88900" cy="87312"/>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16" name="Line 84"/>
          <p:cNvSpPr>
            <a:spLocks noChangeAspect="1" noChangeShapeType="1"/>
          </p:cNvSpPr>
          <p:nvPr/>
        </p:nvSpPr>
        <p:spPr bwMode="auto">
          <a:xfrm>
            <a:off x="2901950" y="3067050"/>
            <a:ext cx="115888" cy="127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17" name="Line 85"/>
          <p:cNvSpPr>
            <a:spLocks noChangeAspect="1" noChangeShapeType="1"/>
          </p:cNvSpPr>
          <p:nvPr/>
        </p:nvSpPr>
        <p:spPr bwMode="auto">
          <a:xfrm flipH="1">
            <a:off x="2901950" y="2957513"/>
            <a:ext cx="79375" cy="10953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18" name="Oval 86"/>
          <p:cNvSpPr>
            <a:spLocks noChangeAspect="1" noChangeArrowheads="1"/>
          </p:cNvSpPr>
          <p:nvPr/>
        </p:nvSpPr>
        <p:spPr bwMode="auto">
          <a:xfrm rot="4860000">
            <a:off x="2974182" y="3150393"/>
            <a:ext cx="88900" cy="8731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19" name="Oval 87"/>
          <p:cNvSpPr>
            <a:spLocks noChangeAspect="1" noChangeArrowheads="1"/>
          </p:cNvSpPr>
          <p:nvPr/>
        </p:nvSpPr>
        <p:spPr bwMode="auto">
          <a:xfrm rot="4860000">
            <a:off x="2813844" y="3024981"/>
            <a:ext cx="134938" cy="136525"/>
          </a:xfrm>
          <a:prstGeom prst="ellipse">
            <a:avLst/>
          </a:prstGeom>
          <a:solidFill>
            <a:srgbClr val="00999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20" name="Oval 88"/>
          <p:cNvSpPr>
            <a:spLocks noChangeAspect="1" noChangeArrowheads="1"/>
          </p:cNvSpPr>
          <p:nvPr/>
        </p:nvSpPr>
        <p:spPr bwMode="auto">
          <a:xfrm rot="4860000">
            <a:off x="2936082" y="2915443"/>
            <a:ext cx="88900" cy="8731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22" name="Line 90"/>
          <p:cNvSpPr>
            <a:spLocks noChangeAspect="1" noChangeShapeType="1"/>
          </p:cNvSpPr>
          <p:nvPr/>
        </p:nvSpPr>
        <p:spPr bwMode="auto">
          <a:xfrm flipV="1">
            <a:off x="2593975" y="2776538"/>
            <a:ext cx="106363" cy="13493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23" name="Line 91"/>
          <p:cNvSpPr>
            <a:spLocks noChangeAspect="1" noChangeShapeType="1"/>
          </p:cNvSpPr>
          <p:nvPr/>
        </p:nvSpPr>
        <p:spPr bwMode="auto">
          <a:xfrm>
            <a:off x="2473325" y="2851150"/>
            <a:ext cx="120650" cy="603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24" name="Oval 92"/>
          <p:cNvSpPr>
            <a:spLocks noChangeAspect="1" noChangeArrowheads="1"/>
          </p:cNvSpPr>
          <p:nvPr/>
        </p:nvSpPr>
        <p:spPr bwMode="auto">
          <a:xfrm rot="20520000">
            <a:off x="2654300" y="2732088"/>
            <a:ext cx="88900" cy="87312"/>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25" name="Oval 93"/>
          <p:cNvSpPr>
            <a:spLocks noChangeAspect="1" noChangeArrowheads="1"/>
          </p:cNvSpPr>
          <p:nvPr/>
        </p:nvSpPr>
        <p:spPr bwMode="auto">
          <a:xfrm rot="20520000">
            <a:off x="2555875" y="2859088"/>
            <a:ext cx="134938" cy="136525"/>
          </a:xfrm>
          <a:prstGeom prst="ellipse">
            <a:avLst/>
          </a:prstGeom>
          <a:solidFill>
            <a:srgbClr val="00999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26" name="Oval 94"/>
          <p:cNvSpPr>
            <a:spLocks noChangeAspect="1" noChangeArrowheads="1"/>
          </p:cNvSpPr>
          <p:nvPr/>
        </p:nvSpPr>
        <p:spPr bwMode="auto">
          <a:xfrm rot="20520000">
            <a:off x="2428875" y="2805113"/>
            <a:ext cx="87313" cy="889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28" name="Line 96"/>
          <p:cNvSpPr>
            <a:spLocks noChangeAspect="1" noChangeShapeType="1"/>
          </p:cNvSpPr>
          <p:nvPr/>
        </p:nvSpPr>
        <p:spPr bwMode="auto">
          <a:xfrm flipV="1">
            <a:off x="4405313" y="2711450"/>
            <a:ext cx="1587" cy="16986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29" name="Line 97"/>
          <p:cNvSpPr>
            <a:spLocks noChangeAspect="1" noChangeShapeType="1"/>
          </p:cNvSpPr>
          <p:nvPr/>
        </p:nvSpPr>
        <p:spPr bwMode="auto">
          <a:xfrm flipH="1" flipV="1">
            <a:off x="4405313" y="2881313"/>
            <a:ext cx="133350" cy="2857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30" name="Oval 98"/>
          <p:cNvSpPr>
            <a:spLocks noChangeAspect="1" noChangeArrowheads="1"/>
          </p:cNvSpPr>
          <p:nvPr/>
        </p:nvSpPr>
        <p:spPr bwMode="auto">
          <a:xfrm rot="3420000" flipH="1">
            <a:off x="4364832" y="2664619"/>
            <a:ext cx="87312" cy="889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31" name="Oval 99"/>
          <p:cNvSpPr>
            <a:spLocks noChangeAspect="1" noChangeArrowheads="1"/>
          </p:cNvSpPr>
          <p:nvPr/>
        </p:nvSpPr>
        <p:spPr bwMode="auto">
          <a:xfrm rot="3420000" flipH="1">
            <a:off x="4304507" y="2805906"/>
            <a:ext cx="134938" cy="136525"/>
          </a:xfrm>
          <a:prstGeom prst="ellipse">
            <a:avLst/>
          </a:prstGeom>
          <a:solidFill>
            <a:srgbClr val="00999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32" name="Oval 100"/>
          <p:cNvSpPr>
            <a:spLocks noChangeAspect="1" noChangeArrowheads="1"/>
          </p:cNvSpPr>
          <p:nvPr/>
        </p:nvSpPr>
        <p:spPr bwMode="auto">
          <a:xfrm rot="3420000" flipH="1">
            <a:off x="4495007" y="2864644"/>
            <a:ext cx="87312" cy="889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34" name="Line 102"/>
          <p:cNvSpPr>
            <a:spLocks noChangeAspect="1" noChangeShapeType="1"/>
          </p:cNvSpPr>
          <p:nvPr/>
        </p:nvSpPr>
        <p:spPr bwMode="auto">
          <a:xfrm>
            <a:off x="4064000" y="3373438"/>
            <a:ext cx="141288" cy="9525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35" name="Line 103"/>
          <p:cNvSpPr>
            <a:spLocks noChangeAspect="1" noChangeShapeType="1"/>
          </p:cNvSpPr>
          <p:nvPr/>
        </p:nvSpPr>
        <p:spPr bwMode="auto">
          <a:xfrm flipV="1">
            <a:off x="3965575" y="3373438"/>
            <a:ext cx="98425" cy="9207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36" name="Oval 104"/>
          <p:cNvSpPr>
            <a:spLocks noChangeAspect="1" noChangeArrowheads="1"/>
          </p:cNvSpPr>
          <p:nvPr/>
        </p:nvSpPr>
        <p:spPr bwMode="auto">
          <a:xfrm rot="10860000" flipH="1">
            <a:off x="4162425" y="3427413"/>
            <a:ext cx="88900" cy="87312"/>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37" name="Oval 105"/>
          <p:cNvSpPr>
            <a:spLocks noChangeAspect="1" noChangeArrowheads="1"/>
          </p:cNvSpPr>
          <p:nvPr/>
        </p:nvSpPr>
        <p:spPr bwMode="auto">
          <a:xfrm rot="10860000" flipH="1">
            <a:off x="4019550" y="3281363"/>
            <a:ext cx="136525" cy="134937"/>
          </a:xfrm>
          <a:prstGeom prst="ellipse">
            <a:avLst/>
          </a:prstGeom>
          <a:solidFill>
            <a:srgbClr val="00999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38" name="Oval 106"/>
          <p:cNvSpPr>
            <a:spLocks noChangeAspect="1" noChangeArrowheads="1"/>
          </p:cNvSpPr>
          <p:nvPr/>
        </p:nvSpPr>
        <p:spPr bwMode="auto">
          <a:xfrm rot="10860000" flipH="1">
            <a:off x="3922713" y="3422650"/>
            <a:ext cx="88900" cy="889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39" name="Oval 107"/>
          <p:cNvSpPr>
            <a:spLocks noChangeAspect="1" noChangeArrowheads="1"/>
          </p:cNvSpPr>
          <p:nvPr/>
        </p:nvSpPr>
        <p:spPr bwMode="auto">
          <a:xfrm rot="3420000" flipH="1">
            <a:off x="3938587" y="2855913"/>
            <a:ext cx="347663" cy="350838"/>
          </a:xfrm>
          <a:prstGeom prst="ellipse">
            <a:avLst/>
          </a:prstGeom>
          <a:solidFill>
            <a:srgbClr val="996633"/>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Fe</a:t>
            </a:r>
          </a:p>
        </p:txBody>
      </p:sp>
      <p:sp>
        <p:nvSpPr>
          <p:cNvPr id="44141" name="Line 109"/>
          <p:cNvSpPr>
            <a:spLocks noChangeAspect="1" noChangeShapeType="1"/>
          </p:cNvSpPr>
          <p:nvPr/>
        </p:nvSpPr>
        <p:spPr bwMode="auto">
          <a:xfrm flipV="1">
            <a:off x="4311650" y="3081338"/>
            <a:ext cx="128588" cy="11271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42" name="Line 110"/>
          <p:cNvSpPr>
            <a:spLocks noChangeAspect="1" noChangeShapeType="1"/>
          </p:cNvSpPr>
          <p:nvPr/>
        </p:nvSpPr>
        <p:spPr bwMode="auto">
          <a:xfrm flipH="1" flipV="1">
            <a:off x="4311650" y="3194050"/>
            <a:ext cx="68263" cy="1143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43" name="Oval 111"/>
          <p:cNvSpPr>
            <a:spLocks noChangeAspect="1" noChangeArrowheads="1"/>
          </p:cNvSpPr>
          <p:nvPr/>
        </p:nvSpPr>
        <p:spPr bwMode="auto">
          <a:xfrm rot="6300000" flipH="1">
            <a:off x="4397375" y="3036888"/>
            <a:ext cx="88900" cy="889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44" name="Oval 112"/>
          <p:cNvSpPr>
            <a:spLocks noChangeAspect="1" noChangeArrowheads="1"/>
          </p:cNvSpPr>
          <p:nvPr/>
        </p:nvSpPr>
        <p:spPr bwMode="auto">
          <a:xfrm rot="6300000" flipH="1">
            <a:off x="4229100" y="3095626"/>
            <a:ext cx="134937" cy="138112"/>
          </a:xfrm>
          <a:prstGeom prst="ellipse">
            <a:avLst/>
          </a:prstGeom>
          <a:solidFill>
            <a:srgbClr val="00999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45" name="Oval 113"/>
          <p:cNvSpPr>
            <a:spLocks noChangeAspect="1" noChangeArrowheads="1"/>
          </p:cNvSpPr>
          <p:nvPr/>
        </p:nvSpPr>
        <p:spPr bwMode="auto">
          <a:xfrm rot="6300000" flipH="1">
            <a:off x="4335463" y="3263900"/>
            <a:ext cx="88900" cy="889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47" name="Line 115"/>
          <p:cNvSpPr>
            <a:spLocks noChangeAspect="1" noChangeShapeType="1"/>
          </p:cNvSpPr>
          <p:nvPr/>
        </p:nvSpPr>
        <p:spPr bwMode="auto">
          <a:xfrm flipH="1">
            <a:off x="3643313" y="2925763"/>
            <a:ext cx="117475" cy="127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48" name="Line 116"/>
          <p:cNvSpPr>
            <a:spLocks noChangeAspect="1" noChangeShapeType="1"/>
          </p:cNvSpPr>
          <p:nvPr/>
        </p:nvSpPr>
        <p:spPr bwMode="auto">
          <a:xfrm>
            <a:off x="3681413" y="2816225"/>
            <a:ext cx="79375" cy="10953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49" name="Oval 117"/>
          <p:cNvSpPr>
            <a:spLocks noChangeAspect="1" noChangeArrowheads="1"/>
          </p:cNvSpPr>
          <p:nvPr/>
        </p:nvSpPr>
        <p:spPr bwMode="auto">
          <a:xfrm rot="16740000" flipH="1">
            <a:off x="3600450" y="3008313"/>
            <a:ext cx="88900" cy="889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50" name="Oval 118"/>
          <p:cNvSpPr>
            <a:spLocks noChangeAspect="1" noChangeArrowheads="1"/>
          </p:cNvSpPr>
          <p:nvPr/>
        </p:nvSpPr>
        <p:spPr bwMode="auto">
          <a:xfrm rot="16740000" flipH="1">
            <a:off x="3716338" y="2882900"/>
            <a:ext cx="134937" cy="138113"/>
          </a:xfrm>
          <a:prstGeom prst="ellipse">
            <a:avLst/>
          </a:prstGeom>
          <a:solidFill>
            <a:srgbClr val="00999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51" name="Oval 119"/>
          <p:cNvSpPr>
            <a:spLocks noChangeAspect="1" noChangeArrowheads="1"/>
          </p:cNvSpPr>
          <p:nvPr/>
        </p:nvSpPr>
        <p:spPr bwMode="auto">
          <a:xfrm rot="16740000" flipH="1">
            <a:off x="3637757" y="2772569"/>
            <a:ext cx="88900" cy="9048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53" name="Line 121"/>
          <p:cNvSpPr>
            <a:spLocks noChangeAspect="1" noChangeShapeType="1"/>
          </p:cNvSpPr>
          <p:nvPr/>
        </p:nvSpPr>
        <p:spPr bwMode="auto">
          <a:xfrm flipH="1" flipV="1">
            <a:off x="3962400" y="2633663"/>
            <a:ext cx="107950" cy="1365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54" name="Line 122"/>
          <p:cNvSpPr>
            <a:spLocks noChangeAspect="1" noChangeShapeType="1"/>
          </p:cNvSpPr>
          <p:nvPr/>
        </p:nvSpPr>
        <p:spPr bwMode="auto">
          <a:xfrm flipH="1">
            <a:off x="4070350" y="2708275"/>
            <a:ext cx="120650" cy="6191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55" name="Oval 123"/>
          <p:cNvSpPr>
            <a:spLocks noChangeAspect="1" noChangeArrowheads="1"/>
          </p:cNvSpPr>
          <p:nvPr/>
        </p:nvSpPr>
        <p:spPr bwMode="auto">
          <a:xfrm rot="1080000" flipH="1">
            <a:off x="3919538" y="2590800"/>
            <a:ext cx="88900" cy="8731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56" name="Oval 124"/>
          <p:cNvSpPr>
            <a:spLocks noChangeAspect="1" noChangeArrowheads="1"/>
          </p:cNvSpPr>
          <p:nvPr/>
        </p:nvSpPr>
        <p:spPr bwMode="auto">
          <a:xfrm rot="1080000" flipH="1">
            <a:off x="3971925" y="2716213"/>
            <a:ext cx="136525" cy="136525"/>
          </a:xfrm>
          <a:prstGeom prst="ellipse">
            <a:avLst/>
          </a:prstGeom>
          <a:solidFill>
            <a:srgbClr val="00999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57" name="Oval 125"/>
          <p:cNvSpPr>
            <a:spLocks noChangeAspect="1" noChangeArrowheads="1"/>
          </p:cNvSpPr>
          <p:nvPr/>
        </p:nvSpPr>
        <p:spPr bwMode="auto">
          <a:xfrm rot="1080000" flipH="1">
            <a:off x="4148138" y="2663825"/>
            <a:ext cx="87312" cy="8731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59" name="Line 127"/>
          <p:cNvSpPr>
            <a:spLocks noChangeAspect="1" noChangeShapeType="1"/>
          </p:cNvSpPr>
          <p:nvPr/>
        </p:nvSpPr>
        <p:spPr bwMode="auto">
          <a:xfrm rot="542218" flipV="1">
            <a:off x="3729038" y="3703638"/>
            <a:ext cx="134937" cy="10953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60" name="Line 128"/>
          <p:cNvSpPr>
            <a:spLocks noChangeAspect="1" noChangeShapeType="1"/>
          </p:cNvSpPr>
          <p:nvPr/>
        </p:nvSpPr>
        <p:spPr bwMode="auto">
          <a:xfrm rot="542218" flipH="1" flipV="1">
            <a:off x="3711575" y="3806825"/>
            <a:ext cx="63500" cy="11906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61" name="Oval 129"/>
          <p:cNvSpPr>
            <a:spLocks noChangeAspect="1" noChangeArrowheads="1"/>
          </p:cNvSpPr>
          <p:nvPr/>
        </p:nvSpPr>
        <p:spPr bwMode="auto">
          <a:xfrm rot="6962218" flipH="1">
            <a:off x="3827463" y="3673475"/>
            <a:ext cx="90487" cy="8731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62" name="Oval 130"/>
          <p:cNvSpPr>
            <a:spLocks noChangeAspect="1" noChangeArrowheads="1"/>
          </p:cNvSpPr>
          <p:nvPr/>
        </p:nvSpPr>
        <p:spPr bwMode="auto">
          <a:xfrm rot="6962218" flipH="1">
            <a:off x="3641725" y="3700463"/>
            <a:ext cx="134938" cy="138112"/>
          </a:xfrm>
          <a:prstGeom prst="ellipse">
            <a:avLst/>
          </a:prstGeom>
          <a:solidFill>
            <a:srgbClr val="00999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63" name="Oval 131"/>
          <p:cNvSpPr>
            <a:spLocks noChangeAspect="1" noChangeArrowheads="1"/>
          </p:cNvSpPr>
          <p:nvPr/>
        </p:nvSpPr>
        <p:spPr bwMode="auto">
          <a:xfrm rot="6962218" flipH="1">
            <a:off x="3721893" y="3885407"/>
            <a:ext cx="87313" cy="889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65" name="Line 133"/>
          <p:cNvSpPr>
            <a:spLocks noChangeAspect="1" noChangeShapeType="1"/>
          </p:cNvSpPr>
          <p:nvPr/>
        </p:nvSpPr>
        <p:spPr bwMode="auto">
          <a:xfrm rot="-13103994">
            <a:off x="2390775" y="4300538"/>
            <a:ext cx="115888" cy="127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66" name="Line 134"/>
          <p:cNvSpPr>
            <a:spLocks noChangeAspect="1" noChangeShapeType="1"/>
          </p:cNvSpPr>
          <p:nvPr/>
        </p:nvSpPr>
        <p:spPr bwMode="auto">
          <a:xfrm rot="8496006" flipH="1">
            <a:off x="2498725" y="4387850"/>
            <a:ext cx="79375" cy="10953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67" name="Oval 135"/>
          <p:cNvSpPr>
            <a:spLocks noChangeAspect="1" noChangeArrowheads="1"/>
          </p:cNvSpPr>
          <p:nvPr/>
        </p:nvSpPr>
        <p:spPr bwMode="auto">
          <a:xfrm rot="-8243994">
            <a:off x="2320925" y="4305300"/>
            <a:ext cx="88900" cy="8731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68" name="Oval 136"/>
          <p:cNvSpPr>
            <a:spLocks noChangeAspect="1" noChangeArrowheads="1"/>
          </p:cNvSpPr>
          <p:nvPr/>
        </p:nvSpPr>
        <p:spPr bwMode="auto">
          <a:xfrm rot="-8243994">
            <a:off x="2466975" y="4275138"/>
            <a:ext cx="134938" cy="136525"/>
          </a:xfrm>
          <a:prstGeom prst="ellipse">
            <a:avLst/>
          </a:prstGeom>
          <a:solidFill>
            <a:srgbClr val="00999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69" name="Oval 137"/>
          <p:cNvSpPr>
            <a:spLocks noChangeAspect="1" noChangeArrowheads="1"/>
          </p:cNvSpPr>
          <p:nvPr/>
        </p:nvSpPr>
        <p:spPr bwMode="auto">
          <a:xfrm rot="-8243994">
            <a:off x="2495550" y="4465638"/>
            <a:ext cx="88900" cy="87312"/>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70" name="Line 138"/>
          <p:cNvSpPr>
            <a:spLocks noChangeAspect="1" noChangeShapeType="1"/>
          </p:cNvSpPr>
          <p:nvPr/>
        </p:nvSpPr>
        <p:spPr bwMode="auto">
          <a:xfrm rot="2828467" flipV="1">
            <a:off x="3333751" y="3617912"/>
            <a:ext cx="304800" cy="180975"/>
          </a:xfrm>
          <a:prstGeom prst="line">
            <a:avLst/>
          </a:prstGeom>
          <a:noFill/>
          <a:ln w="15875">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71" name="Line 139"/>
          <p:cNvSpPr>
            <a:spLocks noChangeAspect="1" noChangeShapeType="1"/>
          </p:cNvSpPr>
          <p:nvPr/>
        </p:nvSpPr>
        <p:spPr bwMode="auto">
          <a:xfrm rot="-11665518" flipH="1" flipV="1">
            <a:off x="2797175" y="2743200"/>
            <a:ext cx="61913" cy="61913"/>
          </a:xfrm>
          <a:prstGeom prst="line">
            <a:avLst/>
          </a:prstGeom>
          <a:noFill/>
          <a:ln w="12700">
            <a:solidFill>
              <a:schemeClr val="tx1"/>
            </a:solidFill>
            <a:round/>
            <a:headEnd type="triangle"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72" name="Rectangle 140"/>
          <p:cNvSpPr>
            <a:spLocks noChangeAspect="1" noChangeArrowheads="1"/>
          </p:cNvSpPr>
          <p:nvPr/>
        </p:nvSpPr>
        <p:spPr bwMode="auto">
          <a:xfrm>
            <a:off x="3105150" y="2743200"/>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r>
              <a:rPr lang="en-US" altLang="en-US" sz="2000" b="1">
                <a:latin typeface="Arial" panose="020B0604020202020204" pitchFamily="34" charset="0"/>
              </a:rPr>
              <a:t>e</a:t>
            </a:r>
            <a:r>
              <a:rPr lang="en-US" altLang="en-US" sz="2000" b="1" baseline="30000">
                <a:latin typeface="Arial" panose="020B0604020202020204" pitchFamily="34" charset="0"/>
              </a:rPr>
              <a:t>-</a:t>
            </a:r>
            <a:endParaRPr lang="en-US" altLang="en-US" sz="2000" b="1">
              <a:latin typeface="Arial" panose="020B0604020202020204" pitchFamily="34" charset="0"/>
            </a:endParaRPr>
          </a:p>
        </p:txBody>
      </p:sp>
      <p:sp>
        <p:nvSpPr>
          <p:cNvPr id="44173" name="Arc 141"/>
          <p:cNvSpPr>
            <a:spLocks/>
          </p:cNvSpPr>
          <p:nvPr/>
        </p:nvSpPr>
        <p:spPr bwMode="auto">
          <a:xfrm rot="459181">
            <a:off x="2719388" y="2838450"/>
            <a:ext cx="533400" cy="527050"/>
          </a:xfrm>
          <a:custGeom>
            <a:avLst/>
            <a:gdLst>
              <a:gd name="G0" fmla="+- 0 0 0"/>
              <a:gd name="G1" fmla="+- 20808 0 0"/>
              <a:gd name="G2" fmla="+- 21600 0 0"/>
              <a:gd name="T0" fmla="*/ 5796 w 21600"/>
              <a:gd name="T1" fmla="*/ 0 h 21322"/>
              <a:gd name="T2" fmla="*/ 21594 w 21600"/>
              <a:gd name="T3" fmla="*/ 21322 h 21322"/>
              <a:gd name="T4" fmla="*/ 0 w 21600"/>
              <a:gd name="T5" fmla="*/ 20808 h 21322"/>
            </a:gdLst>
            <a:ahLst/>
            <a:cxnLst>
              <a:cxn ang="0">
                <a:pos x="T0" y="T1"/>
              </a:cxn>
              <a:cxn ang="0">
                <a:pos x="T2" y="T3"/>
              </a:cxn>
              <a:cxn ang="0">
                <a:pos x="T4" y="T5"/>
              </a:cxn>
            </a:cxnLst>
            <a:rect l="0" t="0" r="r" b="b"/>
            <a:pathLst>
              <a:path w="21600" h="21322" fill="none" extrusionOk="0">
                <a:moveTo>
                  <a:pt x="5795" y="0"/>
                </a:moveTo>
                <a:cubicBezTo>
                  <a:pt x="15137" y="2602"/>
                  <a:pt x="21600" y="11110"/>
                  <a:pt x="21600" y="20808"/>
                </a:cubicBezTo>
                <a:cubicBezTo>
                  <a:pt x="21600" y="20979"/>
                  <a:pt x="21597" y="21150"/>
                  <a:pt x="21593" y="21321"/>
                </a:cubicBezTo>
              </a:path>
              <a:path w="21600" h="21322" stroke="0" extrusionOk="0">
                <a:moveTo>
                  <a:pt x="5795" y="0"/>
                </a:moveTo>
                <a:cubicBezTo>
                  <a:pt x="15137" y="2602"/>
                  <a:pt x="21600" y="11110"/>
                  <a:pt x="21600" y="20808"/>
                </a:cubicBezTo>
                <a:cubicBezTo>
                  <a:pt x="21600" y="20979"/>
                  <a:pt x="21597" y="21150"/>
                  <a:pt x="21593" y="21321"/>
                </a:cubicBezTo>
                <a:lnTo>
                  <a:pt x="0" y="20808"/>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74" name="Line 142"/>
          <p:cNvSpPr>
            <a:spLocks noChangeShapeType="1"/>
          </p:cNvSpPr>
          <p:nvPr/>
        </p:nvSpPr>
        <p:spPr bwMode="auto">
          <a:xfrm>
            <a:off x="5035550" y="3095625"/>
            <a:ext cx="0" cy="336550"/>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75" name="Oval 143"/>
          <p:cNvSpPr>
            <a:spLocks noChangeArrowheads="1"/>
          </p:cNvSpPr>
          <p:nvPr/>
        </p:nvSpPr>
        <p:spPr bwMode="auto">
          <a:xfrm>
            <a:off x="4800600" y="4591050"/>
            <a:ext cx="438150" cy="438150"/>
          </a:xfrm>
          <a:prstGeom prst="ellipse">
            <a:avLst/>
          </a:prstGeom>
          <a:gradFill rotWithShape="0">
            <a:gsLst>
              <a:gs pos="0">
                <a:schemeClr val="folHlink"/>
              </a:gs>
              <a:gs pos="100000">
                <a:schemeClr val="folHlink">
                  <a:gamma/>
                  <a:shade val="46275"/>
                  <a:invGamma/>
                </a:schemeClr>
              </a:gs>
            </a:gsLst>
            <a:path path="rect">
              <a:fillToRect r="100000" b="10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Fe</a:t>
            </a:r>
          </a:p>
        </p:txBody>
      </p:sp>
      <p:sp>
        <p:nvSpPr>
          <p:cNvPr id="44176" name="Oval 144"/>
          <p:cNvSpPr>
            <a:spLocks noChangeArrowheads="1"/>
          </p:cNvSpPr>
          <p:nvPr/>
        </p:nvSpPr>
        <p:spPr bwMode="auto">
          <a:xfrm>
            <a:off x="4800600" y="3962400"/>
            <a:ext cx="469900" cy="471488"/>
          </a:xfrm>
          <a:prstGeom prst="ellipse">
            <a:avLst/>
          </a:prstGeom>
          <a:gradFill rotWithShape="0">
            <a:gsLst>
              <a:gs pos="0">
                <a:srgbClr val="FFFF00"/>
              </a:gs>
              <a:gs pos="100000">
                <a:srgbClr val="FFFF00">
                  <a:gamma/>
                  <a:shade val="46275"/>
                  <a:invGamma/>
                </a:srgbClr>
              </a:gs>
            </a:gsLst>
            <a:path path="rect">
              <a:fillToRect r="100000" b="10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S</a:t>
            </a:r>
          </a:p>
        </p:txBody>
      </p:sp>
      <p:sp>
        <p:nvSpPr>
          <p:cNvPr id="44177" name="Oval 145"/>
          <p:cNvSpPr>
            <a:spLocks noChangeArrowheads="1"/>
          </p:cNvSpPr>
          <p:nvPr/>
        </p:nvSpPr>
        <p:spPr bwMode="auto">
          <a:xfrm>
            <a:off x="4800600" y="3340100"/>
            <a:ext cx="469900" cy="469900"/>
          </a:xfrm>
          <a:prstGeom prst="ellipse">
            <a:avLst/>
          </a:prstGeom>
          <a:gradFill rotWithShape="0">
            <a:gsLst>
              <a:gs pos="0">
                <a:srgbClr val="FFFF00"/>
              </a:gs>
              <a:gs pos="100000">
                <a:srgbClr val="FFFF00">
                  <a:gamma/>
                  <a:shade val="46275"/>
                  <a:invGamma/>
                </a:srgbClr>
              </a:gs>
            </a:gsLst>
            <a:path path="rect">
              <a:fillToRect r="100000" b="10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S</a:t>
            </a:r>
          </a:p>
        </p:txBody>
      </p:sp>
      <p:sp>
        <p:nvSpPr>
          <p:cNvPr id="44178" name="Line 146"/>
          <p:cNvSpPr>
            <a:spLocks noChangeShapeType="1"/>
          </p:cNvSpPr>
          <p:nvPr/>
        </p:nvSpPr>
        <p:spPr bwMode="auto">
          <a:xfrm flipV="1">
            <a:off x="5035550" y="4437063"/>
            <a:ext cx="0" cy="192087"/>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79" name="Line 147"/>
          <p:cNvSpPr>
            <a:spLocks noChangeShapeType="1"/>
          </p:cNvSpPr>
          <p:nvPr/>
        </p:nvSpPr>
        <p:spPr bwMode="auto">
          <a:xfrm flipV="1">
            <a:off x="5035550" y="3814763"/>
            <a:ext cx="0" cy="142875"/>
          </a:xfrm>
          <a:prstGeom prst="line">
            <a:avLst/>
          </a:prstGeom>
          <a:noFill/>
          <a:ln w="1016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80" name="Oval 148"/>
          <p:cNvSpPr>
            <a:spLocks noChangeArrowheads="1"/>
          </p:cNvSpPr>
          <p:nvPr/>
        </p:nvSpPr>
        <p:spPr bwMode="auto">
          <a:xfrm>
            <a:off x="4849813" y="2813050"/>
            <a:ext cx="374650" cy="374650"/>
          </a:xfrm>
          <a:prstGeom prst="ellipse">
            <a:avLst/>
          </a:prstGeom>
          <a:gradFill rotWithShape="0">
            <a:gsLst>
              <a:gs pos="0">
                <a:schemeClr val="accent1"/>
              </a:gs>
              <a:gs pos="100000">
                <a:schemeClr val="accent1">
                  <a:gamma/>
                  <a:shade val="46275"/>
                  <a:invGamma/>
                </a:schemeClr>
              </a:gs>
            </a:gsLst>
            <a:path path="rect">
              <a:fillToRect r="100000" b="10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O</a:t>
            </a:r>
          </a:p>
        </p:txBody>
      </p:sp>
      <p:grpSp>
        <p:nvGrpSpPr>
          <p:cNvPr id="44181" name="Group 149"/>
          <p:cNvGrpSpPr>
            <a:grpSpLocks/>
          </p:cNvGrpSpPr>
          <p:nvPr/>
        </p:nvGrpSpPr>
        <p:grpSpPr bwMode="auto">
          <a:xfrm>
            <a:off x="6456363" y="2970213"/>
            <a:ext cx="465137" cy="517525"/>
            <a:chOff x="989" y="1792"/>
            <a:chExt cx="465" cy="519"/>
          </a:xfrm>
        </p:grpSpPr>
        <p:sp>
          <p:nvSpPr>
            <p:cNvPr id="44182" name="Line 150"/>
            <p:cNvSpPr>
              <a:spLocks noChangeShapeType="1"/>
            </p:cNvSpPr>
            <p:nvPr/>
          </p:nvSpPr>
          <p:spPr bwMode="auto">
            <a:xfrm flipH="1">
              <a:off x="989" y="2053"/>
              <a:ext cx="216" cy="258"/>
            </a:xfrm>
            <a:prstGeom prst="line">
              <a:avLst/>
            </a:prstGeom>
            <a:noFill/>
            <a:ln w="508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83" name="Oval 151"/>
            <p:cNvSpPr>
              <a:spLocks noChangeArrowheads="1"/>
            </p:cNvSpPr>
            <p:nvPr/>
          </p:nvSpPr>
          <p:spPr bwMode="auto">
            <a:xfrm rot="2400000">
              <a:off x="1078" y="1792"/>
              <a:ext cx="376" cy="376"/>
            </a:xfrm>
            <a:prstGeom prst="ellipse">
              <a:avLst/>
            </a:prstGeom>
            <a:gradFill rotWithShape="0">
              <a:gsLst>
                <a:gs pos="0">
                  <a:schemeClr val="accent1"/>
                </a:gs>
                <a:gs pos="100000">
                  <a:schemeClr val="accent1">
                    <a:gamma/>
                    <a:shade val="46275"/>
                    <a:invGamma/>
                  </a:schemeClr>
                </a:gs>
              </a:gsLst>
              <a:path path="rect">
                <a:fillToRect r="100000" b="10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O</a:t>
              </a:r>
            </a:p>
          </p:txBody>
        </p:sp>
      </p:grpSp>
      <p:sp>
        <p:nvSpPr>
          <p:cNvPr id="44184" name="Oval 152"/>
          <p:cNvSpPr>
            <a:spLocks noChangeArrowheads="1"/>
          </p:cNvSpPr>
          <p:nvPr/>
        </p:nvSpPr>
        <p:spPr bwMode="auto">
          <a:xfrm>
            <a:off x="6096000" y="4572000"/>
            <a:ext cx="436563" cy="436563"/>
          </a:xfrm>
          <a:prstGeom prst="ellipse">
            <a:avLst/>
          </a:prstGeom>
          <a:gradFill rotWithShape="0">
            <a:gsLst>
              <a:gs pos="0">
                <a:schemeClr val="folHlink"/>
              </a:gs>
              <a:gs pos="100000">
                <a:schemeClr val="folHlink">
                  <a:gamma/>
                  <a:shade val="46275"/>
                  <a:invGamma/>
                </a:schemeClr>
              </a:gs>
            </a:gsLst>
            <a:path path="rect">
              <a:fillToRect r="100000" b="10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Fe</a:t>
            </a:r>
          </a:p>
        </p:txBody>
      </p:sp>
      <p:sp>
        <p:nvSpPr>
          <p:cNvPr id="44185" name="Oval 153"/>
          <p:cNvSpPr>
            <a:spLocks noChangeArrowheads="1"/>
          </p:cNvSpPr>
          <p:nvPr/>
        </p:nvSpPr>
        <p:spPr bwMode="auto">
          <a:xfrm>
            <a:off x="6096000" y="3962400"/>
            <a:ext cx="471488" cy="471488"/>
          </a:xfrm>
          <a:prstGeom prst="ellipse">
            <a:avLst/>
          </a:prstGeom>
          <a:gradFill rotWithShape="0">
            <a:gsLst>
              <a:gs pos="0">
                <a:srgbClr val="FFFF00"/>
              </a:gs>
              <a:gs pos="100000">
                <a:srgbClr val="FFFF00">
                  <a:gamma/>
                  <a:shade val="46275"/>
                  <a:invGamma/>
                </a:srgbClr>
              </a:gs>
            </a:gsLst>
            <a:path path="rect">
              <a:fillToRect r="100000" b="10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S</a:t>
            </a:r>
          </a:p>
        </p:txBody>
      </p:sp>
      <p:sp>
        <p:nvSpPr>
          <p:cNvPr id="44186" name="Oval 154"/>
          <p:cNvSpPr>
            <a:spLocks noChangeArrowheads="1"/>
          </p:cNvSpPr>
          <p:nvPr/>
        </p:nvSpPr>
        <p:spPr bwMode="auto">
          <a:xfrm>
            <a:off x="6096000" y="3340100"/>
            <a:ext cx="471488" cy="471488"/>
          </a:xfrm>
          <a:prstGeom prst="ellipse">
            <a:avLst/>
          </a:prstGeom>
          <a:gradFill rotWithShape="0">
            <a:gsLst>
              <a:gs pos="0">
                <a:srgbClr val="FFFF00"/>
              </a:gs>
              <a:gs pos="100000">
                <a:srgbClr val="FFFF00">
                  <a:gamma/>
                  <a:shade val="46275"/>
                  <a:invGamma/>
                </a:srgbClr>
              </a:gs>
            </a:gsLst>
            <a:path path="rect">
              <a:fillToRect r="100000" b="10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S</a:t>
            </a:r>
          </a:p>
        </p:txBody>
      </p:sp>
      <p:sp>
        <p:nvSpPr>
          <p:cNvPr id="44187" name="Line 155"/>
          <p:cNvSpPr>
            <a:spLocks noChangeShapeType="1"/>
          </p:cNvSpPr>
          <p:nvPr/>
        </p:nvSpPr>
        <p:spPr bwMode="auto">
          <a:xfrm flipV="1">
            <a:off x="6332538" y="4438650"/>
            <a:ext cx="0" cy="190500"/>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88" name="Line 156"/>
          <p:cNvSpPr>
            <a:spLocks noChangeShapeType="1"/>
          </p:cNvSpPr>
          <p:nvPr/>
        </p:nvSpPr>
        <p:spPr bwMode="auto">
          <a:xfrm flipV="1">
            <a:off x="6332538" y="3814763"/>
            <a:ext cx="0" cy="144462"/>
          </a:xfrm>
          <a:prstGeom prst="line">
            <a:avLst/>
          </a:prstGeom>
          <a:noFill/>
          <a:ln w="1016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4189" name="Group 157"/>
          <p:cNvGrpSpPr>
            <a:grpSpLocks/>
          </p:cNvGrpSpPr>
          <p:nvPr/>
        </p:nvGrpSpPr>
        <p:grpSpPr bwMode="auto">
          <a:xfrm>
            <a:off x="5722938" y="2970213"/>
            <a:ext cx="466725" cy="517525"/>
            <a:chOff x="254" y="1792"/>
            <a:chExt cx="465" cy="519"/>
          </a:xfrm>
        </p:grpSpPr>
        <p:sp>
          <p:nvSpPr>
            <p:cNvPr id="44190" name="Line 158"/>
            <p:cNvSpPr>
              <a:spLocks noChangeShapeType="1"/>
            </p:cNvSpPr>
            <p:nvPr/>
          </p:nvSpPr>
          <p:spPr bwMode="auto">
            <a:xfrm>
              <a:off x="503" y="2053"/>
              <a:ext cx="216" cy="258"/>
            </a:xfrm>
            <a:prstGeom prst="line">
              <a:avLst/>
            </a:prstGeom>
            <a:noFill/>
            <a:ln w="508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91" name="Oval 159"/>
            <p:cNvSpPr>
              <a:spLocks noChangeArrowheads="1"/>
            </p:cNvSpPr>
            <p:nvPr/>
          </p:nvSpPr>
          <p:spPr bwMode="auto">
            <a:xfrm rot="19200000" flipH="1">
              <a:off x="254" y="1792"/>
              <a:ext cx="376" cy="376"/>
            </a:xfrm>
            <a:prstGeom prst="ellipse">
              <a:avLst/>
            </a:prstGeom>
            <a:gradFill rotWithShape="0">
              <a:gsLst>
                <a:gs pos="0">
                  <a:schemeClr val="accent1"/>
                </a:gs>
                <a:gs pos="100000">
                  <a:schemeClr val="accent1">
                    <a:gamma/>
                    <a:shade val="46275"/>
                    <a:invGamma/>
                  </a:schemeClr>
                </a:gs>
              </a:gsLst>
              <a:path path="rect">
                <a:fillToRect r="100000" b="10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O</a:t>
              </a:r>
            </a:p>
          </p:txBody>
        </p:sp>
      </p:grpSp>
      <p:grpSp>
        <p:nvGrpSpPr>
          <p:cNvPr id="44192" name="Group 160"/>
          <p:cNvGrpSpPr>
            <a:grpSpLocks/>
          </p:cNvGrpSpPr>
          <p:nvPr/>
        </p:nvGrpSpPr>
        <p:grpSpPr bwMode="auto">
          <a:xfrm>
            <a:off x="8320088" y="3378200"/>
            <a:ext cx="619125" cy="374650"/>
            <a:chOff x="1048" y="2189"/>
            <a:chExt cx="620" cy="376"/>
          </a:xfrm>
        </p:grpSpPr>
        <p:sp>
          <p:nvSpPr>
            <p:cNvPr id="44193" name="Line 161"/>
            <p:cNvSpPr>
              <a:spLocks noChangeShapeType="1"/>
            </p:cNvSpPr>
            <p:nvPr/>
          </p:nvSpPr>
          <p:spPr bwMode="auto">
            <a:xfrm flipH="1">
              <a:off x="1048" y="2378"/>
              <a:ext cx="336" cy="0"/>
            </a:xfrm>
            <a:prstGeom prst="line">
              <a:avLst/>
            </a:prstGeom>
            <a:noFill/>
            <a:ln w="508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94" name="Oval 162"/>
            <p:cNvSpPr>
              <a:spLocks noChangeArrowheads="1"/>
            </p:cNvSpPr>
            <p:nvPr/>
          </p:nvSpPr>
          <p:spPr bwMode="auto">
            <a:xfrm rot="5400000">
              <a:off x="1292" y="2189"/>
              <a:ext cx="376" cy="376"/>
            </a:xfrm>
            <a:prstGeom prst="ellipse">
              <a:avLst/>
            </a:prstGeom>
            <a:gradFill rotWithShape="0">
              <a:gsLst>
                <a:gs pos="0">
                  <a:schemeClr val="accent1"/>
                </a:gs>
                <a:gs pos="100000">
                  <a:schemeClr val="accent1">
                    <a:gamma/>
                    <a:shade val="46275"/>
                    <a:invGamma/>
                  </a:schemeClr>
                </a:gs>
              </a:gsLst>
              <a:path path="rect">
                <a:fillToRect r="100000" b="10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O</a:t>
              </a:r>
            </a:p>
          </p:txBody>
        </p:sp>
      </p:grpSp>
      <p:sp>
        <p:nvSpPr>
          <p:cNvPr id="44195" name="Oval 163"/>
          <p:cNvSpPr>
            <a:spLocks noChangeArrowheads="1"/>
          </p:cNvSpPr>
          <p:nvPr/>
        </p:nvSpPr>
        <p:spPr bwMode="auto">
          <a:xfrm>
            <a:off x="7953375" y="4646613"/>
            <a:ext cx="382588" cy="382587"/>
          </a:xfrm>
          <a:prstGeom prst="ellipse">
            <a:avLst/>
          </a:prstGeom>
          <a:gradFill rotWithShape="0">
            <a:gsLst>
              <a:gs pos="0">
                <a:schemeClr val="folHlink"/>
              </a:gs>
              <a:gs pos="100000">
                <a:schemeClr val="folHlink">
                  <a:gamma/>
                  <a:shade val="46275"/>
                  <a:invGamma/>
                </a:schemeClr>
              </a:gs>
            </a:gsLst>
            <a:path path="rect">
              <a:fillToRect r="100000" b="10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Fe</a:t>
            </a:r>
          </a:p>
        </p:txBody>
      </p:sp>
      <p:sp>
        <p:nvSpPr>
          <p:cNvPr id="44196" name="Oval 164"/>
          <p:cNvSpPr>
            <a:spLocks noChangeArrowheads="1"/>
          </p:cNvSpPr>
          <p:nvPr/>
        </p:nvSpPr>
        <p:spPr bwMode="auto">
          <a:xfrm>
            <a:off x="7900988" y="3976688"/>
            <a:ext cx="473075" cy="469900"/>
          </a:xfrm>
          <a:prstGeom prst="ellipse">
            <a:avLst/>
          </a:prstGeom>
          <a:gradFill rotWithShape="0">
            <a:gsLst>
              <a:gs pos="0">
                <a:srgbClr val="FFFF00"/>
              </a:gs>
              <a:gs pos="100000">
                <a:srgbClr val="FFFF00">
                  <a:gamma/>
                  <a:shade val="46275"/>
                  <a:invGamma/>
                </a:srgbClr>
              </a:gs>
            </a:gsLst>
            <a:path path="rect">
              <a:fillToRect r="100000" b="10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S</a:t>
            </a:r>
          </a:p>
        </p:txBody>
      </p:sp>
      <p:sp>
        <p:nvSpPr>
          <p:cNvPr id="44197" name="Oval 165"/>
          <p:cNvSpPr>
            <a:spLocks noChangeArrowheads="1"/>
          </p:cNvSpPr>
          <p:nvPr/>
        </p:nvSpPr>
        <p:spPr bwMode="auto">
          <a:xfrm>
            <a:off x="7900988" y="3352800"/>
            <a:ext cx="473075" cy="471488"/>
          </a:xfrm>
          <a:prstGeom prst="ellipse">
            <a:avLst/>
          </a:prstGeom>
          <a:gradFill rotWithShape="0">
            <a:gsLst>
              <a:gs pos="0">
                <a:srgbClr val="FFFF00"/>
              </a:gs>
              <a:gs pos="100000">
                <a:srgbClr val="FFFF00">
                  <a:gamma/>
                  <a:shade val="46275"/>
                  <a:invGamma/>
                </a:srgbClr>
              </a:gs>
            </a:gsLst>
            <a:path path="rect">
              <a:fillToRect r="100000" b="10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S</a:t>
            </a:r>
          </a:p>
        </p:txBody>
      </p:sp>
      <p:sp>
        <p:nvSpPr>
          <p:cNvPr id="44198" name="Line 166"/>
          <p:cNvSpPr>
            <a:spLocks noChangeShapeType="1"/>
          </p:cNvSpPr>
          <p:nvPr/>
        </p:nvSpPr>
        <p:spPr bwMode="auto">
          <a:xfrm flipV="1">
            <a:off x="8139113" y="4451350"/>
            <a:ext cx="0" cy="190500"/>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99" name="Line 167"/>
          <p:cNvSpPr>
            <a:spLocks noChangeShapeType="1"/>
          </p:cNvSpPr>
          <p:nvPr/>
        </p:nvSpPr>
        <p:spPr bwMode="auto">
          <a:xfrm flipV="1">
            <a:off x="8139113" y="3827463"/>
            <a:ext cx="0" cy="144462"/>
          </a:xfrm>
          <a:prstGeom prst="line">
            <a:avLst/>
          </a:prstGeom>
          <a:noFill/>
          <a:ln w="1016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00" name="Line 168"/>
          <p:cNvSpPr>
            <a:spLocks noChangeShapeType="1"/>
          </p:cNvSpPr>
          <p:nvPr/>
        </p:nvSpPr>
        <p:spPr bwMode="auto">
          <a:xfrm>
            <a:off x="8174038" y="3089275"/>
            <a:ext cx="0" cy="323850"/>
          </a:xfrm>
          <a:prstGeom prst="line">
            <a:avLst/>
          </a:prstGeom>
          <a:noFill/>
          <a:ln w="508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01" name="Oval 169"/>
          <p:cNvSpPr>
            <a:spLocks noChangeArrowheads="1"/>
          </p:cNvSpPr>
          <p:nvPr/>
        </p:nvSpPr>
        <p:spPr bwMode="auto">
          <a:xfrm rot="21540000" flipH="1">
            <a:off x="7986713" y="2806700"/>
            <a:ext cx="374650" cy="374650"/>
          </a:xfrm>
          <a:prstGeom prst="ellipse">
            <a:avLst/>
          </a:prstGeom>
          <a:gradFill rotWithShape="0">
            <a:gsLst>
              <a:gs pos="0">
                <a:schemeClr val="accent1"/>
              </a:gs>
              <a:gs pos="100000">
                <a:schemeClr val="accent1">
                  <a:gamma/>
                  <a:shade val="46275"/>
                  <a:invGamma/>
                </a:schemeClr>
              </a:gs>
            </a:gsLst>
            <a:path path="rect">
              <a:fillToRect r="100000" b="10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O</a:t>
            </a:r>
          </a:p>
        </p:txBody>
      </p:sp>
      <p:grpSp>
        <p:nvGrpSpPr>
          <p:cNvPr id="44202" name="Group 170"/>
          <p:cNvGrpSpPr>
            <a:grpSpLocks/>
          </p:cNvGrpSpPr>
          <p:nvPr/>
        </p:nvGrpSpPr>
        <p:grpSpPr bwMode="auto">
          <a:xfrm>
            <a:off x="7366000" y="3378200"/>
            <a:ext cx="620713" cy="374650"/>
            <a:chOff x="92" y="2189"/>
            <a:chExt cx="620" cy="376"/>
          </a:xfrm>
        </p:grpSpPr>
        <p:sp>
          <p:nvSpPr>
            <p:cNvPr id="44203" name="Line 171"/>
            <p:cNvSpPr>
              <a:spLocks noChangeShapeType="1"/>
            </p:cNvSpPr>
            <p:nvPr/>
          </p:nvSpPr>
          <p:spPr bwMode="auto">
            <a:xfrm>
              <a:off x="376" y="2378"/>
              <a:ext cx="336" cy="0"/>
            </a:xfrm>
            <a:prstGeom prst="line">
              <a:avLst/>
            </a:prstGeom>
            <a:noFill/>
            <a:ln w="508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04" name="Oval 172"/>
            <p:cNvSpPr>
              <a:spLocks noChangeArrowheads="1"/>
            </p:cNvSpPr>
            <p:nvPr/>
          </p:nvSpPr>
          <p:spPr bwMode="auto">
            <a:xfrm rot="16200000" flipH="1">
              <a:off x="92" y="2189"/>
              <a:ext cx="376" cy="376"/>
            </a:xfrm>
            <a:prstGeom prst="ellipse">
              <a:avLst/>
            </a:prstGeom>
            <a:gradFill rotWithShape="0">
              <a:gsLst>
                <a:gs pos="0">
                  <a:schemeClr val="accent1"/>
                </a:gs>
                <a:gs pos="100000">
                  <a:schemeClr val="accent1">
                    <a:gamma/>
                    <a:shade val="46275"/>
                    <a:invGamma/>
                  </a:schemeClr>
                </a:gs>
              </a:gsLst>
              <a:path path="rect">
                <a:fillToRect r="100000" b="10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O</a:t>
              </a:r>
            </a:p>
          </p:txBody>
        </p:sp>
      </p:grpSp>
      <p:sp>
        <p:nvSpPr>
          <p:cNvPr id="44205" name="Line 173"/>
          <p:cNvSpPr>
            <a:spLocks noChangeAspect="1" noChangeShapeType="1"/>
          </p:cNvSpPr>
          <p:nvPr/>
        </p:nvSpPr>
        <p:spPr bwMode="auto">
          <a:xfrm>
            <a:off x="4138613" y="3810000"/>
            <a:ext cx="434975" cy="0"/>
          </a:xfrm>
          <a:prstGeom prst="line">
            <a:avLst/>
          </a:prstGeom>
          <a:noFill/>
          <a:ln w="508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06" name="Line 174"/>
          <p:cNvSpPr>
            <a:spLocks noChangeAspect="1" noChangeShapeType="1"/>
          </p:cNvSpPr>
          <p:nvPr/>
        </p:nvSpPr>
        <p:spPr bwMode="auto">
          <a:xfrm>
            <a:off x="5410200" y="3810000"/>
            <a:ext cx="436563" cy="0"/>
          </a:xfrm>
          <a:prstGeom prst="line">
            <a:avLst/>
          </a:prstGeom>
          <a:noFill/>
          <a:ln w="508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07" name="Line 175"/>
          <p:cNvSpPr>
            <a:spLocks noChangeAspect="1" noChangeShapeType="1"/>
          </p:cNvSpPr>
          <p:nvPr/>
        </p:nvSpPr>
        <p:spPr bwMode="auto">
          <a:xfrm>
            <a:off x="6858000" y="3810000"/>
            <a:ext cx="436563" cy="0"/>
          </a:xfrm>
          <a:prstGeom prst="line">
            <a:avLst/>
          </a:prstGeom>
          <a:noFill/>
          <a:ln w="508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08" name="Text Box 176"/>
          <p:cNvSpPr txBox="1">
            <a:spLocks noChangeArrowheads="1"/>
          </p:cNvSpPr>
          <p:nvPr/>
        </p:nvSpPr>
        <p:spPr bwMode="auto">
          <a:xfrm>
            <a:off x="0" y="5334000"/>
            <a:ext cx="9169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a:t>[Moses, C.O.; Nordstrom, D.K.; Herman, J.S.; Mills, A.L. </a:t>
            </a:r>
            <a:r>
              <a:rPr lang="en-US" altLang="en-US" sz="1800" i="1"/>
              <a:t>Geochim. Cosmochim. Acta </a:t>
            </a:r>
            <a:r>
              <a:rPr lang="en-US" altLang="en-US" sz="1800" b="1"/>
              <a:t>51</a:t>
            </a:r>
            <a:r>
              <a:rPr lang="en-US" altLang="en-US" sz="1800"/>
              <a:t>, p1561]</a:t>
            </a:r>
          </a:p>
          <a:p>
            <a:pPr algn="ctr"/>
            <a:r>
              <a:rPr lang="en-US" altLang="en-US" sz="1800"/>
              <a:t>[Luther, G.W. </a:t>
            </a:r>
            <a:r>
              <a:rPr lang="en-US" altLang="en-US" sz="1800" i="1"/>
              <a:t>Geochim. Cosmochim. Acta </a:t>
            </a:r>
            <a:r>
              <a:rPr lang="en-US" altLang="en-US" sz="1800" b="1"/>
              <a:t>51</a:t>
            </a:r>
            <a:r>
              <a:rPr lang="en-US" altLang="en-US" sz="1800"/>
              <a:t>, p3193]</a:t>
            </a:r>
            <a:r>
              <a:rPr lang="en-US" altLang="en-US" sz="1800" b="1"/>
              <a:t> </a:t>
            </a:r>
            <a:endParaRPr lang="en-US" altLang="en-US" sz="1800"/>
          </a:p>
        </p:txBody>
      </p:sp>
      <p:sp>
        <p:nvSpPr>
          <p:cNvPr id="44209" name="Oval 177"/>
          <p:cNvSpPr>
            <a:spLocks noChangeAspect="1" noChangeArrowheads="1"/>
          </p:cNvSpPr>
          <p:nvPr/>
        </p:nvSpPr>
        <p:spPr bwMode="auto">
          <a:xfrm rot="-3420000">
            <a:off x="2501900" y="3046413"/>
            <a:ext cx="347663" cy="350837"/>
          </a:xfrm>
          <a:prstGeom prst="ellipse">
            <a:avLst/>
          </a:prstGeom>
          <a:solidFill>
            <a:srgbClr val="996633"/>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Fe</a:t>
            </a:r>
          </a:p>
        </p:txBody>
      </p:sp>
      <p:sp>
        <p:nvSpPr>
          <p:cNvPr id="44210" name="Oval 178"/>
          <p:cNvSpPr>
            <a:spLocks noChangeAspect="1" noChangeArrowheads="1"/>
          </p:cNvSpPr>
          <p:nvPr/>
        </p:nvSpPr>
        <p:spPr bwMode="auto">
          <a:xfrm rot="-3420000">
            <a:off x="582613" y="3003550"/>
            <a:ext cx="347662" cy="350838"/>
          </a:xfrm>
          <a:prstGeom prst="ellipse">
            <a:avLst/>
          </a:prstGeom>
          <a:solidFill>
            <a:srgbClr val="996633"/>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a:r>
              <a:rPr lang="en-US" altLang="en-US" sz="2000" b="1">
                <a:latin typeface="Arial" panose="020B0604020202020204" pitchFamily="34" charset="0"/>
              </a:rPr>
              <a:t>Fe</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4" name="Rectangle 8"/>
          <p:cNvSpPr>
            <a:spLocks noChangeArrowheads="1"/>
          </p:cNvSpPr>
          <p:nvPr/>
        </p:nvSpPr>
        <p:spPr bwMode="auto">
          <a:xfrm>
            <a:off x="228600" y="0"/>
            <a:ext cx="8610600" cy="6629400"/>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4338" name="Rectangle 2"/>
          <p:cNvSpPr>
            <a:spLocks noChangeArrowheads="1"/>
          </p:cNvSpPr>
          <p:nvPr/>
        </p:nvSpPr>
        <p:spPr bwMode="auto">
          <a:xfrm>
            <a:off x="381000" y="2209800"/>
            <a:ext cx="1939925" cy="36576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2" name="Text Box 6"/>
          <p:cNvSpPr txBox="1">
            <a:spLocks noChangeArrowheads="1"/>
          </p:cNvSpPr>
          <p:nvPr/>
        </p:nvSpPr>
        <p:spPr bwMode="auto">
          <a:xfrm>
            <a:off x="304800" y="2971800"/>
            <a:ext cx="1600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t>FeS</a:t>
            </a:r>
            <a:r>
              <a:rPr lang="en-US" altLang="en-US" sz="3200" b="1" baseline="-25000"/>
              <a:t>2</a:t>
            </a:r>
          </a:p>
          <a:p>
            <a:r>
              <a:rPr lang="en-US" altLang="en-US" sz="3200" b="1"/>
              <a:t>FeAsS</a:t>
            </a:r>
            <a:endParaRPr lang="en-US" altLang="en-US" sz="3200" b="1" baseline="30000"/>
          </a:p>
        </p:txBody>
      </p:sp>
      <p:sp>
        <p:nvSpPr>
          <p:cNvPr id="14347" name="Text Box 11"/>
          <p:cNvSpPr txBox="1">
            <a:spLocks noChangeArrowheads="1"/>
          </p:cNvSpPr>
          <p:nvPr/>
        </p:nvSpPr>
        <p:spPr bwMode="auto">
          <a:xfrm>
            <a:off x="3429000" y="3148013"/>
            <a:ext cx="11017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t>2Fe</a:t>
            </a:r>
            <a:r>
              <a:rPr lang="en-US" altLang="en-US" sz="3200" b="1" baseline="30000"/>
              <a:t>3+</a:t>
            </a:r>
          </a:p>
        </p:txBody>
      </p:sp>
      <p:sp>
        <p:nvSpPr>
          <p:cNvPr id="14351" name="Rectangle 15"/>
          <p:cNvSpPr>
            <a:spLocks noChangeArrowheads="1"/>
          </p:cNvSpPr>
          <p:nvPr/>
        </p:nvSpPr>
        <p:spPr bwMode="auto">
          <a:xfrm>
            <a:off x="1790700" y="3048000"/>
            <a:ext cx="13795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t>FeSSO</a:t>
            </a:r>
          </a:p>
        </p:txBody>
      </p:sp>
      <p:sp>
        <p:nvSpPr>
          <p:cNvPr id="14353" name="Rectangle 17"/>
          <p:cNvSpPr>
            <a:spLocks noChangeArrowheads="1"/>
          </p:cNvSpPr>
          <p:nvPr/>
        </p:nvSpPr>
        <p:spPr bwMode="auto">
          <a:xfrm>
            <a:off x="1800225" y="3886200"/>
            <a:ext cx="15128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t>FeSSO</a:t>
            </a:r>
            <a:r>
              <a:rPr lang="en-US" altLang="en-US" sz="3200" b="1" baseline="-25000"/>
              <a:t>2</a:t>
            </a:r>
          </a:p>
        </p:txBody>
      </p:sp>
      <p:sp>
        <p:nvSpPr>
          <p:cNvPr id="14354" name="Rectangle 18"/>
          <p:cNvSpPr>
            <a:spLocks noChangeArrowheads="1"/>
          </p:cNvSpPr>
          <p:nvPr/>
        </p:nvSpPr>
        <p:spPr bwMode="auto">
          <a:xfrm>
            <a:off x="7239000" y="5486400"/>
            <a:ext cx="16240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t>7Fe</a:t>
            </a:r>
            <a:r>
              <a:rPr lang="en-US" altLang="en-US" sz="3200" b="1" baseline="30000"/>
              <a:t>2+</a:t>
            </a:r>
            <a:r>
              <a:rPr lang="en-US" altLang="en-US" sz="3200" b="1"/>
              <a:t>+</a:t>
            </a:r>
          </a:p>
          <a:p>
            <a:r>
              <a:rPr lang="en-US" altLang="en-US" sz="3200" b="1"/>
              <a:t>2SO</a:t>
            </a:r>
            <a:r>
              <a:rPr lang="en-US" altLang="en-US" sz="3200" b="1" baseline="-25000"/>
              <a:t>4</a:t>
            </a:r>
            <a:r>
              <a:rPr lang="en-US" altLang="en-US" sz="3200" b="1" baseline="30000"/>
              <a:t>2-</a:t>
            </a:r>
          </a:p>
        </p:txBody>
      </p:sp>
      <p:sp>
        <p:nvSpPr>
          <p:cNvPr id="14355" name="Text Box 19"/>
          <p:cNvSpPr txBox="1">
            <a:spLocks noChangeArrowheads="1"/>
          </p:cNvSpPr>
          <p:nvPr/>
        </p:nvSpPr>
        <p:spPr bwMode="auto">
          <a:xfrm>
            <a:off x="3455988" y="4811713"/>
            <a:ext cx="1168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t>2Fe</a:t>
            </a:r>
            <a:r>
              <a:rPr lang="en-US" altLang="en-US" sz="3200" b="1" baseline="30000"/>
              <a:t>2+ </a:t>
            </a:r>
          </a:p>
        </p:txBody>
      </p:sp>
      <p:sp>
        <p:nvSpPr>
          <p:cNvPr id="14356" name="AutoShape 20"/>
          <p:cNvSpPr>
            <a:spLocks noChangeArrowheads="1"/>
          </p:cNvSpPr>
          <p:nvPr/>
        </p:nvSpPr>
        <p:spPr bwMode="auto">
          <a:xfrm rot="16339433" flipH="1">
            <a:off x="2952750" y="3467100"/>
            <a:ext cx="685800" cy="457200"/>
          </a:xfrm>
          <a:custGeom>
            <a:avLst/>
            <a:gdLst>
              <a:gd name="G0" fmla="+- 570119 0 0"/>
              <a:gd name="G1" fmla="+- -11796480 0 0"/>
              <a:gd name="G2" fmla="+- 570119 0 -11796480"/>
              <a:gd name="G3" fmla="+- 10800 0 0"/>
              <a:gd name="G4" fmla="+- 0 0 570119"/>
              <a:gd name="T0" fmla="*/ 360 256 1"/>
              <a:gd name="T1" fmla="*/ 0 256 1"/>
              <a:gd name="G5" fmla="+- G2 T0 T1"/>
              <a:gd name="G6" fmla="?: G2 G2 G5"/>
              <a:gd name="G7" fmla="+- 0 0 G6"/>
              <a:gd name="G8" fmla="+- 5395 0 0"/>
              <a:gd name="G9" fmla="+- 0 0 -11796480"/>
              <a:gd name="G10" fmla="+- 5395 0 2700"/>
              <a:gd name="G11" fmla="cos G10 570119"/>
              <a:gd name="G12" fmla="sin G10 570119"/>
              <a:gd name="G13" fmla="cos 13500 570119"/>
              <a:gd name="G14" fmla="sin 13500 570119"/>
              <a:gd name="G15" fmla="+- G11 10800 0"/>
              <a:gd name="G16" fmla="+- G12 10800 0"/>
              <a:gd name="G17" fmla="+- G13 10800 0"/>
              <a:gd name="G18" fmla="+- G14 10800 0"/>
              <a:gd name="G19" fmla="*/ 5395 1 2"/>
              <a:gd name="G20" fmla="+- G19 5400 0"/>
              <a:gd name="G21" fmla="cos G20 570119"/>
              <a:gd name="G22" fmla="sin G20 570119"/>
              <a:gd name="G23" fmla="+- G21 10800 0"/>
              <a:gd name="G24" fmla="+- G12 G23 G22"/>
              <a:gd name="G25" fmla="+- G22 G23 G11"/>
              <a:gd name="G26" fmla="cos 10800 570119"/>
              <a:gd name="G27" fmla="sin 10800 570119"/>
              <a:gd name="G28" fmla="cos 5395 570119"/>
              <a:gd name="G29" fmla="sin 5395 570119"/>
              <a:gd name="G30" fmla="+- G26 10800 0"/>
              <a:gd name="G31" fmla="+- G27 10800 0"/>
              <a:gd name="G32" fmla="+- G28 10800 0"/>
              <a:gd name="G33" fmla="+- G29 10800 0"/>
              <a:gd name="G34" fmla="+- G19 5400 0"/>
              <a:gd name="G35" fmla="cos G34 -11796480"/>
              <a:gd name="G36" fmla="sin G34 -11796480"/>
              <a:gd name="G37" fmla="+/ -11796480 570119 2"/>
              <a:gd name="T2" fmla="*/ 180 256 1"/>
              <a:gd name="T3" fmla="*/ 0 256 1"/>
              <a:gd name="G38" fmla="+- G37 T2 T3"/>
              <a:gd name="G39" fmla="?: G2 G37 G38"/>
              <a:gd name="G40" fmla="cos 10800 G39"/>
              <a:gd name="G41" fmla="sin 10800 G39"/>
              <a:gd name="G42" fmla="cos 5395 G39"/>
              <a:gd name="G43" fmla="sin 5395 G39"/>
              <a:gd name="G44" fmla="+- G40 10800 0"/>
              <a:gd name="G45" fmla="+- G41 10800 0"/>
              <a:gd name="G46" fmla="+- G42 10800 0"/>
              <a:gd name="G47" fmla="+- G43 10800 0"/>
              <a:gd name="G48" fmla="+- G35 10800 0"/>
              <a:gd name="G49" fmla="+- G36 10800 0"/>
              <a:gd name="T4" fmla="*/ 11619 w 21600"/>
              <a:gd name="T5" fmla="*/ 31 h 21600"/>
              <a:gd name="T6" fmla="*/ 2702 w 21600"/>
              <a:gd name="T7" fmla="*/ 10800 h 21600"/>
              <a:gd name="T8" fmla="*/ 11209 w 21600"/>
              <a:gd name="T9" fmla="*/ 5420 h 21600"/>
              <a:gd name="T10" fmla="*/ 24144 w 21600"/>
              <a:gd name="T11" fmla="*/ 12841 h 21600"/>
              <a:gd name="T12" fmla="*/ 17987 w 21600"/>
              <a:gd name="T13" fmla="*/ 17365 h 21600"/>
              <a:gd name="T14" fmla="*/ 13463 w 21600"/>
              <a:gd name="T15" fmla="*/ 1120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132" y="11615"/>
                </a:moveTo>
                <a:cubicBezTo>
                  <a:pt x="16174" y="11345"/>
                  <a:pt x="16195" y="11073"/>
                  <a:pt x="16195" y="10800"/>
                </a:cubicBezTo>
                <a:cubicBezTo>
                  <a:pt x="16195" y="7820"/>
                  <a:pt x="13779" y="5405"/>
                  <a:pt x="10800" y="5405"/>
                </a:cubicBezTo>
                <a:cubicBezTo>
                  <a:pt x="7820" y="5405"/>
                  <a:pt x="5405" y="7820"/>
                  <a:pt x="5405" y="10800"/>
                </a:cubicBezTo>
                <a:lnTo>
                  <a:pt x="0" y="10800"/>
                </a:lnTo>
                <a:cubicBezTo>
                  <a:pt x="0" y="4835"/>
                  <a:pt x="4835" y="0"/>
                  <a:pt x="10800" y="0"/>
                </a:cubicBezTo>
                <a:cubicBezTo>
                  <a:pt x="16764" y="0"/>
                  <a:pt x="21600" y="4835"/>
                  <a:pt x="21600" y="10800"/>
                </a:cubicBezTo>
                <a:cubicBezTo>
                  <a:pt x="21600" y="11346"/>
                  <a:pt x="21558" y="11892"/>
                  <a:pt x="21475" y="12433"/>
                </a:cubicBezTo>
                <a:lnTo>
                  <a:pt x="24144" y="12841"/>
                </a:lnTo>
                <a:lnTo>
                  <a:pt x="17987" y="17365"/>
                </a:lnTo>
                <a:lnTo>
                  <a:pt x="13463" y="11207"/>
                </a:lnTo>
                <a:lnTo>
                  <a:pt x="16132" y="11615"/>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7" name="Text Box 21"/>
          <p:cNvSpPr txBox="1">
            <a:spLocks noChangeArrowheads="1"/>
          </p:cNvSpPr>
          <p:nvPr/>
        </p:nvSpPr>
        <p:spPr bwMode="auto">
          <a:xfrm>
            <a:off x="3455988" y="4202113"/>
            <a:ext cx="11017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t>2Fe</a:t>
            </a:r>
            <a:r>
              <a:rPr lang="en-US" altLang="en-US" sz="3200" b="1" baseline="30000"/>
              <a:t>3+</a:t>
            </a:r>
          </a:p>
        </p:txBody>
      </p:sp>
      <p:sp>
        <p:nvSpPr>
          <p:cNvPr id="14358" name="AutoShape 22"/>
          <p:cNvSpPr>
            <a:spLocks noChangeArrowheads="1"/>
          </p:cNvSpPr>
          <p:nvPr/>
        </p:nvSpPr>
        <p:spPr bwMode="auto">
          <a:xfrm rot="16339433" flipH="1">
            <a:off x="3028950" y="4554538"/>
            <a:ext cx="685800" cy="457200"/>
          </a:xfrm>
          <a:custGeom>
            <a:avLst/>
            <a:gdLst>
              <a:gd name="G0" fmla="+- 570119 0 0"/>
              <a:gd name="G1" fmla="+- -11796480 0 0"/>
              <a:gd name="G2" fmla="+- 570119 0 -11796480"/>
              <a:gd name="G3" fmla="+- 10800 0 0"/>
              <a:gd name="G4" fmla="+- 0 0 570119"/>
              <a:gd name="T0" fmla="*/ 360 256 1"/>
              <a:gd name="T1" fmla="*/ 0 256 1"/>
              <a:gd name="G5" fmla="+- G2 T0 T1"/>
              <a:gd name="G6" fmla="?: G2 G2 G5"/>
              <a:gd name="G7" fmla="+- 0 0 G6"/>
              <a:gd name="G8" fmla="+- 5395 0 0"/>
              <a:gd name="G9" fmla="+- 0 0 -11796480"/>
              <a:gd name="G10" fmla="+- 5395 0 2700"/>
              <a:gd name="G11" fmla="cos G10 570119"/>
              <a:gd name="G12" fmla="sin G10 570119"/>
              <a:gd name="G13" fmla="cos 13500 570119"/>
              <a:gd name="G14" fmla="sin 13500 570119"/>
              <a:gd name="G15" fmla="+- G11 10800 0"/>
              <a:gd name="G16" fmla="+- G12 10800 0"/>
              <a:gd name="G17" fmla="+- G13 10800 0"/>
              <a:gd name="G18" fmla="+- G14 10800 0"/>
              <a:gd name="G19" fmla="*/ 5395 1 2"/>
              <a:gd name="G20" fmla="+- G19 5400 0"/>
              <a:gd name="G21" fmla="cos G20 570119"/>
              <a:gd name="G22" fmla="sin G20 570119"/>
              <a:gd name="G23" fmla="+- G21 10800 0"/>
              <a:gd name="G24" fmla="+- G12 G23 G22"/>
              <a:gd name="G25" fmla="+- G22 G23 G11"/>
              <a:gd name="G26" fmla="cos 10800 570119"/>
              <a:gd name="G27" fmla="sin 10800 570119"/>
              <a:gd name="G28" fmla="cos 5395 570119"/>
              <a:gd name="G29" fmla="sin 5395 570119"/>
              <a:gd name="G30" fmla="+- G26 10800 0"/>
              <a:gd name="G31" fmla="+- G27 10800 0"/>
              <a:gd name="G32" fmla="+- G28 10800 0"/>
              <a:gd name="G33" fmla="+- G29 10800 0"/>
              <a:gd name="G34" fmla="+- G19 5400 0"/>
              <a:gd name="G35" fmla="cos G34 -11796480"/>
              <a:gd name="G36" fmla="sin G34 -11796480"/>
              <a:gd name="G37" fmla="+/ -11796480 570119 2"/>
              <a:gd name="T2" fmla="*/ 180 256 1"/>
              <a:gd name="T3" fmla="*/ 0 256 1"/>
              <a:gd name="G38" fmla="+- G37 T2 T3"/>
              <a:gd name="G39" fmla="?: G2 G37 G38"/>
              <a:gd name="G40" fmla="cos 10800 G39"/>
              <a:gd name="G41" fmla="sin 10800 G39"/>
              <a:gd name="G42" fmla="cos 5395 G39"/>
              <a:gd name="G43" fmla="sin 5395 G39"/>
              <a:gd name="G44" fmla="+- G40 10800 0"/>
              <a:gd name="G45" fmla="+- G41 10800 0"/>
              <a:gd name="G46" fmla="+- G42 10800 0"/>
              <a:gd name="G47" fmla="+- G43 10800 0"/>
              <a:gd name="G48" fmla="+- G35 10800 0"/>
              <a:gd name="G49" fmla="+- G36 10800 0"/>
              <a:gd name="T4" fmla="*/ 11619 w 21600"/>
              <a:gd name="T5" fmla="*/ 31 h 21600"/>
              <a:gd name="T6" fmla="*/ 2702 w 21600"/>
              <a:gd name="T7" fmla="*/ 10800 h 21600"/>
              <a:gd name="T8" fmla="*/ 11209 w 21600"/>
              <a:gd name="T9" fmla="*/ 5420 h 21600"/>
              <a:gd name="T10" fmla="*/ 24144 w 21600"/>
              <a:gd name="T11" fmla="*/ 12841 h 21600"/>
              <a:gd name="T12" fmla="*/ 17987 w 21600"/>
              <a:gd name="T13" fmla="*/ 17365 h 21600"/>
              <a:gd name="T14" fmla="*/ 13463 w 21600"/>
              <a:gd name="T15" fmla="*/ 1120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132" y="11615"/>
                </a:moveTo>
                <a:cubicBezTo>
                  <a:pt x="16174" y="11345"/>
                  <a:pt x="16195" y="11073"/>
                  <a:pt x="16195" y="10800"/>
                </a:cubicBezTo>
                <a:cubicBezTo>
                  <a:pt x="16195" y="7820"/>
                  <a:pt x="13779" y="5405"/>
                  <a:pt x="10800" y="5405"/>
                </a:cubicBezTo>
                <a:cubicBezTo>
                  <a:pt x="7820" y="5405"/>
                  <a:pt x="5405" y="7820"/>
                  <a:pt x="5405" y="10800"/>
                </a:cubicBezTo>
                <a:lnTo>
                  <a:pt x="0" y="10800"/>
                </a:lnTo>
                <a:cubicBezTo>
                  <a:pt x="0" y="4835"/>
                  <a:pt x="4835" y="0"/>
                  <a:pt x="10800" y="0"/>
                </a:cubicBezTo>
                <a:cubicBezTo>
                  <a:pt x="16764" y="0"/>
                  <a:pt x="21600" y="4835"/>
                  <a:pt x="21600" y="10800"/>
                </a:cubicBezTo>
                <a:cubicBezTo>
                  <a:pt x="21600" y="11346"/>
                  <a:pt x="21558" y="11892"/>
                  <a:pt x="21475" y="12433"/>
                </a:cubicBezTo>
                <a:lnTo>
                  <a:pt x="24144" y="12841"/>
                </a:lnTo>
                <a:lnTo>
                  <a:pt x="17987" y="17365"/>
                </a:lnTo>
                <a:lnTo>
                  <a:pt x="13463" y="11207"/>
                </a:lnTo>
                <a:lnTo>
                  <a:pt x="16132" y="11615"/>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9" name="Text Box 23"/>
          <p:cNvSpPr txBox="1">
            <a:spLocks noChangeArrowheads="1"/>
          </p:cNvSpPr>
          <p:nvPr/>
        </p:nvSpPr>
        <p:spPr bwMode="auto">
          <a:xfrm>
            <a:off x="3429000" y="3652838"/>
            <a:ext cx="11017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t>2Fe</a:t>
            </a:r>
            <a:r>
              <a:rPr lang="en-US" altLang="en-US" sz="3200" b="1" baseline="30000"/>
              <a:t>2+</a:t>
            </a:r>
          </a:p>
        </p:txBody>
      </p:sp>
      <p:sp>
        <p:nvSpPr>
          <p:cNvPr id="14360" name="AutoShape 24"/>
          <p:cNvSpPr>
            <a:spLocks noChangeArrowheads="1"/>
          </p:cNvSpPr>
          <p:nvPr/>
        </p:nvSpPr>
        <p:spPr bwMode="auto">
          <a:xfrm rot="16339433" flipH="1">
            <a:off x="2933700" y="2476500"/>
            <a:ext cx="685800" cy="457200"/>
          </a:xfrm>
          <a:custGeom>
            <a:avLst/>
            <a:gdLst>
              <a:gd name="G0" fmla="+- 570119 0 0"/>
              <a:gd name="G1" fmla="+- -11796480 0 0"/>
              <a:gd name="G2" fmla="+- 570119 0 -11796480"/>
              <a:gd name="G3" fmla="+- 10800 0 0"/>
              <a:gd name="G4" fmla="+- 0 0 570119"/>
              <a:gd name="T0" fmla="*/ 360 256 1"/>
              <a:gd name="T1" fmla="*/ 0 256 1"/>
              <a:gd name="G5" fmla="+- G2 T0 T1"/>
              <a:gd name="G6" fmla="?: G2 G2 G5"/>
              <a:gd name="G7" fmla="+- 0 0 G6"/>
              <a:gd name="G8" fmla="+- 5395 0 0"/>
              <a:gd name="G9" fmla="+- 0 0 -11796480"/>
              <a:gd name="G10" fmla="+- 5395 0 2700"/>
              <a:gd name="G11" fmla="cos G10 570119"/>
              <a:gd name="G12" fmla="sin G10 570119"/>
              <a:gd name="G13" fmla="cos 13500 570119"/>
              <a:gd name="G14" fmla="sin 13500 570119"/>
              <a:gd name="G15" fmla="+- G11 10800 0"/>
              <a:gd name="G16" fmla="+- G12 10800 0"/>
              <a:gd name="G17" fmla="+- G13 10800 0"/>
              <a:gd name="G18" fmla="+- G14 10800 0"/>
              <a:gd name="G19" fmla="*/ 5395 1 2"/>
              <a:gd name="G20" fmla="+- G19 5400 0"/>
              <a:gd name="G21" fmla="cos G20 570119"/>
              <a:gd name="G22" fmla="sin G20 570119"/>
              <a:gd name="G23" fmla="+- G21 10800 0"/>
              <a:gd name="G24" fmla="+- G12 G23 G22"/>
              <a:gd name="G25" fmla="+- G22 G23 G11"/>
              <a:gd name="G26" fmla="cos 10800 570119"/>
              <a:gd name="G27" fmla="sin 10800 570119"/>
              <a:gd name="G28" fmla="cos 5395 570119"/>
              <a:gd name="G29" fmla="sin 5395 570119"/>
              <a:gd name="G30" fmla="+- G26 10800 0"/>
              <a:gd name="G31" fmla="+- G27 10800 0"/>
              <a:gd name="G32" fmla="+- G28 10800 0"/>
              <a:gd name="G33" fmla="+- G29 10800 0"/>
              <a:gd name="G34" fmla="+- G19 5400 0"/>
              <a:gd name="G35" fmla="cos G34 -11796480"/>
              <a:gd name="G36" fmla="sin G34 -11796480"/>
              <a:gd name="G37" fmla="+/ -11796480 570119 2"/>
              <a:gd name="T2" fmla="*/ 180 256 1"/>
              <a:gd name="T3" fmla="*/ 0 256 1"/>
              <a:gd name="G38" fmla="+- G37 T2 T3"/>
              <a:gd name="G39" fmla="?: G2 G37 G38"/>
              <a:gd name="G40" fmla="cos 10800 G39"/>
              <a:gd name="G41" fmla="sin 10800 G39"/>
              <a:gd name="G42" fmla="cos 5395 G39"/>
              <a:gd name="G43" fmla="sin 5395 G39"/>
              <a:gd name="G44" fmla="+- G40 10800 0"/>
              <a:gd name="G45" fmla="+- G41 10800 0"/>
              <a:gd name="G46" fmla="+- G42 10800 0"/>
              <a:gd name="G47" fmla="+- G43 10800 0"/>
              <a:gd name="G48" fmla="+- G35 10800 0"/>
              <a:gd name="G49" fmla="+- G36 10800 0"/>
              <a:gd name="T4" fmla="*/ 11619 w 21600"/>
              <a:gd name="T5" fmla="*/ 31 h 21600"/>
              <a:gd name="T6" fmla="*/ 2702 w 21600"/>
              <a:gd name="T7" fmla="*/ 10800 h 21600"/>
              <a:gd name="T8" fmla="*/ 11209 w 21600"/>
              <a:gd name="T9" fmla="*/ 5420 h 21600"/>
              <a:gd name="T10" fmla="*/ 24144 w 21600"/>
              <a:gd name="T11" fmla="*/ 12841 h 21600"/>
              <a:gd name="T12" fmla="*/ 17987 w 21600"/>
              <a:gd name="T13" fmla="*/ 17365 h 21600"/>
              <a:gd name="T14" fmla="*/ 13463 w 21600"/>
              <a:gd name="T15" fmla="*/ 1120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132" y="11615"/>
                </a:moveTo>
                <a:cubicBezTo>
                  <a:pt x="16174" y="11345"/>
                  <a:pt x="16195" y="11073"/>
                  <a:pt x="16195" y="10800"/>
                </a:cubicBezTo>
                <a:cubicBezTo>
                  <a:pt x="16195" y="7820"/>
                  <a:pt x="13779" y="5405"/>
                  <a:pt x="10800" y="5405"/>
                </a:cubicBezTo>
                <a:cubicBezTo>
                  <a:pt x="7820" y="5405"/>
                  <a:pt x="5405" y="7820"/>
                  <a:pt x="5405" y="10800"/>
                </a:cubicBezTo>
                <a:lnTo>
                  <a:pt x="0" y="10800"/>
                </a:lnTo>
                <a:cubicBezTo>
                  <a:pt x="0" y="4835"/>
                  <a:pt x="4835" y="0"/>
                  <a:pt x="10800" y="0"/>
                </a:cubicBezTo>
                <a:cubicBezTo>
                  <a:pt x="16764" y="0"/>
                  <a:pt x="21600" y="4835"/>
                  <a:pt x="21600" y="10800"/>
                </a:cubicBezTo>
                <a:cubicBezTo>
                  <a:pt x="21600" y="11346"/>
                  <a:pt x="21558" y="11892"/>
                  <a:pt x="21475" y="12433"/>
                </a:cubicBezTo>
                <a:lnTo>
                  <a:pt x="24144" y="12841"/>
                </a:lnTo>
                <a:lnTo>
                  <a:pt x="17987" y="17365"/>
                </a:lnTo>
                <a:lnTo>
                  <a:pt x="13463" y="11207"/>
                </a:lnTo>
                <a:lnTo>
                  <a:pt x="16132" y="11615"/>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1" name="Rectangle 25"/>
          <p:cNvSpPr>
            <a:spLocks noChangeArrowheads="1"/>
          </p:cNvSpPr>
          <p:nvPr/>
        </p:nvSpPr>
        <p:spPr bwMode="auto">
          <a:xfrm>
            <a:off x="1795463" y="2276475"/>
            <a:ext cx="10636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t>FeSS</a:t>
            </a:r>
          </a:p>
        </p:txBody>
      </p:sp>
      <p:sp>
        <p:nvSpPr>
          <p:cNvPr id="14362" name="Text Box 26"/>
          <p:cNvSpPr txBox="1">
            <a:spLocks noChangeArrowheads="1"/>
          </p:cNvSpPr>
          <p:nvPr/>
        </p:nvSpPr>
        <p:spPr bwMode="auto">
          <a:xfrm>
            <a:off x="3443288" y="2590800"/>
            <a:ext cx="11017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t>2Fe</a:t>
            </a:r>
            <a:r>
              <a:rPr lang="en-US" altLang="en-US" sz="3200" b="1" baseline="30000"/>
              <a:t>2+</a:t>
            </a:r>
          </a:p>
        </p:txBody>
      </p:sp>
      <p:sp>
        <p:nvSpPr>
          <p:cNvPr id="14363" name="Text Box 27"/>
          <p:cNvSpPr txBox="1">
            <a:spLocks noChangeArrowheads="1"/>
          </p:cNvSpPr>
          <p:nvPr/>
        </p:nvSpPr>
        <p:spPr bwMode="auto">
          <a:xfrm>
            <a:off x="3443288" y="1981200"/>
            <a:ext cx="11017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t>2Fe</a:t>
            </a:r>
            <a:r>
              <a:rPr lang="en-US" altLang="en-US" sz="3200" b="1" baseline="30000"/>
              <a:t>3+</a:t>
            </a:r>
          </a:p>
        </p:txBody>
      </p:sp>
      <p:sp>
        <p:nvSpPr>
          <p:cNvPr id="14366" name="Text Box 30"/>
          <p:cNvSpPr txBox="1">
            <a:spLocks noChangeArrowheads="1"/>
          </p:cNvSpPr>
          <p:nvPr/>
        </p:nvSpPr>
        <p:spPr bwMode="auto">
          <a:xfrm>
            <a:off x="5638800" y="5715000"/>
            <a:ext cx="11017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t>8Fe</a:t>
            </a:r>
            <a:r>
              <a:rPr lang="en-US" altLang="en-US" sz="3200" b="1" baseline="30000"/>
              <a:t>3+</a:t>
            </a:r>
          </a:p>
        </p:txBody>
      </p:sp>
      <p:sp>
        <p:nvSpPr>
          <p:cNvPr id="14367" name="Rectangle 31"/>
          <p:cNvSpPr>
            <a:spLocks noChangeArrowheads="1"/>
          </p:cNvSpPr>
          <p:nvPr/>
        </p:nvSpPr>
        <p:spPr bwMode="auto">
          <a:xfrm>
            <a:off x="1792288" y="4811713"/>
            <a:ext cx="15128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t>FeSSO</a:t>
            </a:r>
            <a:r>
              <a:rPr lang="en-US" altLang="en-US" sz="3200" b="1" baseline="-25000"/>
              <a:t>3</a:t>
            </a:r>
          </a:p>
        </p:txBody>
      </p:sp>
      <p:sp>
        <p:nvSpPr>
          <p:cNvPr id="14368" name="Text Box 32"/>
          <p:cNvSpPr txBox="1">
            <a:spLocks noChangeArrowheads="1"/>
          </p:cNvSpPr>
          <p:nvPr/>
        </p:nvSpPr>
        <p:spPr bwMode="auto">
          <a:xfrm rot="5400000">
            <a:off x="2578100" y="4984750"/>
            <a:ext cx="51435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6600" b="1"/>
              <a:t>}</a:t>
            </a:r>
          </a:p>
        </p:txBody>
      </p:sp>
      <p:sp>
        <p:nvSpPr>
          <p:cNvPr id="14369" name="Rectangle 33"/>
          <p:cNvSpPr>
            <a:spLocks noChangeArrowheads="1"/>
          </p:cNvSpPr>
          <p:nvPr/>
        </p:nvSpPr>
        <p:spPr bwMode="auto">
          <a:xfrm>
            <a:off x="1935163" y="5500688"/>
            <a:ext cx="16510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200" b="1"/>
              <a:t>S</a:t>
            </a:r>
            <a:r>
              <a:rPr lang="en-US" altLang="en-US" sz="3200" b="1" baseline="-25000"/>
              <a:t>2</a:t>
            </a:r>
            <a:r>
              <a:rPr lang="en-US" altLang="en-US" sz="3200" b="1"/>
              <a:t>O</a:t>
            </a:r>
            <a:r>
              <a:rPr lang="en-US" altLang="en-US" sz="3200" b="1" baseline="-25000"/>
              <a:t>3</a:t>
            </a:r>
          </a:p>
          <a:p>
            <a:pPr algn="ctr"/>
            <a:r>
              <a:rPr lang="en-US" altLang="en-US" sz="3200" b="1" baseline="-25000"/>
              <a:t>(Thiosulfate)</a:t>
            </a:r>
          </a:p>
        </p:txBody>
      </p:sp>
      <p:sp>
        <p:nvSpPr>
          <p:cNvPr id="14371" name="Line 35"/>
          <p:cNvSpPr>
            <a:spLocks noChangeShapeType="1"/>
          </p:cNvSpPr>
          <p:nvPr/>
        </p:nvSpPr>
        <p:spPr bwMode="auto">
          <a:xfrm>
            <a:off x="3200400" y="5791200"/>
            <a:ext cx="10668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Rectangle 38"/>
          <p:cNvSpPr>
            <a:spLocks noChangeArrowheads="1"/>
          </p:cNvSpPr>
          <p:nvPr/>
        </p:nvSpPr>
        <p:spPr bwMode="auto">
          <a:xfrm>
            <a:off x="304800" y="38100"/>
            <a:ext cx="8477250" cy="1752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2000"/>
              <a:t>FeS</a:t>
            </a:r>
            <a:r>
              <a:rPr lang="en-US" altLang="en-US" sz="2000" baseline="-25000"/>
              <a:t>2</a:t>
            </a:r>
            <a:r>
              <a:rPr lang="en-US" altLang="en-US" sz="2000"/>
              <a:t> + 14Fe</a:t>
            </a:r>
            <a:r>
              <a:rPr lang="en-US" altLang="en-US" sz="2000" baseline="30000"/>
              <a:t>3+</a:t>
            </a:r>
            <a:r>
              <a:rPr lang="en-US" altLang="en-US" sz="2000"/>
              <a:t> + 8H</a:t>
            </a:r>
            <a:r>
              <a:rPr lang="en-US" altLang="en-US" sz="2000" baseline="-25000"/>
              <a:t>2</a:t>
            </a:r>
            <a:r>
              <a:rPr lang="en-US" altLang="en-US" sz="2000"/>
              <a:t>O ------15Fe</a:t>
            </a:r>
            <a:r>
              <a:rPr lang="en-US" altLang="en-US" sz="2000" baseline="30000"/>
              <a:t>2+</a:t>
            </a:r>
            <a:r>
              <a:rPr lang="en-US" altLang="en-US" sz="2000"/>
              <a:t> + 16H</a:t>
            </a:r>
            <a:r>
              <a:rPr lang="en-US" altLang="en-US" sz="2000" baseline="30000"/>
              <a:t>+ </a:t>
            </a:r>
            <a:r>
              <a:rPr lang="en-US" altLang="en-US" sz="2000"/>
              <a:t>+2SO</a:t>
            </a:r>
            <a:r>
              <a:rPr lang="en-US" altLang="en-US" sz="2000" baseline="-25000"/>
              <a:t>4</a:t>
            </a:r>
            <a:r>
              <a:rPr lang="en-US" altLang="en-US" sz="2000" baseline="30000"/>
              <a:t>2-    </a:t>
            </a:r>
            <a:r>
              <a:rPr lang="en-US" altLang="en-US" sz="2000"/>
              <a:t>Sulfate as end product</a:t>
            </a:r>
          </a:p>
          <a:p>
            <a:r>
              <a:rPr lang="en-US" altLang="en-US" sz="2000"/>
              <a:t> </a:t>
            </a:r>
          </a:p>
          <a:p>
            <a:r>
              <a:rPr lang="en-US" altLang="en-US" sz="2000"/>
              <a:t>Break down into two steps:</a:t>
            </a:r>
          </a:p>
          <a:p>
            <a:r>
              <a:rPr lang="en-US" altLang="en-US" sz="2000"/>
              <a:t>FeS</a:t>
            </a:r>
            <a:r>
              <a:rPr lang="en-US" altLang="en-US" sz="2000" baseline="-25000"/>
              <a:t>2</a:t>
            </a:r>
            <a:r>
              <a:rPr lang="en-US" altLang="en-US" sz="2000"/>
              <a:t> + 6Fe</a:t>
            </a:r>
            <a:r>
              <a:rPr lang="en-US" altLang="en-US" sz="2000" baseline="30000"/>
              <a:t>3+</a:t>
            </a:r>
            <a:r>
              <a:rPr lang="en-US" altLang="en-US" sz="2000"/>
              <a:t> + 3H</a:t>
            </a:r>
            <a:r>
              <a:rPr lang="en-US" altLang="en-US" sz="2000" baseline="-25000"/>
              <a:t>2</a:t>
            </a:r>
            <a:r>
              <a:rPr lang="en-US" altLang="en-US" sz="2000"/>
              <a:t>O ------7Fe</a:t>
            </a:r>
            <a:r>
              <a:rPr lang="en-US" altLang="en-US" sz="2000" baseline="30000"/>
              <a:t>2+</a:t>
            </a:r>
            <a:r>
              <a:rPr lang="en-US" altLang="en-US" sz="2000"/>
              <a:t> + 6H</a:t>
            </a:r>
            <a:r>
              <a:rPr lang="en-US" altLang="en-US" sz="2000" baseline="30000"/>
              <a:t>+ </a:t>
            </a:r>
            <a:r>
              <a:rPr lang="en-US" altLang="en-US" sz="2000"/>
              <a:t>+S</a:t>
            </a:r>
            <a:r>
              <a:rPr lang="en-US" altLang="en-US" sz="2000" baseline="-25000"/>
              <a:t>2</a:t>
            </a:r>
            <a:r>
              <a:rPr lang="en-US" altLang="en-US" sz="2000"/>
              <a:t>O</a:t>
            </a:r>
            <a:r>
              <a:rPr lang="en-US" altLang="en-US" sz="2000" baseline="-25000"/>
              <a:t>3</a:t>
            </a:r>
            <a:r>
              <a:rPr lang="en-US" altLang="en-US" sz="2000" baseline="30000"/>
              <a:t>2-</a:t>
            </a:r>
            <a:r>
              <a:rPr lang="en-US" altLang="en-US" sz="2000"/>
              <a:t>  Thiosulfate produced at surface</a:t>
            </a:r>
          </a:p>
          <a:p>
            <a:r>
              <a:rPr lang="en-US" altLang="en-US" sz="2000"/>
              <a:t>S</a:t>
            </a:r>
            <a:r>
              <a:rPr lang="en-US" altLang="en-US" sz="2000" baseline="-25000"/>
              <a:t>2</a:t>
            </a:r>
            <a:r>
              <a:rPr lang="en-US" altLang="en-US" sz="2000"/>
              <a:t>O</a:t>
            </a:r>
            <a:r>
              <a:rPr lang="en-US" altLang="en-US" sz="2000" baseline="-25000"/>
              <a:t>3</a:t>
            </a:r>
            <a:r>
              <a:rPr lang="en-US" altLang="en-US" sz="2000" baseline="30000"/>
              <a:t>2-</a:t>
            </a:r>
            <a:r>
              <a:rPr lang="en-US" altLang="en-US" sz="2000"/>
              <a:t> +8Fe</a:t>
            </a:r>
            <a:r>
              <a:rPr lang="en-US" altLang="en-US" sz="2000" baseline="30000"/>
              <a:t>3+</a:t>
            </a:r>
            <a:r>
              <a:rPr lang="en-US" altLang="en-US" sz="2000"/>
              <a:t> + 5H</a:t>
            </a:r>
            <a:r>
              <a:rPr lang="en-US" altLang="en-US" sz="2000" baseline="-25000"/>
              <a:t>2</a:t>
            </a:r>
            <a:r>
              <a:rPr lang="en-US" altLang="en-US" sz="2000"/>
              <a:t>O ------8Fe</a:t>
            </a:r>
            <a:r>
              <a:rPr lang="en-US" altLang="en-US" sz="2000" baseline="30000"/>
              <a:t>2+</a:t>
            </a:r>
            <a:r>
              <a:rPr lang="en-US" altLang="en-US" sz="2000"/>
              <a:t> + 10H</a:t>
            </a:r>
            <a:r>
              <a:rPr lang="en-US" altLang="en-US" sz="2000" baseline="30000"/>
              <a:t>+ </a:t>
            </a:r>
            <a:r>
              <a:rPr lang="en-US" altLang="en-US" sz="2000"/>
              <a:t>+2SO</a:t>
            </a:r>
            <a:r>
              <a:rPr lang="en-US" altLang="en-US" sz="2000" baseline="-25000"/>
              <a:t>4</a:t>
            </a:r>
            <a:r>
              <a:rPr lang="en-US" altLang="en-US" sz="2000" baseline="30000"/>
              <a:t>2- </a:t>
            </a:r>
            <a:r>
              <a:rPr lang="en-US" altLang="en-US" sz="2000"/>
              <a:t>Thiosulfate to sulfate oxidation</a:t>
            </a:r>
          </a:p>
        </p:txBody>
      </p:sp>
      <p:sp>
        <p:nvSpPr>
          <p:cNvPr id="14376" name="Rectangle 40"/>
          <p:cNvSpPr>
            <a:spLocks noChangeArrowheads="1"/>
          </p:cNvSpPr>
          <p:nvPr/>
        </p:nvSpPr>
        <p:spPr bwMode="auto">
          <a:xfrm>
            <a:off x="4191000" y="5410200"/>
            <a:ext cx="12811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t>7Fe</a:t>
            </a:r>
            <a:r>
              <a:rPr lang="en-US" altLang="en-US" sz="3200" b="1" baseline="30000"/>
              <a:t>2+</a:t>
            </a:r>
          </a:p>
          <a:p>
            <a:r>
              <a:rPr lang="en-US" altLang="en-US" sz="3200" b="1"/>
              <a:t>S</a:t>
            </a:r>
            <a:r>
              <a:rPr lang="en-US" altLang="en-US" sz="3200" b="1" baseline="-25000"/>
              <a:t>2</a:t>
            </a:r>
            <a:r>
              <a:rPr lang="en-US" altLang="en-US" sz="3200" b="1"/>
              <a:t>O</a:t>
            </a:r>
            <a:r>
              <a:rPr lang="en-US" altLang="en-US" sz="3200" b="1" baseline="-25000"/>
              <a:t>3 </a:t>
            </a:r>
            <a:r>
              <a:rPr lang="en-US" altLang="en-US" sz="3200" b="1" baseline="30000"/>
              <a:t>2-</a:t>
            </a:r>
          </a:p>
        </p:txBody>
      </p:sp>
      <p:sp>
        <p:nvSpPr>
          <p:cNvPr id="14377" name="Line 41"/>
          <p:cNvSpPr>
            <a:spLocks noChangeShapeType="1"/>
          </p:cNvSpPr>
          <p:nvPr/>
        </p:nvSpPr>
        <p:spPr bwMode="auto">
          <a:xfrm>
            <a:off x="5486400" y="6248400"/>
            <a:ext cx="13716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90500" y="457200"/>
            <a:ext cx="8686800" cy="5219700"/>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7411" name="Rectangle 3"/>
          <p:cNvSpPr>
            <a:spLocks noChangeArrowheads="1"/>
          </p:cNvSpPr>
          <p:nvPr/>
        </p:nvSpPr>
        <p:spPr bwMode="auto">
          <a:xfrm>
            <a:off x="609600" y="1773238"/>
            <a:ext cx="1711325" cy="34083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2" name="Text Box 4"/>
          <p:cNvSpPr txBox="1">
            <a:spLocks noChangeArrowheads="1"/>
          </p:cNvSpPr>
          <p:nvPr/>
        </p:nvSpPr>
        <p:spPr bwMode="auto">
          <a:xfrm>
            <a:off x="685800" y="2971800"/>
            <a:ext cx="1600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t>FeS</a:t>
            </a:r>
            <a:r>
              <a:rPr lang="en-US" altLang="en-US" sz="3200" b="1" baseline="-25000"/>
              <a:t>2</a:t>
            </a:r>
          </a:p>
          <a:p>
            <a:r>
              <a:rPr lang="en-US" altLang="en-US" sz="3200" b="1"/>
              <a:t>FeAsS</a:t>
            </a:r>
            <a:endParaRPr lang="en-US" altLang="en-US" sz="3200" b="1" baseline="30000"/>
          </a:p>
        </p:txBody>
      </p:sp>
      <p:sp>
        <p:nvSpPr>
          <p:cNvPr id="17414" name="Rectangle 6"/>
          <p:cNvSpPr>
            <a:spLocks noChangeArrowheads="1"/>
          </p:cNvSpPr>
          <p:nvPr/>
        </p:nvSpPr>
        <p:spPr bwMode="auto">
          <a:xfrm>
            <a:off x="2225675" y="3048000"/>
            <a:ext cx="7461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t>2S</a:t>
            </a:r>
            <a:r>
              <a:rPr lang="en-US" altLang="en-US" sz="3200" b="1" baseline="30000"/>
              <a:t>0</a:t>
            </a:r>
          </a:p>
        </p:txBody>
      </p:sp>
      <p:sp>
        <p:nvSpPr>
          <p:cNvPr id="17422" name="AutoShape 14"/>
          <p:cNvSpPr>
            <a:spLocks noChangeArrowheads="1"/>
          </p:cNvSpPr>
          <p:nvPr/>
        </p:nvSpPr>
        <p:spPr bwMode="auto">
          <a:xfrm rot="16339433" flipH="1">
            <a:off x="2781300" y="2552700"/>
            <a:ext cx="685800" cy="457200"/>
          </a:xfrm>
          <a:custGeom>
            <a:avLst/>
            <a:gdLst>
              <a:gd name="G0" fmla="+- 570119 0 0"/>
              <a:gd name="G1" fmla="+- -11796480 0 0"/>
              <a:gd name="G2" fmla="+- 570119 0 -11796480"/>
              <a:gd name="G3" fmla="+- 10800 0 0"/>
              <a:gd name="G4" fmla="+- 0 0 570119"/>
              <a:gd name="T0" fmla="*/ 360 256 1"/>
              <a:gd name="T1" fmla="*/ 0 256 1"/>
              <a:gd name="G5" fmla="+- G2 T0 T1"/>
              <a:gd name="G6" fmla="?: G2 G2 G5"/>
              <a:gd name="G7" fmla="+- 0 0 G6"/>
              <a:gd name="G8" fmla="+- 5395 0 0"/>
              <a:gd name="G9" fmla="+- 0 0 -11796480"/>
              <a:gd name="G10" fmla="+- 5395 0 2700"/>
              <a:gd name="G11" fmla="cos G10 570119"/>
              <a:gd name="G12" fmla="sin G10 570119"/>
              <a:gd name="G13" fmla="cos 13500 570119"/>
              <a:gd name="G14" fmla="sin 13500 570119"/>
              <a:gd name="G15" fmla="+- G11 10800 0"/>
              <a:gd name="G16" fmla="+- G12 10800 0"/>
              <a:gd name="G17" fmla="+- G13 10800 0"/>
              <a:gd name="G18" fmla="+- G14 10800 0"/>
              <a:gd name="G19" fmla="*/ 5395 1 2"/>
              <a:gd name="G20" fmla="+- G19 5400 0"/>
              <a:gd name="G21" fmla="cos G20 570119"/>
              <a:gd name="G22" fmla="sin G20 570119"/>
              <a:gd name="G23" fmla="+- G21 10800 0"/>
              <a:gd name="G24" fmla="+- G12 G23 G22"/>
              <a:gd name="G25" fmla="+- G22 G23 G11"/>
              <a:gd name="G26" fmla="cos 10800 570119"/>
              <a:gd name="G27" fmla="sin 10800 570119"/>
              <a:gd name="G28" fmla="cos 5395 570119"/>
              <a:gd name="G29" fmla="sin 5395 570119"/>
              <a:gd name="G30" fmla="+- G26 10800 0"/>
              <a:gd name="G31" fmla="+- G27 10800 0"/>
              <a:gd name="G32" fmla="+- G28 10800 0"/>
              <a:gd name="G33" fmla="+- G29 10800 0"/>
              <a:gd name="G34" fmla="+- G19 5400 0"/>
              <a:gd name="G35" fmla="cos G34 -11796480"/>
              <a:gd name="G36" fmla="sin G34 -11796480"/>
              <a:gd name="G37" fmla="+/ -11796480 570119 2"/>
              <a:gd name="T2" fmla="*/ 180 256 1"/>
              <a:gd name="T3" fmla="*/ 0 256 1"/>
              <a:gd name="G38" fmla="+- G37 T2 T3"/>
              <a:gd name="G39" fmla="?: G2 G37 G38"/>
              <a:gd name="G40" fmla="cos 10800 G39"/>
              <a:gd name="G41" fmla="sin 10800 G39"/>
              <a:gd name="G42" fmla="cos 5395 G39"/>
              <a:gd name="G43" fmla="sin 5395 G39"/>
              <a:gd name="G44" fmla="+- G40 10800 0"/>
              <a:gd name="G45" fmla="+- G41 10800 0"/>
              <a:gd name="G46" fmla="+- G42 10800 0"/>
              <a:gd name="G47" fmla="+- G43 10800 0"/>
              <a:gd name="G48" fmla="+- G35 10800 0"/>
              <a:gd name="G49" fmla="+- G36 10800 0"/>
              <a:gd name="T4" fmla="*/ 11619 w 21600"/>
              <a:gd name="T5" fmla="*/ 31 h 21600"/>
              <a:gd name="T6" fmla="*/ 2702 w 21600"/>
              <a:gd name="T7" fmla="*/ 10800 h 21600"/>
              <a:gd name="T8" fmla="*/ 11209 w 21600"/>
              <a:gd name="T9" fmla="*/ 5420 h 21600"/>
              <a:gd name="T10" fmla="*/ 24144 w 21600"/>
              <a:gd name="T11" fmla="*/ 12841 h 21600"/>
              <a:gd name="T12" fmla="*/ 17987 w 21600"/>
              <a:gd name="T13" fmla="*/ 17365 h 21600"/>
              <a:gd name="T14" fmla="*/ 13463 w 21600"/>
              <a:gd name="T15" fmla="*/ 1120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132" y="11615"/>
                </a:moveTo>
                <a:cubicBezTo>
                  <a:pt x="16174" y="11345"/>
                  <a:pt x="16195" y="11073"/>
                  <a:pt x="16195" y="10800"/>
                </a:cubicBezTo>
                <a:cubicBezTo>
                  <a:pt x="16195" y="7820"/>
                  <a:pt x="13779" y="5405"/>
                  <a:pt x="10800" y="5405"/>
                </a:cubicBezTo>
                <a:cubicBezTo>
                  <a:pt x="7820" y="5405"/>
                  <a:pt x="5405" y="7820"/>
                  <a:pt x="5405" y="10800"/>
                </a:cubicBezTo>
                <a:lnTo>
                  <a:pt x="0" y="10800"/>
                </a:lnTo>
                <a:cubicBezTo>
                  <a:pt x="0" y="4835"/>
                  <a:pt x="4835" y="0"/>
                  <a:pt x="10800" y="0"/>
                </a:cubicBezTo>
                <a:cubicBezTo>
                  <a:pt x="16764" y="0"/>
                  <a:pt x="21600" y="4835"/>
                  <a:pt x="21600" y="10800"/>
                </a:cubicBezTo>
                <a:cubicBezTo>
                  <a:pt x="21600" y="11346"/>
                  <a:pt x="21558" y="11892"/>
                  <a:pt x="21475" y="12433"/>
                </a:cubicBezTo>
                <a:lnTo>
                  <a:pt x="24144" y="12841"/>
                </a:lnTo>
                <a:lnTo>
                  <a:pt x="17987" y="17365"/>
                </a:lnTo>
                <a:lnTo>
                  <a:pt x="13463" y="11207"/>
                </a:lnTo>
                <a:lnTo>
                  <a:pt x="16132" y="11615"/>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3" name="Rectangle 15"/>
          <p:cNvSpPr>
            <a:spLocks noChangeArrowheads="1"/>
          </p:cNvSpPr>
          <p:nvPr/>
        </p:nvSpPr>
        <p:spPr bwMode="auto">
          <a:xfrm>
            <a:off x="1795463" y="2057400"/>
            <a:ext cx="10636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t>FeSS</a:t>
            </a:r>
          </a:p>
        </p:txBody>
      </p:sp>
      <p:sp>
        <p:nvSpPr>
          <p:cNvPr id="17424" name="Text Box 16"/>
          <p:cNvSpPr txBox="1">
            <a:spLocks noChangeArrowheads="1"/>
          </p:cNvSpPr>
          <p:nvPr/>
        </p:nvSpPr>
        <p:spPr bwMode="auto">
          <a:xfrm>
            <a:off x="3271838" y="2773363"/>
            <a:ext cx="11017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t>3Fe</a:t>
            </a:r>
            <a:r>
              <a:rPr lang="en-US" altLang="en-US" sz="3200" b="1" baseline="30000"/>
              <a:t>2+</a:t>
            </a:r>
          </a:p>
        </p:txBody>
      </p:sp>
      <p:sp>
        <p:nvSpPr>
          <p:cNvPr id="17425" name="Text Box 17"/>
          <p:cNvSpPr txBox="1">
            <a:spLocks noChangeArrowheads="1"/>
          </p:cNvSpPr>
          <p:nvPr/>
        </p:nvSpPr>
        <p:spPr bwMode="auto">
          <a:xfrm>
            <a:off x="3241675" y="2057400"/>
            <a:ext cx="11017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t>2Fe</a:t>
            </a:r>
            <a:r>
              <a:rPr lang="en-US" altLang="en-US" sz="3200" b="1" baseline="30000"/>
              <a:t>3+</a:t>
            </a:r>
          </a:p>
        </p:txBody>
      </p:sp>
      <p:sp>
        <p:nvSpPr>
          <p:cNvPr id="17431" name="Rectangle 23"/>
          <p:cNvSpPr>
            <a:spLocks noChangeArrowheads="1"/>
          </p:cNvSpPr>
          <p:nvPr/>
        </p:nvSpPr>
        <p:spPr bwMode="auto">
          <a:xfrm>
            <a:off x="457200" y="609600"/>
            <a:ext cx="8077200" cy="914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FeS</a:t>
            </a:r>
            <a:r>
              <a:rPr lang="en-US" altLang="en-US" baseline="-25000"/>
              <a:t>2</a:t>
            </a:r>
            <a:r>
              <a:rPr lang="en-US" altLang="en-US"/>
              <a:t> + 2Fe</a:t>
            </a:r>
            <a:r>
              <a:rPr lang="en-US" altLang="en-US" baseline="30000"/>
              <a:t>3+</a:t>
            </a:r>
            <a:r>
              <a:rPr lang="en-US" altLang="en-US"/>
              <a:t> </a:t>
            </a:r>
            <a:r>
              <a:rPr lang="en-US" altLang="en-US">
                <a:sym typeface="Wingdings" panose="05000000000000000000" pitchFamily="2" charset="2"/>
              </a:rPr>
              <a:t></a:t>
            </a:r>
            <a:r>
              <a:rPr lang="en-US" altLang="en-US"/>
              <a:t>3Fe</a:t>
            </a:r>
            <a:r>
              <a:rPr lang="en-US" altLang="en-US" baseline="30000"/>
              <a:t>2+</a:t>
            </a:r>
            <a:r>
              <a:rPr lang="en-US" altLang="en-US"/>
              <a:t> + 2S</a:t>
            </a:r>
            <a:r>
              <a:rPr lang="en-US" altLang="en-US" baseline="30000"/>
              <a:t>  </a:t>
            </a:r>
            <a:r>
              <a:rPr lang="en-US" altLang="en-US"/>
              <a:t>Elemental sulfur (S</a:t>
            </a:r>
            <a:r>
              <a:rPr lang="en-US" altLang="en-US" baseline="-25000"/>
              <a:t>8</a:t>
            </a:r>
            <a:r>
              <a:rPr lang="en-US" altLang="en-US"/>
              <a:t>) as end product</a:t>
            </a:r>
          </a:p>
        </p:txBody>
      </p:sp>
      <p:sp>
        <p:nvSpPr>
          <p:cNvPr id="17433" name="Freeform 25"/>
          <p:cNvSpPr>
            <a:spLocks/>
          </p:cNvSpPr>
          <p:nvPr/>
        </p:nvSpPr>
        <p:spPr bwMode="auto">
          <a:xfrm>
            <a:off x="2286000" y="3657600"/>
            <a:ext cx="685800" cy="1524000"/>
          </a:xfrm>
          <a:custGeom>
            <a:avLst/>
            <a:gdLst>
              <a:gd name="T0" fmla="*/ 24 w 463"/>
              <a:gd name="T1" fmla="*/ 194 h 1363"/>
              <a:gd name="T2" fmla="*/ 24 w 463"/>
              <a:gd name="T3" fmla="*/ 578 h 1363"/>
              <a:gd name="T4" fmla="*/ 24 w 463"/>
              <a:gd name="T5" fmla="*/ 1202 h 1363"/>
              <a:gd name="T6" fmla="*/ 24 w 463"/>
              <a:gd name="T7" fmla="*/ 1346 h 1363"/>
              <a:gd name="T8" fmla="*/ 168 w 463"/>
              <a:gd name="T9" fmla="*/ 1302 h 1363"/>
              <a:gd name="T10" fmla="*/ 182 w 463"/>
              <a:gd name="T11" fmla="*/ 1250 h 1363"/>
              <a:gd name="T12" fmla="*/ 220 w 463"/>
              <a:gd name="T13" fmla="*/ 1106 h 1363"/>
              <a:gd name="T14" fmla="*/ 330 w 463"/>
              <a:gd name="T15" fmla="*/ 914 h 1363"/>
              <a:gd name="T16" fmla="*/ 264 w 463"/>
              <a:gd name="T17" fmla="*/ 848 h 1363"/>
              <a:gd name="T18" fmla="*/ 392 w 463"/>
              <a:gd name="T19" fmla="*/ 626 h 1363"/>
              <a:gd name="T20" fmla="*/ 448 w 463"/>
              <a:gd name="T21" fmla="*/ 530 h 1363"/>
              <a:gd name="T22" fmla="*/ 448 w 463"/>
              <a:gd name="T23" fmla="*/ 434 h 1363"/>
              <a:gd name="T24" fmla="*/ 360 w 463"/>
              <a:gd name="T25" fmla="*/ 346 h 1363"/>
              <a:gd name="T26" fmla="*/ 300 w 463"/>
              <a:gd name="T27" fmla="*/ 242 h 1363"/>
              <a:gd name="T28" fmla="*/ 168 w 463"/>
              <a:gd name="T29" fmla="*/ 110 h 1363"/>
              <a:gd name="T30" fmla="*/ 105 w 463"/>
              <a:gd name="T31" fmla="*/ 2 h 1363"/>
              <a:gd name="T32" fmla="*/ 50 w 463"/>
              <a:gd name="T33" fmla="*/ 9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3" h="1363">
                <a:moveTo>
                  <a:pt x="24" y="194"/>
                </a:moveTo>
                <a:cubicBezTo>
                  <a:pt x="24" y="302"/>
                  <a:pt x="24" y="410"/>
                  <a:pt x="24" y="578"/>
                </a:cubicBezTo>
                <a:cubicBezTo>
                  <a:pt x="24" y="746"/>
                  <a:pt x="24" y="1074"/>
                  <a:pt x="24" y="1202"/>
                </a:cubicBezTo>
                <a:cubicBezTo>
                  <a:pt x="24" y="1330"/>
                  <a:pt x="0" y="1329"/>
                  <a:pt x="24" y="1346"/>
                </a:cubicBezTo>
                <a:cubicBezTo>
                  <a:pt x="48" y="1363"/>
                  <a:pt x="142" y="1318"/>
                  <a:pt x="168" y="1302"/>
                </a:cubicBezTo>
                <a:cubicBezTo>
                  <a:pt x="194" y="1286"/>
                  <a:pt x="173" y="1282"/>
                  <a:pt x="182" y="1250"/>
                </a:cubicBezTo>
                <a:cubicBezTo>
                  <a:pt x="191" y="1218"/>
                  <a:pt x="195" y="1162"/>
                  <a:pt x="220" y="1106"/>
                </a:cubicBezTo>
                <a:cubicBezTo>
                  <a:pt x="245" y="1050"/>
                  <a:pt x="323" y="957"/>
                  <a:pt x="330" y="914"/>
                </a:cubicBezTo>
                <a:cubicBezTo>
                  <a:pt x="337" y="871"/>
                  <a:pt x="254" y="896"/>
                  <a:pt x="264" y="848"/>
                </a:cubicBezTo>
                <a:cubicBezTo>
                  <a:pt x="274" y="800"/>
                  <a:pt x="361" y="679"/>
                  <a:pt x="392" y="626"/>
                </a:cubicBezTo>
                <a:cubicBezTo>
                  <a:pt x="423" y="573"/>
                  <a:pt x="439" y="562"/>
                  <a:pt x="448" y="530"/>
                </a:cubicBezTo>
                <a:cubicBezTo>
                  <a:pt x="457" y="498"/>
                  <a:pt x="463" y="465"/>
                  <a:pt x="448" y="434"/>
                </a:cubicBezTo>
                <a:cubicBezTo>
                  <a:pt x="433" y="403"/>
                  <a:pt x="385" y="378"/>
                  <a:pt x="360" y="346"/>
                </a:cubicBezTo>
                <a:cubicBezTo>
                  <a:pt x="335" y="314"/>
                  <a:pt x="332" y="281"/>
                  <a:pt x="300" y="242"/>
                </a:cubicBezTo>
                <a:cubicBezTo>
                  <a:pt x="268" y="203"/>
                  <a:pt x="200" y="150"/>
                  <a:pt x="168" y="110"/>
                </a:cubicBezTo>
                <a:cubicBezTo>
                  <a:pt x="136" y="70"/>
                  <a:pt x="125" y="4"/>
                  <a:pt x="105" y="2"/>
                </a:cubicBezTo>
                <a:cubicBezTo>
                  <a:pt x="85" y="0"/>
                  <a:pt x="63" y="66"/>
                  <a:pt x="50" y="98"/>
                </a:cubicBezTo>
              </a:path>
            </a:pathLst>
          </a:cu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2" name="Rectangle 24"/>
          <p:cNvSpPr>
            <a:spLocks noChangeArrowheads="1"/>
          </p:cNvSpPr>
          <p:nvPr/>
        </p:nvSpPr>
        <p:spPr bwMode="auto">
          <a:xfrm>
            <a:off x="2286000" y="3886200"/>
            <a:ext cx="5429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t>S</a:t>
            </a:r>
            <a:r>
              <a:rPr lang="en-US" altLang="en-US" sz="3200" b="1" baseline="-25000"/>
              <a:t>8</a:t>
            </a:r>
          </a:p>
        </p:txBody>
      </p:sp>
      <p:sp>
        <p:nvSpPr>
          <p:cNvPr id="17434" name="Text Box 26"/>
          <p:cNvSpPr txBox="1">
            <a:spLocks noChangeArrowheads="1"/>
          </p:cNvSpPr>
          <p:nvPr/>
        </p:nvSpPr>
        <p:spPr bwMode="auto">
          <a:xfrm>
            <a:off x="4186238" y="4084638"/>
            <a:ext cx="8985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t>Fe</a:t>
            </a:r>
            <a:r>
              <a:rPr lang="en-US" altLang="en-US" sz="3200" b="1" baseline="30000"/>
              <a:t>3+</a:t>
            </a:r>
          </a:p>
        </p:txBody>
      </p:sp>
      <p:sp>
        <p:nvSpPr>
          <p:cNvPr id="17435" name="Freeform 27"/>
          <p:cNvSpPr>
            <a:spLocks/>
          </p:cNvSpPr>
          <p:nvPr/>
        </p:nvSpPr>
        <p:spPr bwMode="auto">
          <a:xfrm>
            <a:off x="3568700" y="4389438"/>
            <a:ext cx="1689100" cy="698500"/>
          </a:xfrm>
          <a:custGeom>
            <a:avLst/>
            <a:gdLst>
              <a:gd name="T0" fmla="*/ 440 w 1064"/>
              <a:gd name="T1" fmla="*/ 0 h 440"/>
              <a:gd name="T2" fmla="*/ 152 w 1064"/>
              <a:gd name="T3" fmla="*/ 96 h 440"/>
              <a:gd name="T4" fmla="*/ 152 w 1064"/>
              <a:gd name="T5" fmla="*/ 384 h 440"/>
              <a:gd name="T6" fmla="*/ 1064 w 1064"/>
              <a:gd name="T7" fmla="*/ 432 h 440"/>
            </a:gdLst>
            <a:ahLst/>
            <a:cxnLst>
              <a:cxn ang="0">
                <a:pos x="T0" y="T1"/>
              </a:cxn>
              <a:cxn ang="0">
                <a:pos x="T2" y="T3"/>
              </a:cxn>
              <a:cxn ang="0">
                <a:pos x="T4" y="T5"/>
              </a:cxn>
              <a:cxn ang="0">
                <a:pos x="T6" y="T7"/>
              </a:cxn>
            </a:cxnLst>
            <a:rect l="0" t="0" r="r" b="b"/>
            <a:pathLst>
              <a:path w="1064" h="440">
                <a:moveTo>
                  <a:pt x="440" y="0"/>
                </a:moveTo>
                <a:cubicBezTo>
                  <a:pt x="320" y="16"/>
                  <a:pt x="200" y="32"/>
                  <a:pt x="152" y="96"/>
                </a:cubicBezTo>
                <a:cubicBezTo>
                  <a:pt x="104" y="160"/>
                  <a:pt x="0" y="328"/>
                  <a:pt x="152" y="384"/>
                </a:cubicBezTo>
                <a:cubicBezTo>
                  <a:pt x="304" y="440"/>
                  <a:pt x="684" y="436"/>
                  <a:pt x="1064" y="432"/>
                </a:cubicBezTo>
              </a:path>
            </a:pathLst>
          </a:custGeom>
          <a:noFill/>
          <a:ln w="762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6" name="Text Box 28"/>
          <p:cNvSpPr txBox="1">
            <a:spLocks noChangeArrowheads="1"/>
          </p:cNvSpPr>
          <p:nvPr/>
        </p:nvSpPr>
        <p:spPr bwMode="auto">
          <a:xfrm>
            <a:off x="2938463" y="4243388"/>
            <a:ext cx="788987" cy="1098550"/>
          </a:xfrm>
          <a:prstGeom prst="rect">
            <a:avLst/>
          </a:prstGeom>
          <a:noFill/>
          <a:ln>
            <a:noFill/>
          </a:ln>
          <a:effectLst/>
          <a:extLst>
            <a:ext uri="{909E8E84-426E-40DD-AFC4-6F175D3DCCD1}">
              <a14:hiddenFill xmlns:a14="http://schemas.microsoft.com/office/drawing/2010/main">
                <a:solidFill>
                  <a:srgbClr val="993300"/>
                </a:solidFill>
              </a14:hiddenFill>
            </a:ext>
            <a:ext uri="{91240B29-F687-4F45-9708-019B960494DF}">
              <a14:hiddenLine xmlns:a14="http://schemas.microsoft.com/office/drawing/2010/main" w="9525">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6600" b="1">
                <a:solidFill>
                  <a:srgbClr val="993300"/>
                </a:solidFill>
              </a:rPr>
              <a:t>X</a:t>
            </a:r>
          </a:p>
        </p:txBody>
      </p:sp>
      <p:sp>
        <p:nvSpPr>
          <p:cNvPr id="17437" name="Text Box 29"/>
          <p:cNvSpPr txBox="1">
            <a:spLocks noChangeArrowheads="1"/>
          </p:cNvSpPr>
          <p:nvPr/>
        </p:nvSpPr>
        <p:spPr bwMode="auto">
          <a:xfrm>
            <a:off x="3733800" y="5227638"/>
            <a:ext cx="1885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993300"/>
                </a:solidFill>
              </a:rPr>
              <a:t>No Reaction!</a:t>
            </a:r>
          </a:p>
        </p:txBody>
      </p:sp>
      <p:sp>
        <p:nvSpPr>
          <p:cNvPr id="17438" name="Text Box 30"/>
          <p:cNvSpPr txBox="1">
            <a:spLocks noChangeArrowheads="1"/>
          </p:cNvSpPr>
          <p:nvPr/>
        </p:nvSpPr>
        <p:spPr bwMode="auto">
          <a:xfrm>
            <a:off x="5867400" y="2819400"/>
            <a:ext cx="266382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Formation of </a:t>
            </a:r>
          </a:p>
          <a:p>
            <a:r>
              <a:rPr lang="en-US" altLang="en-US" b="1"/>
              <a:t>elemental sulfur is</a:t>
            </a:r>
          </a:p>
          <a:p>
            <a:r>
              <a:rPr lang="en-US" altLang="en-US" b="1"/>
              <a:t>important because</a:t>
            </a:r>
          </a:p>
          <a:p>
            <a:r>
              <a:rPr lang="en-US" altLang="en-US" b="1"/>
              <a:t>elemental sulfur</a:t>
            </a:r>
          </a:p>
          <a:p>
            <a:r>
              <a:rPr lang="en-US" altLang="en-US" b="1"/>
              <a:t>can block ability of</a:t>
            </a:r>
          </a:p>
          <a:p>
            <a:r>
              <a:rPr lang="en-US" altLang="en-US" b="1"/>
              <a:t>Fe </a:t>
            </a:r>
            <a:r>
              <a:rPr lang="en-US" altLang="en-US" b="1" baseline="30000"/>
              <a:t>3+</a:t>
            </a:r>
            <a:r>
              <a:rPr lang="en-US" altLang="en-US" b="1"/>
              <a:t> to get to the</a:t>
            </a:r>
          </a:p>
          <a:p>
            <a:r>
              <a:rPr lang="en-US" altLang="en-US" b="1"/>
              <a:t>Surface ! </a:t>
            </a:r>
          </a:p>
        </p:txBody>
      </p:sp>
      <p:sp>
        <p:nvSpPr>
          <p:cNvPr id="17439" name="Text Box 31"/>
          <p:cNvSpPr txBox="1">
            <a:spLocks noChangeArrowheads="1"/>
          </p:cNvSpPr>
          <p:nvPr/>
        </p:nvSpPr>
        <p:spPr bwMode="auto">
          <a:xfrm>
            <a:off x="1219200" y="0"/>
            <a:ext cx="6753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Another issue: </a:t>
            </a:r>
            <a:r>
              <a:rPr lang="en-US" altLang="en-US" b="1" i="1"/>
              <a:t>What is the role of elemental sulfur?</a:t>
            </a:r>
          </a:p>
        </p:txBody>
      </p:sp>
      <p:sp>
        <p:nvSpPr>
          <p:cNvPr id="17440" name="Text Box 32"/>
          <p:cNvSpPr txBox="1">
            <a:spLocks noChangeArrowheads="1"/>
          </p:cNvSpPr>
          <p:nvPr/>
        </p:nvSpPr>
        <p:spPr bwMode="auto">
          <a:xfrm>
            <a:off x="0" y="5670550"/>
            <a:ext cx="9220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Elemental sulfur does not appear to be a major intermediate during pyrite oxidation.  However, it </a:t>
            </a:r>
            <a:r>
              <a:rPr lang="en-US" altLang="en-US" b="1" i="1"/>
              <a:t>does</a:t>
            </a:r>
            <a:r>
              <a:rPr lang="en-US" altLang="en-US" b="1"/>
              <a:t> appear to be a major product from other sulfides, such as arsenopyrite (FeAsS) and galena (PbS)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676400" y="0"/>
            <a:ext cx="28527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993300"/>
                </a:solidFill>
              </a:rPr>
              <a:t>Influence of pH : </a:t>
            </a:r>
          </a:p>
        </p:txBody>
      </p:sp>
      <p:sp>
        <p:nvSpPr>
          <p:cNvPr id="63512" name="Rectangle 24"/>
          <p:cNvSpPr>
            <a:spLocks noChangeArrowheads="1"/>
          </p:cNvSpPr>
          <p:nvPr/>
        </p:nvSpPr>
        <p:spPr bwMode="auto">
          <a:xfrm>
            <a:off x="685800" y="762000"/>
            <a:ext cx="7162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b="1"/>
              <a:t>FeS</a:t>
            </a:r>
            <a:r>
              <a:rPr lang="en-US" altLang="en-US" b="1" baseline="-25000"/>
              <a:t>2</a:t>
            </a:r>
            <a:r>
              <a:rPr lang="en-US" altLang="en-US" b="1"/>
              <a:t>+ 14Fe</a:t>
            </a:r>
            <a:r>
              <a:rPr lang="en-US" altLang="en-US" b="1" baseline="30000"/>
              <a:t>3+</a:t>
            </a:r>
            <a:r>
              <a:rPr lang="en-US" altLang="en-US" b="1"/>
              <a:t>+ 8H</a:t>
            </a:r>
            <a:r>
              <a:rPr lang="en-US" altLang="en-US" b="1" baseline="-25000"/>
              <a:t>2</a:t>
            </a:r>
            <a:r>
              <a:rPr lang="en-US" altLang="en-US" b="1"/>
              <a:t>O =&gt;15Fe</a:t>
            </a:r>
            <a:r>
              <a:rPr lang="en-US" altLang="en-US" b="1" baseline="30000"/>
              <a:t>2+</a:t>
            </a:r>
            <a:r>
              <a:rPr lang="en-US" altLang="en-US" b="1"/>
              <a:t>+ 2SO</a:t>
            </a:r>
            <a:r>
              <a:rPr lang="en-US" altLang="en-US" b="1" baseline="-25000"/>
              <a:t>4</a:t>
            </a:r>
            <a:r>
              <a:rPr lang="en-US" altLang="en-US" b="1" baseline="30000"/>
              <a:t>2- </a:t>
            </a:r>
            <a:r>
              <a:rPr lang="en-US" altLang="en-US" b="1"/>
              <a:t>+16H</a:t>
            </a:r>
            <a:r>
              <a:rPr lang="en-US" altLang="en-US" b="1" baseline="30000"/>
              <a:t>+	</a:t>
            </a:r>
            <a:r>
              <a:rPr lang="en-US" altLang="en-US" b="1"/>
              <a:t>(2)</a:t>
            </a:r>
            <a:endParaRPr lang="en-US" altLang="en-US" b="1" baseline="30000"/>
          </a:p>
        </p:txBody>
      </p:sp>
      <p:sp>
        <p:nvSpPr>
          <p:cNvPr id="63513" name="Rectangle 25"/>
          <p:cNvSpPr>
            <a:spLocks noChangeArrowheads="1"/>
          </p:cNvSpPr>
          <p:nvPr/>
        </p:nvSpPr>
        <p:spPr bwMode="auto">
          <a:xfrm>
            <a:off x="762000" y="1371600"/>
            <a:ext cx="7162800" cy="11874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b="1"/>
              <a:t>According to “Le Chatelier’s Principle”, increasing [H</a:t>
            </a:r>
            <a:r>
              <a:rPr lang="en-US" altLang="en-US" b="1" baseline="30000"/>
              <a:t>+</a:t>
            </a:r>
            <a:r>
              <a:rPr lang="en-US" altLang="en-US" b="1"/>
              <a:t>] (lowering the pH) should push the equilibrium toward the left.  </a:t>
            </a:r>
            <a:endParaRPr lang="en-US" altLang="en-US" b="1" baseline="30000"/>
          </a:p>
        </p:txBody>
      </p:sp>
      <p:sp>
        <p:nvSpPr>
          <p:cNvPr id="63516" name="Rectangle 28"/>
          <p:cNvSpPr>
            <a:spLocks noChangeArrowheads="1"/>
          </p:cNvSpPr>
          <p:nvPr/>
        </p:nvSpPr>
        <p:spPr bwMode="auto">
          <a:xfrm>
            <a:off x="685800" y="2743200"/>
            <a:ext cx="7315200" cy="11874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b="1"/>
              <a:t>However, the maximum concentration of Fe </a:t>
            </a:r>
            <a:r>
              <a:rPr lang="en-US" altLang="en-US" b="1" baseline="30000"/>
              <a:t>3+</a:t>
            </a:r>
            <a:r>
              <a:rPr lang="en-US" altLang="en-US" b="1"/>
              <a:t> in solution is controlled by its solubility product</a:t>
            </a:r>
          </a:p>
          <a:p>
            <a:r>
              <a:rPr lang="en-US" altLang="en-US" b="1"/>
              <a:t>Fe</a:t>
            </a:r>
            <a:r>
              <a:rPr lang="en-US" altLang="en-US" b="1" baseline="30000"/>
              <a:t>3+</a:t>
            </a:r>
            <a:r>
              <a:rPr lang="en-US" altLang="en-US" b="1"/>
              <a:t> + 3 OH</a:t>
            </a:r>
            <a:r>
              <a:rPr lang="en-US" altLang="en-US" b="1" baseline="30000"/>
              <a:t>-</a:t>
            </a:r>
            <a:r>
              <a:rPr lang="en-US" altLang="en-US" b="1"/>
              <a:t> </a:t>
            </a:r>
            <a:r>
              <a:rPr lang="en-US" altLang="en-US" b="1">
                <a:sym typeface="Wingdings" panose="05000000000000000000" pitchFamily="2" charset="2"/>
              </a:rPr>
              <a:t> Fe(OH)</a:t>
            </a:r>
            <a:r>
              <a:rPr lang="en-US" altLang="en-US" b="1" baseline="-25000">
                <a:sym typeface="Wingdings" panose="05000000000000000000" pitchFamily="2" charset="2"/>
              </a:rPr>
              <a:t>3</a:t>
            </a:r>
            <a:endParaRPr lang="en-US" altLang="en-US" b="1" baseline="-25000"/>
          </a:p>
        </p:txBody>
      </p:sp>
      <p:sp>
        <p:nvSpPr>
          <p:cNvPr id="63517" name="Rectangle 29"/>
          <p:cNvSpPr>
            <a:spLocks noChangeArrowheads="1"/>
          </p:cNvSpPr>
          <p:nvPr/>
        </p:nvSpPr>
        <p:spPr bwMode="auto">
          <a:xfrm>
            <a:off x="533400" y="4160838"/>
            <a:ext cx="8153400" cy="11874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b="1"/>
              <a:t>If Fe(OH)</a:t>
            </a:r>
            <a:r>
              <a:rPr lang="en-US" altLang="en-US" b="1" baseline="-25000"/>
              <a:t>3</a:t>
            </a:r>
            <a:r>
              <a:rPr lang="en-US" altLang="en-US" b="1"/>
              <a:t> is present (high pH), then as the pH goes down, the amount of Fe </a:t>
            </a:r>
            <a:r>
              <a:rPr lang="en-US" altLang="en-US" b="1" baseline="30000"/>
              <a:t>3+</a:t>
            </a:r>
            <a:r>
              <a:rPr lang="en-US" altLang="en-US" b="1"/>
              <a:t> that can stay in solution increases. So, the rate of the reaction increases. </a:t>
            </a:r>
            <a:endParaRPr lang="en-US" altLang="en-US" b="1" baseline="-25000"/>
          </a:p>
        </p:txBody>
      </p:sp>
      <p:graphicFrame>
        <p:nvGraphicFramePr>
          <p:cNvPr id="63519" name="Object 31"/>
          <p:cNvGraphicFramePr>
            <a:graphicFrameLocks noChangeAspect="1"/>
          </p:cNvGraphicFramePr>
          <p:nvPr/>
        </p:nvGraphicFramePr>
        <p:xfrm>
          <a:off x="4267200" y="3429000"/>
          <a:ext cx="3962400" cy="514350"/>
        </p:xfrm>
        <a:graphic>
          <a:graphicData uri="http://schemas.openxmlformats.org/presentationml/2006/ole">
            <mc:AlternateContent xmlns:mc="http://schemas.openxmlformats.org/markup-compatibility/2006">
              <mc:Choice xmlns:v="urn:schemas-microsoft-com:vml" Requires="v">
                <p:oleObj spid="_x0000_s63521" name="Equation" r:id="rId3" imgW="1955520" imgH="253800" progId="Equation.3">
                  <p:embed/>
                </p:oleObj>
              </mc:Choice>
              <mc:Fallback>
                <p:oleObj name="Equation" r:id="rId3" imgW="1955520" imgH="253800" progId="Equation.3">
                  <p:embed/>
                  <p:pic>
                    <p:nvPicPr>
                      <p:cNvPr id="0" name="Object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429000"/>
                        <a:ext cx="3962400" cy="51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520" name="Rectangle 32"/>
          <p:cNvSpPr>
            <a:spLocks noChangeArrowheads="1"/>
          </p:cNvSpPr>
          <p:nvPr/>
        </p:nvSpPr>
        <p:spPr bwMode="auto">
          <a:xfrm>
            <a:off x="609600" y="5700713"/>
            <a:ext cx="8153400" cy="8223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b="1"/>
              <a:t>But what effect does H</a:t>
            </a:r>
            <a:r>
              <a:rPr lang="en-US" altLang="en-US" b="1" baseline="30000"/>
              <a:t>+</a:t>
            </a:r>
            <a:r>
              <a:rPr lang="en-US" altLang="en-US" b="1"/>
              <a:t> have at lower concentrations, where</a:t>
            </a:r>
          </a:p>
          <a:p>
            <a:r>
              <a:rPr lang="en-US" altLang="en-US" b="1"/>
              <a:t>Fe(OH)</a:t>
            </a:r>
            <a:r>
              <a:rPr lang="en-US" altLang="en-US" b="1" baseline="-25000"/>
              <a:t>3</a:t>
            </a:r>
            <a:r>
              <a:rPr lang="en-US" altLang="en-US" b="1"/>
              <a:t> precipitate does not form?</a:t>
            </a:r>
            <a:endParaRPr lang="en-US" altLang="en-US" b="1" baseline="-250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Text Box 6"/>
          <p:cNvSpPr txBox="1">
            <a:spLocks noChangeArrowheads="1"/>
          </p:cNvSpPr>
          <p:nvPr/>
        </p:nvSpPr>
        <p:spPr bwMode="auto">
          <a:xfrm>
            <a:off x="3584575" y="5838825"/>
            <a:ext cx="12207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t>yFe</a:t>
            </a:r>
            <a:r>
              <a:rPr lang="en-US" altLang="en-US" sz="3600" b="1" baseline="30000"/>
              <a:t>2+</a:t>
            </a:r>
          </a:p>
          <a:p>
            <a:endParaRPr lang="en-US" altLang="en-US" sz="3600" b="1" baseline="30000"/>
          </a:p>
        </p:txBody>
      </p:sp>
      <p:sp>
        <p:nvSpPr>
          <p:cNvPr id="16391" name="Text Box 7"/>
          <p:cNvSpPr txBox="1">
            <a:spLocks noChangeArrowheads="1"/>
          </p:cNvSpPr>
          <p:nvPr/>
        </p:nvSpPr>
        <p:spPr bwMode="auto">
          <a:xfrm>
            <a:off x="730250" y="3552825"/>
            <a:ext cx="1981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b="1"/>
              <a:t>FeS</a:t>
            </a:r>
            <a:r>
              <a:rPr lang="en-US" altLang="en-US" sz="3600" b="1" baseline="-25000"/>
              <a:t>2</a:t>
            </a:r>
          </a:p>
          <a:p>
            <a:r>
              <a:rPr lang="en-US" altLang="en-US" sz="3600" b="1"/>
              <a:t>FeAsS</a:t>
            </a:r>
            <a:endParaRPr lang="en-US" altLang="en-US" sz="3600" b="1" baseline="30000"/>
          </a:p>
        </p:txBody>
      </p:sp>
      <p:sp>
        <p:nvSpPr>
          <p:cNvPr id="16392" name="Text Box 8"/>
          <p:cNvSpPr txBox="1">
            <a:spLocks noChangeArrowheads="1"/>
          </p:cNvSpPr>
          <p:nvPr/>
        </p:nvSpPr>
        <p:spPr bwMode="auto">
          <a:xfrm>
            <a:off x="5565775" y="4564063"/>
            <a:ext cx="692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t>O</a:t>
            </a:r>
            <a:r>
              <a:rPr lang="en-US" altLang="en-US" sz="3600" b="1" baseline="-25000"/>
              <a:t>2</a:t>
            </a:r>
          </a:p>
        </p:txBody>
      </p:sp>
      <p:sp>
        <p:nvSpPr>
          <p:cNvPr id="16393" name="AutoShape 9"/>
          <p:cNvSpPr>
            <a:spLocks noChangeArrowheads="1"/>
          </p:cNvSpPr>
          <p:nvPr/>
        </p:nvSpPr>
        <p:spPr bwMode="auto">
          <a:xfrm>
            <a:off x="2670175" y="3629025"/>
            <a:ext cx="838200" cy="2667000"/>
          </a:xfrm>
          <a:prstGeom prst="curvedRightArrow">
            <a:avLst>
              <a:gd name="adj1" fmla="val 63636"/>
              <a:gd name="adj2" fmla="val 127273"/>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4" name="AutoShape 10"/>
          <p:cNvSpPr>
            <a:spLocks noChangeArrowheads="1"/>
          </p:cNvSpPr>
          <p:nvPr/>
        </p:nvSpPr>
        <p:spPr bwMode="auto">
          <a:xfrm flipV="1">
            <a:off x="4498975" y="3552825"/>
            <a:ext cx="838200" cy="2362200"/>
          </a:xfrm>
          <a:prstGeom prst="curvedLeftArrow">
            <a:avLst>
              <a:gd name="adj1" fmla="val 56364"/>
              <a:gd name="adj2" fmla="val 11272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5" name="Text Box 11"/>
          <p:cNvSpPr txBox="1">
            <a:spLocks noChangeArrowheads="1"/>
          </p:cNvSpPr>
          <p:nvPr/>
        </p:nvSpPr>
        <p:spPr bwMode="auto">
          <a:xfrm>
            <a:off x="3549650" y="3295650"/>
            <a:ext cx="12207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t>xFe</a:t>
            </a:r>
            <a:r>
              <a:rPr lang="en-US" altLang="en-US" sz="3600" b="1" baseline="30000"/>
              <a:t>3+</a:t>
            </a:r>
          </a:p>
        </p:txBody>
      </p:sp>
      <p:sp>
        <p:nvSpPr>
          <p:cNvPr id="16396" name="Rectangle 12"/>
          <p:cNvSpPr>
            <a:spLocks noChangeArrowheads="1"/>
          </p:cNvSpPr>
          <p:nvPr/>
        </p:nvSpPr>
        <p:spPr bwMode="auto">
          <a:xfrm>
            <a:off x="533400" y="914400"/>
            <a:ext cx="8382000" cy="5638800"/>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397" name="Rectangle 13"/>
          <p:cNvSpPr>
            <a:spLocks noChangeArrowheads="1"/>
          </p:cNvSpPr>
          <p:nvPr/>
        </p:nvSpPr>
        <p:spPr bwMode="auto">
          <a:xfrm>
            <a:off x="654050" y="2867025"/>
            <a:ext cx="1939925" cy="35814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8" name="Text Box 14"/>
          <p:cNvSpPr txBox="1">
            <a:spLocks noChangeArrowheads="1"/>
          </p:cNvSpPr>
          <p:nvPr/>
        </p:nvSpPr>
        <p:spPr bwMode="auto">
          <a:xfrm>
            <a:off x="3505200" y="5891213"/>
            <a:ext cx="20145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t>(x+1)Fe</a:t>
            </a:r>
            <a:r>
              <a:rPr lang="en-US" altLang="en-US" sz="3600" b="1" baseline="30000"/>
              <a:t>2+</a:t>
            </a:r>
          </a:p>
          <a:p>
            <a:endParaRPr lang="en-US" altLang="en-US" sz="3600" b="1" baseline="30000"/>
          </a:p>
        </p:txBody>
      </p:sp>
      <p:sp>
        <p:nvSpPr>
          <p:cNvPr id="16399" name="Text Box 15"/>
          <p:cNvSpPr txBox="1">
            <a:spLocks noChangeArrowheads="1"/>
          </p:cNvSpPr>
          <p:nvPr/>
        </p:nvSpPr>
        <p:spPr bwMode="auto">
          <a:xfrm>
            <a:off x="882650" y="3705225"/>
            <a:ext cx="1981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b="1"/>
              <a:t>FeS</a:t>
            </a:r>
            <a:r>
              <a:rPr lang="en-US" altLang="en-US" sz="3600" b="1" baseline="-25000"/>
              <a:t>2</a:t>
            </a:r>
          </a:p>
          <a:p>
            <a:r>
              <a:rPr lang="en-US" altLang="en-US" sz="3600" b="1"/>
              <a:t>FeAsS</a:t>
            </a:r>
            <a:endParaRPr lang="en-US" altLang="en-US" sz="3600" b="1" baseline="30000"/>
          </a:p>
        </p:txBody>
      </p:sp>
      <p:sp>
        <p:nvSpPr>
          <p:cNvPr id="16400" name="Text Box 16"/>
          <p:cNvSpPr txBox="1">
            <a:spLocks noChangeArrowheads="1"/>
          </p:cNvSpPr>
          <p:nvPr/>
        </p:nvSpPr>
        <p:spPr bwMode="auto">
          <a:xfrm>
            <a:off x="7994650" y="4338638"/>
            <a:ext cx="692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t>O</a:t>
            </a:r>
            <a:r>
              <a:rPr lang="en-US" altLang="en-US" sz="3600" b="1" baseline="-25000"/>
              <a:t>2</a:t>
            </a:r>
          </a:p>
        </p:txBody>
      </p:sp>
      <p:sp>
        <p:nvSpPr>
          <p:cNvPr id="16401" name="AutoShape 17"/>
          <p:cNvSpPr>
            <a:spLocks noChangeArrowheads="1"/>
          </p:cNvSpPr>
          <p:nvPr/>
        </p:nvSpPr>
        <p:spPr bwMode="auto">
          <a:xfrm>
            <a:off x="2822575" y="3781425"/>
            <a:ext cx="838200" cy="2667000"/>
          </a:xfrm>
          <a:prstGeom prst="curvedRightArrow">
            <a:avLst>
              <a:gd name="adj1" fmla="val 63636"/>
              <a:gd name="adj2" fmla="val 127273"/>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2" name="AutoShape 18"/>
          <p:cNvSpPr>
            <a:spLocks noChangeArrowheads="1"/>
          </p:cNvSpPr>
          <p:nvPr/>
        </p:nvSpPr>
        <p:spPr bwMode="auto">
          <a:xfrm flipV="1">
            <a:off x="7156450" y="3556000"/>
            <a:ext cx="838200" cy="2362200"/>
          </a:xfrm>
          <a:prstGeom prst="curvedLeftArrow">
            <a:avLst>
              <a:gd name="adj1" fmla="val 56364"/>
              <a:gd name="adj2" fmla="val 11272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3" name="Text Box 19"/>
          <p:cNvSpPr txBox="1">
            <a:spLocks noChangeArrowheads="1"/>
          </p:cNvSpPr>
          <p:nvPr/>
        </p:nvSpPr>
        <p:spPr bwMode="auto">
          <a:xfrm>
            <a:off x="3702050" y="3448050"/>
            <a:ext cx="12207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t>xFe</a:t>
            </a:r>
            <a:r>
              <a:rPr lang="en-US" altLang="en-US" sz="3600" b="1" baseline="30000"/>
              <a:t>3+</a:t>
            </a:r>
          </a:p>
        </p:txBody>
      </p:sp>
      <p:sp>
        <p:nvSpPr>
          <p:cNvPr id="16404" name="Rectangle 20"/>
          <p:cNvSpPr>
            <a:spLocks noChangeArrowheads="1"/>
          </p:cNvSpPr>
          <p:nvPr/>
        </p:nvSpPr>
        <p:spPr bwMode="auto">
          <a:xfrm>
            <a:off x="6394450" y="5867400"/>
            <a:ext cx="9921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t>Fe</a:t>
            </a:r>
            <a:r>
              <a:rPr lang="en-US" altLang="en-US" sz="3600" b="1" baseline="30000"/>
              <a:t>2+</a:t>
            </a:r>
          </a:p>
        </p:txBody>
      </p:sp>
      <p:sp>
        <p:nvSpPr>
          <p:cNvPr id="16405" name="Rectangle 21"/>
          <p:cNvSpPr>
            <a:spLocks noChangeArrowheads="1"/>
          </p:cNvSpPr>
          <p:nvPr/>
        </p:nvSpPr>
        <p:spPr bwMode="auto">
          <a:xfrm>
            <a:off x="6240463" y="3395663"/>
            <a:ext cx="9921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t>Fe</a:t>
            </a:r>
            <a:r>
              <a:rPr lang="en-US" altLang="en-US" sz="3600" b="1" baseline="30000"/>
              <a:t>3+</a:t>
            </a:r>
          </a:p>
        </p:txBody>
      </p:sp>
      <p:sp>
        <p:nvSpPr>
          <p:cNvPr id="16406" name="Text Box 22"/>
          <p:cNvSpPr txBox="1">
            <a:spLocks noChangeArrowheads="1"/>
          </p:cNvSpPr>
          <p:nvPr/>
        </p:nvSpPr>
        <p:spPr bwMode="auto">
          <a:xfrm>
            <a:off x="3048000" y="4543425"/>
            <a:ext cx="11636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Surface</a:t>
            </a:r>
          </a:p>
          <a:p>
            <a:r>
              <a:rPr lang="en-US" altLang="en-US"/>
              <a:t>reaction</a:t>
            </a:r>
          </a:p>
        </p:txBody>
      </p:sp>
      <p:sp>
        <p:nvSpPr>
          <p:cNvPr id="16407" name="Text Box 23"/>
          <p:cNvSpPr txBox="1">
            <a:spLocks noChangeArrowheads="1"/>
          </p:cNvSpPr>
          <p:nvPr/>
        </p:nvSpPr>
        <p:spPr bwMode="auto">
          <a:xfrm>
            <a:off x="6400800" y="4432300"/>
            <a:ext cx="12160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Solution</a:t>
            </a:r>
          </a:p>
          <a:p>
            <a:r>
              <a:rPr lang="en-US" altLang="en-US"/>
              <a:t>reaction</a:t>
            </a:r>
          </a:p>
        </p:txBody>
      </p:sp>
      <p:sp>
        <p:nvSpPr>
          <p:cNvPr id="16408" name="Freeform 24"/>
          <p:cNvSpPr>
            <a:spLocks/>
          </p:cNvSpPr>
          <p:nvPr/>
        </p:nvSpPr>
        <p:spPr bwMode="auto">
          <a:xfrm rot="-6624">
            <a:off x="5410200" y="6110288"/>
            <a:ext cx="1033463" cy="177800"/>
          </a:xfrm>
          <a:custGeom>
            <a:avLst/>
            <a:gdLst>
              <a:gd name="T0" fmla="*/ 0 w 651"/>
              <a:gd name="T1" fmla="*/ 108 h 112"/>
              <a:gd name="T2" fmla="*/ 43 w 651"/>
              <a:gd name="T3" fmla="*/ 30 h 112"/>
              <a:gd name="T4" fmla="*/ 173 w 651"/>
              <a:gd name="T5" fmla="*/ 108 h 112"/>
              <a:gd name="T6" fmla="*/ 230 w 651"/>
              <a:gd name="T7" fmla="*/ 56 h 112"/>
              <a:gd name="T8" fmla="*/ 288 w 651"/>
              <a:gd name="T9" fmla="*/ 30 h 112"/>
              <a:gd name="T10" fmla="*/ 360 w 651"/>
              <a:gd name="T11" fmla="*/ 82 h 112"/>
              <a:gd name="T12" fmla="*/ 403 w 651"/>
              <a:gd name="T13" fmla="*/ 56 h 112"/>
              <a:gd name="T14" fmla="*/ 432 w 651"/>
              <a:gd name="T15" fmla="*/ 4 h 112"/>
              <a:gd name="T16" fmla="*/ 504 w 651"/>
              <a:gd name="T17" fmla="*/ 30 h 112"/>
              <a:gd name="T18" fmla="*/ 651 w 651"/>
              <a:gd name="T19" fmla="*/ 2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1" h="112">
                <a:moveTo>
                  <a:pt x="0" y="108"/>
                </a:moveTo>
                <a:cubicBezTo>
                  <a:pt x="7" y="69"/>
                  <a:pt x="14" y="30"/>
                  <a:pt x="43" y="30"/>
                </a:cubicBezTo>
                <a:cubicBezTo>
                  <a:pt x="72" y="30"/>
                  <a:pt x="142" y="103"/>
                  <a:pt x="173" y="108"/>
                </a:cubicBezTo>
                <a:cubicBezTo>
                  <a:pt x="204" y="112"/>
                  <a:pt x="211" y="69"/>
                  <a:pt x="230" y="56"/>
                </a:cubicBezTo>
                <a:cubicBezTo>
                  <a:pt x="250" y="43"/>
                  <a:pt x="266" y="26"/>
                  <a:pt x="288" y="30"/>
                </a:cubicBezTo>
                <a:cubicBezTo>
                  <a:pt x="310" y="34"/>
                  <a:pt x="341" y="78"/>
                  <a:pt x="360" y="82"/>
                </a:cubicBezTo>
                <a:cubicBezTo>
                  <a:pt x="379" y="86"/>
                  <a:pt x="391" y="69"/>
                  <a:pt x="403" y="56"/>
                </a:cubicBezTo>
                <a:cubicBezTo>
                  <a:pt x="415" y="43"/>
                  <a:pt x="415" y="9"/>
                  <a:pt x="432" y="4"/>
                </a:cubicBezTo>
                <a:cubicBezTo>
                  <a:pt x="449" y="0"/>
                  <a:pt x="468" y="27"/>
                  <a:pt x="504" y="30"/>
                </a:cubicBezTo>
                <a:cubicBezTo>
                  <a:pt x="540" y="33"/>
                  <a:pt x="621" y="24"/>
                  <a:pt x="651" y="23"/>
                </a:cubicBezTo>
              </a:path>
            </a:pathLst>
          </a:custGeom>
          <a:noFill/>
          <a:ln w="762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9" name="Freeform 25"/>
          <p:cNvSpPr>
            <a:spLocks/>
          </p:cNvSpPr>
          <p:nvPr/>
        </p:nvSpPr>
        <p:spPr bwMode="auto">
          <a:xfrm rot="21264505" flipH="1">
            <a:off x="4953000" y="3709988"/>
            <a:ext cx="1033463" cy="177800"/>
          </a:xfrm>
          <a:custGeom>
            <a:avLst/>
            <a:gdLst>
              <a:gd name="T0" fmla="*/ 0 w 651"/>
              <a:gd name="T1" fmla="*/ 108 h 112"/>
              <a:gd name="T2" fmla="*/ 43 w 651"/>
              <a:gd name="T3" fmla="*/ 30 h 112"/>
              <a:gd name="T4" fmla="*/ 173 w 651"/>
              <a:gd name="T5" fmla="*/ 108 h 112"/>
              <a:gd name="T6" fmla="*/ 230 w 651"/>
              <a:gd name="T7" fmla="*/ 56 h 112"/>
              <a:gd name="T8" fmla="*/ 288 w 651"/>
              <a:gd name="T9" fmla="*/ 30 h 112"/>
              <a:gd name="T10" fmla="*/ 360 w 651"/>
              <a:gd name="T11" fmla="*/ 82 h 112"/>
              <a:gd name="T12" fmla="*/ 403 w 651"/>
              <a:gd name="T13" fmla="*/ 56 h 112"/>
              <a:gd name="T14" fmla="*/ 432 w 651"/>
              <a:gd name="T15" fmla="*/ 4 h 112"/>
              <a:gd name="T16" fmla="*/ 504 w 651"/>
              <a:gd name="T17" fmla="*/ 30 h 112"/>
              <a:gd name="T18" fmla="*/ 651 w 651"/>
              <a:gd name="T19" fmla="*/ 2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1" h="112">
                <a:moveTo>
                  <a:pt x="0" y="108"/>
                </a:moveTo>
                <a:cubicBezTo>
                  <a:pt x="7" y="69"/>
                  <a:pt x="14" y="30"/>
                  <a:pt x="43" y="30"/>
                </a:cubicBezTo>
                <a:cubicBezTo>
                  <a:pt x="72" y="30"/>
                  <a:pt x="142" y="103"/>
                  <a:pt x="173" y="108"/>
                </a:cubicBezTo>
                <a:cubicBezTo>
                  <a:pt x="204" y="112"/>
                  <a:pt x="211" y="69"/>
                  <a:pt x="230" y="56"/>
                </a:cubicBezTo>
                <a:cubicBezTo>
                  <a:pt x="250" y="43"/>
                  <a:pt x="266" y="26"/>
                  <a:pt x="288" y="30"/>
                </a:cubicBezTo>
                <a:cubicBezTo>
                  <a:pt x="310" y="34"/>
                  <a:pt x="341" y="78"/>
                  <a:pt x="360" y="82"/>
                </a:cubicBezTo>
                <a:cubicBezTo>
                  <a:pt x="379" y="86"/>
                  <a:pt x="391" y="69"/>
                  <a:pt x="403" y="56"/>
                </a:cubicBezTo>
                <a:cubicBezTo>
                  <a:pt x="415" y="43"/>
                  <a:pt x="415" y="9"/>
                  <a:pt x="432" y="4"/>
                </a:cubicBezTo>
                <a:cubicBezTo>
                  <a:pt x="449" y="0"/>
                  <a:pt x="468" y="27"/>
                  <a:pt x="504" y="30"/>
                </a:cubicBezTo>
                <a:cubicBezTo>
                  <a:pt x="540" y="33"/>
                  <a:pt x="621" y="24"/>
                  <a:pt x="651" y="23"/>
                </a:cubicBezTo>
              </a:path>
            </a:pathLst>
          </a:custGeom>
          <a:noFill/>
          <a:ln w="762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3" name="Rectangle 29"/>
          <p:cNvSpPr>
            <a:spLocks noChangeArrowheads="1"/>
          </p:cNvSpPr>
          <p:nvPr/>
        </p:nvSpPr>
        <p:spPr bwMode="auto">
          <a:xfrm>
            <a:off x="685800" y="152400"/>
            <a:ext cx="8153400" cy="6858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14" name="Text Box 30"/>
          <p:cNvSpPr txBox="1">
            <a:spLocks noChangeArrowheads="1"/>
          </p:cNvSpPr>
          <p:nvPr/>
        </p:nvSpPr>
        <p:spPr bwMode="auto">
          <a:xfrm>
            <a:off x="762000" y="228600"/>
            <a:ext cx="807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t>Removal of Fe</a:t>
            </a:r>
            <a:r>
              <a:rPr lang="en-US" altLang="en-US" sz="2800" b="1" baseline="30000"/>
              <a:t>3+</a:t>
            </a:r>
            <a:r>
              <a:rPr lang="en-US" altLang="en-US" sz="2800" b="1"/>
              <a:t> by precipitation of Fe</a:t>
            </a:r>
            <a:r>
              <a:rPr lang="en-US" altLang="en-US" sz="2800" b="1" baseline="30000"/>
              <a:t>3+</a:t>
            </a:r>
            <a:r>
              <a:rPr lang="en-US" altLang="en-US" sz="2800" b="1"/>
              <a:t> at high pH</a:t>
            </a:r>
          </a:p>
        </p:txBody>
      </p:sp>
      <p:sp>
        <p:nvSpPr>
          <p:cNvPr id="16416" name="AutoShape 32"/>
          <p:cNvSpPr>
            <a:spLocks noChangeArrowheads="1"/>
          </p:cNvSpPr>
          <p:nvPr/>
        </p:nvSpPr>
        <p:spPr bwMode="auto">
          <a:xfrm>
            <a:off x="4572000" y="1066800"/>
            <a:ext cx="4191000" cy="1447800"/>
          </a:xfrm>
          <a:prstGeom prst="star8">
            <a:avLst>
              <a:gd name="adj" fmla="val 38250"/>
            </a:avLst>
          </a:prstGeom>
          <a:solidFill>
            <a:srgbClr val="FF7C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87" name="Text Box 3"/>
          <p:cNvSpPr txBox="1">
            <a:spLocks noChangeArrowheads="1"/>
          </p:cNvSpPr>
          <p:nvPr/>
        </p:nvSpPr>
        <p:spPr bwMode="auto">
          <a:xfrm>
            <a:off x="5638800" y="2819400"/>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t>OH</a:t>
            </a:r>
            <a:r>
              <a:rPr lang="en-US" altLang="en-US" sz="3600" b="1" baseline="30000"/>
              <a:t>-</a:t>
            </a:r>
          </a:p>
        </p:txBody>
      </p:sp>
      <p:sp>
        <p:nvSpPr>
          <p:cNvPr id="16388" name="Text Box 4"/>
          <p:cNvSpPr txBox="1">
            <a:spLocks noChangeArrowheads="1"/>
          </p:cNvSpPr>
          <p:nvPr/>
        </p:nvSpPr>
        <p:spPr bwMode="auto">
          <a:xfrm>
            <a:off x="5175250" y="1416050"/>
            <a:ext cx="3130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t>Fe(OH)</a:t>
            </a:r>
            <a:r>
              <a:rPr lang="en-US" altLang="en-US" sz="3600" b="1" baseline="-25000"/>
              <a:t>3 </a:t>
            </a:r>
            <a:r>
              <a:rPr lang="en-US" altLang="en-US" sz="3600" b="1"/>
              <a:t>(solid)</a:t>
            </a:r>
          </a:p>
        </p:txBody>
      </p:sp>
      <p:sp>
        <p:nvSpPr>
          <p:cNvPr id="16412" name="Line 28"/>
          <p:cNvSpPr>
            <a:spLocks noChangeShapeType="1"/>
          </p:cNvSpPr>
          <p:nvPr/>
        </p:nvSpPr>
        <p:spPr bwMode="auto">
          <a:xfrm flipV="1">
            <a:off x="6623050" y="2514600"/>
            <a:ext cx="6350" cy="812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685800" y="119063"/>
            <a:ext cx="4572000" cy="6858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51" name="Text Box 3"/>
          <p:cNvSpPr txBox="1">
            <a:spLocks noChangeArrowheads="1"/>
          </p:cNvSpPr>
          <p:nvPr/>
        </p:nvSpPr>
        <p:spPr bwMode="auto">
          <a:xfrm>
            <a:off x="762000" y="228600"/>
            <a:ext cx="807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t>A Few Potential Variables:</a:t>
            </a:r>
          </a:p>
        </p:txBody>
      </p:sp>
      <p:sp>
        <p:nvSpPr>
          <p:cNvPr id="78852" name="Text Box 4"/>
          <p:cNvSpPr txBox="1">
            <a:spLocks noChangeArrowheads="1"/>
          </p:cNvSpPr>
          <p:nvPr/>
        </p:nvSpPr>
        <p:spPr bwMode="auto">
          <a:xfrm>
            <a:off x="533400" y="914400"/>
            <a:ext cx="7543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Ferric ion concentration:  </a:t>
            </a:r>
          </a:p>
          <a:p>
            <a:r>
              <a:rPr lang="en-US" altLang="en-US"/>
              <a:t>Fe</a:t>
            </a:r>
            <a:r>
              <a:rPr lang="en-US" altLang="en-US" baseline="30000"/>
              <a:t>3+</a:t>
            </a:r>
            <a:r>
              <a:rPr lang="en-US" altLang="en-US"/>
              <a:t> needed to induce reaction, Fe</a:t>
            </a:r>
            <a:r>
              <a:rPr lang="en-US" altLang="en-US" baseline="30000"/>
              <a:t>2+</a:t>
            </a:r>
            <a:r>
              <a:rPr lang="en-US" altLang="en-US"/>
              <a:t> is a product</a:t>
            </a:r>
          </a:p>
          <a:p>
            <a:r>
              <a:rPr lang="en-US" altLang="en-US"/>
              <a:t>Total [Fe] increases during reaction</a:t>
            </a:r>
          </a:p>
        </p:txBody>
      </p:sp>
      <p:sp>
        <p:nvSpPr>
          <p:cNvPr id="78853" name="Text Box 5"/>
          <p:cNvSpPr txBox="1">
            <a:spLocks noChangeArrowheads="1"/>
          </p:cNvSpPr>
          <p:nvPr/>
        </p:nvSpPr>
        <p:spPr bwMode="auto">
          <a:xfrm>
            <a:off x="533400" y="3248025"/>
            <a:ext cx="7543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Presence/Absence of oxygen:</a:t>
            </a:r>
          </a:p>
          <a:p>
            <a:r>
              <a:rPr lang="en-US" altLang="en-US"/>
              <a:t>Oxygen converts Fe</a:t>
            </a:r>
            <a:r>
              <a:rPr lang="en-US" altLang="en-US" baseline="30000"/>
              <a:t>2+</a:t>
            </a:r>
            <a:r>
              <a:rPr lang="en-US" altLang="en-US"/>
              <a:t> to Fe</a:t>
            </a:r>
            <a:r>
              <a:rPr lang="en-US" altLang="en-US" baseline="30000"/>
              <a:t>3+</a:t>
            </a:r>
          </a:p>
          <a:p>
            <a:r>
              <a:rPr lang="en-US" altLang="en-US"/>
              <a:t>Does oxygen have any “direct” Role in the reaction?</a:t>
            </a:r>
          </a:p>
        </p:txBody>
      </p:sp>
      <p:sp>
        <p:nvSpPr>
          <p:cNvPr id="78854" name="Text Box 6"/>
          <p:cNvSpPr txBox="1">
            <a:spLocks noChangeArrowheads="1"/>
          </p:cNvSpPr>
          <p:nvPr/>
        </p:nvSpPr>
        <p:spPr bwMode="auto">
          <a:xfrm>
            <a:off x="533400" y="5518150"/>
            <a:ext cx="7543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Temperature:</a:t>
            </a:r>
          </a:p>
          <a:p>
            <a:r>
              <a:rPr lang="en-US" altLang="en-US"/>
              <a:t>Is reaction faster at elevated temp?  </a:t>
            </a:r>
          </a:p>
          <a:p>
            <a:r>
              <a:rPr lang="en-US" altLang="en-US"/>
              <a:t>“Iron Mountain” produces H</a:t>
            </a:r>
            <a:r>
              <a:rPr lang="en-US" altLang="en-US" baseline="-25000"/>
              <a:t>2</a:t>
            </a:r>
            <a:r>
              <a:rPr lang="en-US" altLang="en-US"/>
              <a:t>SO</a:t>
            </a:r>
            <a:r>
              <a:rPr lang="en-US" altLang="en-US" baseline="-25000"/>
              <a:t>4</a:t>
            </a:r>
            <a:r>
              <a:rPr lang="en-US" altLang="en-US"/>
              <a:t> at 40-50</a:t>
            </a:r>
            <a:r>
              <a:rPr lang="en-US" altLang="en-US" baseline="30000"/>
              <a:t>o</a:t>
            </a:r>
            <a:r>
              <a:rPr lang="en-US" altLang="en-US"/>
              <a:t>C. </a:t>
            </a:r>
          </a:p>
        </p:txBody>
      </p:sp>
      <p:sp>
        <p:nvSpPr>
          <p:cNvPr id="78855" name="Text Box 7"/>
          <p:cNvSpPr txBox="1">
            <a:spLocks noChangeArrowheads="1"/>
          </p:cNvSpPr>
          <p:nvPr/>
        </p:nvSpPr>
        <p:spPr bwMode="auto">
          <a:xfrm>
            <a:off x="533400" y="4435475"/>
            <a:ext cx="7543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pH:</a:t>
            </a:r>
          </a:p>
          <a:p>
            <a:r>
              <a:rPr lang="en-US" altLang="en-US"/>
              <a:t>Does pH affect reaction only through solubility of Fe(OH)</a:t>
            </a:r>
            <a:r>
              <a:rPr lang="en-US" altLang="en-US" baseline="-25000"/>
              <a:t>3</a:t>
            </a:r>
            <a:r>
              <a:rPr lang="en-US" altLang="en-US"/>
              <a:t>? </a:t>
            </a:r>
          </a:p>
        </p:txBody>
      </p:sp>
      <p:sp>
        <p:nvSpPr>
          <p:cNvPr id="78856" name="Text Box 8"/>
          <p:cNvSpPr txBox="1">
            <a:spLocks noChangeArrowheads="1"/>
          </p:cNvSpPr>
          <p:nvPr/>
        </p:nvSpPr>
        <p:spPr bwMode="auto">
          <a:xfrm>
            <a:off x="533400" y="2225675"/>
            <a:ext cx="7543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Ferrous ion concentration:  </a:t>
            </a:r>
          </a:p>
          <a:p>
            <a:r>
              <a:rPr lang="en-US" altLang="en-US"/>
              <a:t>Does concentration of ferrous ion affect reaction rate?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Grp="1" noChangeArrowheads="1"/>
          </p:cNvSpPr>
          <p:nvPr>
            <p:ph type="title"/>
          </p:nvPr>
        </p:nvSpPr>
        <p:spPr>
          <a:xfrm>
            <a:off x="685800" y="-152400"/>
            <a:ext cx="7772400" cy="1143000"/>
          </a:xfrm>
        </p:spPr>
        <p:txBody>
          <a:bodyPr/>
          <a:lstStyle/>
          <a:p>
            <a:r>
              <a:rPr lang="en-US" altLang="en-US" sz="3600" b="1">
                <a:solidFill>
                  <a:schemeClr val="accent2"/>
                </a:solidFill>
              </a:rPr>
              <a:t>Goals of the Design Project</a:t>
            </a:r>
          </a:p>
        </p:txBody>
      </p:sp>
      <p:sp>
        <p:nvSpPr>
          <p:cNvPr id="73733" name="Rectangle 5"/>
          <p:cNvSpPr>
            <a:spLocks noGrp="1" noChangeArrowheads="1"/>
          </p:cNvSpPr>
          <p:nvPr>
            <p:ph type="body" idx="1"/>
          </p:nvPr>
        </p:nvSpPr>
        <p:spPr>
          <a:xfrm>
            <a:off x="685800" y="1371600"/>
            <a:ext cx="8153400" cy="4724400"/>
          </a:xfrm>
        </p:spPr>
        <p:txBody>
          <a:bodyPr/>
          <a:lstStyle/>
          <a:p>
            <a:pPr marL="457200" indent="-457200">
              <a:lnSpc>
                <a:spcPct val="95000"/>
              </a:lnSpc>
              <a:spcBef>
                <a:spcPct val="30000"/>
              </a:spcBef>
              <a:buFontTx/>
              <a:buAutoNum type="arabicPeriod"/>
            </a:pPr>
            <a:r>
              <a:rPr lang="en-US" altLang="en-US" sz="2800" b="1"/>
              <a:t>Learn quantitative analysis in the context of a real-life environmental problem.</a:t>
            </a:r>
          </a:p>
          <a:p>
            <a:pPr marL="457200" indent="-457200">
              <a:lnSpc>
                <a:spcPct val="95000"/>
              </a:lnSpc>
              <a:spcBef>
                <a:spcPct val="30000"/>
              </a:spcBef>
              <a:buFontTx/>
              <a:buAutoNum type="arabicPeriod"/>
            </a:pPr>
            <a:r>
              <a:rPr lang="en-US" altLang="en-US" sz="2800" b="1"/>
              <a:t>Learn how to apply the scientific method as you develop hypotheses, design your experiments, and develop your own interpretation.  </a:t>
            </a:r>
          </a:p>
          <a:p>
            <a:pPr marL="457200" indent="-457200">
              <a:lnSpc>
                <a:spcPct val="95000"/>
              </a:lnSpc>
              <a:spcBef>
                <a:spcPct val="30000"/>
              </a:spcBef>
              <a:buFontTx/>
              <a:buAutoNum type="arabicPeriod"/>
            </a:pPr>
            <a:r>
              <a:rPr lang="en-US" altLang="en-US" sz="2800" b="1"/>
              <a:t>Understand some of the complexities and uncertainties associated with scientific measurements, especially when working with complex systems and the natural environment.</a:t>
            </a:r>
          </a:p>
          <a:p>
            <a:pPr marL="457200" indent="-457200">
              <a:lnSpc>
                <a:spcPct val="95000"/>
              </a:lnSpc>
              <a:spcBef>
                <a:spcPct val="30000"/>
              </a:spcBef>
              <a:buFontTx/>
              <a:buAutoNum type="arabicPeriod"/>
            </a:pPr>
            <a:r>
              <a:rPr lang="en-US" altLang="en-US" sz="2800" b="1"/>
              <a:t>Learn how to communicate your scientific results, orally and in writing.</a:t>
            </a:r>
          </a:p>
        </p:txBody>
      </p:sp>
      <p:sp>
        <p:nvSpPr>
          <p:cNvPr id="73734" name="Text Box 6"/>
          <p:cNvSpPr txBox="1">
            <a:spLocks noChangeArrowheads="1"/>
          </p:cNvSpPr>
          <p:nvPr/>
        </p:nvSpPr>
        <p:spPr bwMode="auto">
          <a:xfrm>
            <a:off x="838200" y="762000"/>
            <a:ext cx="6477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t>Are for you 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73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685800" y="119063"/>
            <a:ext cx="5181600" cy="6858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75" name="Text Box 3"/>
          <p:cNvSpPr txBox="1">
            <a:spLocks noChangeArrowheads="1"/>
          </p:cNvSpPr>
          <p:nvPr/>
        </p:nvSpPr>
        <p:spPr bwMode="auto">
          <a:xfrm>
            <a:off x="762000" y="228600"/>
            <a:ext cx="807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t>What controls the rate? </a:t>
            </a:r>
          </a:p>
        </p:txBody>
      </p:sp>
      <p:sp>
        <p:nvSpPr>
          <p:cNvPr id="79876" name="Text Box 4"/>
          <p:cNvSpPr txBox="1">
            <a:spLocks noChangeArrowheads="1"/>
          </p:cNvSpPr>
          <p:nvPr/>
        </p:nvSpPr>
        <p:spPr bwMode="auto">
          <a:xfrm>
            <a:off x="609600" y="1524000"/>
            <a:ext cx="7543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Ferric ion concentration:  </a:t>
            </a:r>
          </a:p>
          <a:p>
            <a:r>
              <a:rPr lang="en-US" altLang="en-US"/>
              <a:t>Overall stoichiometry involves large number of Fe3+ ions.</a:t>
            </a:r>
          </a:p>
          <a:p>
            <a:r>
              <a:rPr lang="en-US" altLang="en-US"/>
              <a:t>What is the order “n” of the reaction? (Rate ~[Fe</a:t>
            </a:r>
            <a:r>
              <a:rPr lang="en-US" altLang="en-US" baseline="30000"/>
              <a:t>3+</a:t>
            </a:r>
            <a:r>
              <a:rPr lang="en-US" altLang="en-US"/>
              <a:t>]</a:t>
            </a:r>
            <a:r>
              <a:rPr lang="en-US" altLang="en-US" baseline="30000"/>
              <a:t>n</a:t>
            </a:r>
            <a:r>
              <a:rPr lang="en-US" altLang="en-US"/>
              <a:t>) </a:t>
            </a:r>
          </a:p>
        </p:txBody>
      </p:sp>
      <p:sp>
        <p:nvSpPr>
          <p:cNvPr id="79877" name="Text Box 5"/>
          <p:cNvSpPr txBox="1">
            <a:spLocks noChangeArrowheads="1"/>
          </p:cNvSpPr>
          <p:nvPr/>
        </p:nvSpPr>
        <p:spPr bwMode="auto">
          <a:xfrm>
            <a:off x="609600" y="3340100"/>
            <a:ext cx="7543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Ferrous ion concentration:  </a:t>
            </a:r>
          </a:p>
          <a:p>
            <a:r>
              <a:rPr lang="en-US" altLang="en-US"/>
              <a:t>Electrochemical potential of an electrode is controlled by ratio of concentrations (Fe</a:t>
            </a:r>
            <a:r>
              <a:rPr lang="en-US" altLang="en-US" baseline="30000"/>
              <a:t>3+</a:t>
            </a:r>
            <a:r>
              <a:rPr lang="en-US" altLang="en-US"/>
              <a:t> / Fe</a:t>
            </a:r>
            <a:r>
              <a:rPr lang="en-US" altLang="en-US" baseline="30000"/>
              <a:t>2+</a:t>
            </a:r>
            <a:r>
              <a:rPr lang="en-US" altLang="en-US"/>
              <a:t>).  Even though the reaction is strongly “downhill”, it is still possible for a product to strongly affect the rate.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1213" name="Object 13"/>
          <p:cNvGraphicFramePr>
            <a:graphicFrameLocks noChangeAspect="1"/>
          </p:cNvGraphicFramePr>
          <p:nvPr>
            <p:ph/>
          </p:nvPr>
        </p:nvGraphicFramePr>
        <p:xfrm>
          <a:off x="114300" y="1266825"/>
          <a:ext cx="8602663" cy="5534025"/>
        </p:xfrm>
        <a:graphic>
          <a:graphicData uri="http://schemas.openxmlformats.org/presentationml/2006/ole">
            <mc:AlternateContent xmlns:mc="http://schemas.openxmlformats.org/markup-compatibility/2006">
              <mc:Choice xmlns:v="urn:schemas-microsoft-com:vml" Requires="v">
                <p:oleObj spid="_x0000_s51216" name="Image" r:id="rId4" imgW="1966130" imgH="1265030" progId="Photoshop.Image.5">
                  <p:embed/>
                </p:oleObj>
              </mc:Choice>
              <mc:Fallback>
                <p:oleObj name="Image" r:id="rId4" imgW="1966130" imgH="1265030" progId="Photoshop.Image.5">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1266825"/>
                        <a:ext cx="8602663" cy="553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15" name="Text Box 15"/>
          <p:cNvSpPr txBox="1">
            <a:spLocks noChangeArrowheads="1"/>
          </p:cNvSpPr>
          <p:nvPr/>
        </p:nvSpPr>
        <p:spPr bwMode="auto">
          <a:xfrm>
            <a:off x="838200" y="381000"/>
            <a:ext cx="663416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800"/>
              <a:t>Wisconsin Territory, 1836</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685800" y="119063"/>
            <a:ext cx="5181600" cy="6858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899" name="Text Box 3"/>
          <p:cNvSpPr txBox="1">
            <a:spLocks noChangeArrowheads="1"/>
          </p:cNvSpPr>
          <p:nvPr/>
        </p:nvSpPr>
        <p:spPr bwMode="auto">
          <a:xfrm>
            <a:off x="762000" y="228600"/>
            <a:ext cx="807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t>What controls the rate? </a:t>
            </a:r>
          </a:p>
        </p:txBody>
      </p:sp>
      <p:sp>
        <p:nvSpPr>
          <p:cNvPr id="80900" name="Text Box 4"/>
          <p:cNvSpPr txBox="1">
            <a:spLocks noChangeArrowheads="1"/>
          </p:cNvSpPr>
          <p:nvPr/>
        </p:nvSpPr>
        <p:spPr bwMode="auto">
          <a:xfrm>
            <a:off x="838200" y="1263650"/>
            <a:ext cx="7543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Presence/Absence of oxygen:</a:t>
            </a:r>
          </a:p>
          <a:p>
            <a:r>
              <a:rPr lang="en-US" altLang="en-US"/>
              <a:t>Oxygen converts Fe</a:t>
            </a:r>
            <a:r>
              <a:rPr lang="en-US" altLang="en-US" baseline="30000"/>
              <a:t>2+</a:t>
            </a:r>
            <a:r>
              <a:rPr lang="en-US" altLang="en-US"/>
              <a:t> to Fe</a:t>
            </a:r>
            <a:r>
              <a:rPr lang="en-US" altLang="en-US" baseline="30000"/>
              <a:t>3+</a:t>
            </a:r>
          </a:p>
          <a:p>
            <a:r>
              <a:rPr lang="en-US" altLang="en-US"/>
              <a:t>Does oxygen have any “direct” Role in the reaction?</a:t>
            </a:r>
          </a:p>
        </p:txBody>
      </p:sp>
      <p:sp>
        <p:nvSpPr>
          <p:cNvPr id="80901" name="Text Box 5"/>
          <p:cNvSpPr txBox="1">
            <a:spLocks noChangeArrowheads="1"/>
          </p:cNvSpPr>
          <p:nvPr/>
        </p:nvSpPr>
        <p:spPr bwMode="auto">
          <a:xfrm>
            <a:off x="762000" y="4648200"/>
            <a:ext cx="7543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Temperature:</a:t>
            </a:r>
          </a:p>
          <a:p>
            <a:r>
              <a:rPr lang="en-US" altLang="en-US"/>
              <a:t>Is reaction faster at elevated temp?  </a:t>
            </a:r>
          </a:p>
          <a:p>
            <a:r>
              <a:rPr lang="en-US" altLang="en-US"/>
              <a:t>“Iron Mountain” produces H</a:t>
            </a:r>
            <a:r>
              <a:rPr lang="en-US" altLang="en-US" baseline="-25000"/>
              <a:t>2</a:t>
            </a:r>
            <a:r>
              <a:rPr lang="en-US" altLang="en-US"/>
              <a:t>SO</a:t>
            </a:r>
            <a:r>
              <a:rPr lang="en-US" altLang="en-US" baseline="-25000"/>
              <a:t>4</a:t>
            </a:r>
            <a:r>
              <a:rPr lang="en-US" altLang="en-US"/>
              <a:t> at 40-50</a:t>
            </a:r>
            <a:r>
              <a:rPr lang="en-US" altLang="en-US" baseline="30000"/>
              <a:t>o</a:t>
            </a:r>
            <a:r>
              <a:rPr lang="en-US" altLang="en-US"/>
              <a:t>C. </a:t>
            </a:r>
          </a:p>
        </p:txBody>
      </p:sp>
      <p:sp>
        <p:nvSpPr>
          <p:cNvPr id="80902" name="Text Box 6"/>
          <p:cNvSpPr txBox="1">
            <a:spLocks noChangeArrowheads="1"/>
          </p:cNvSpPr>
          <p:nvPr/>
        </p:nvSpPr>
        <p:spPr bwMode="auto">
          <a:xfrm>
            <a:off x="838200" y="2451100"/>
            <a:ext cx="7543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pH:</a:t>
            </a:r>
          </a:p>
          <a:p>
            <a:r>
              <a:rPr lang="en-US" altLang="en-US"/>
              <a:t>Does pH affect reaction only through solubility of Fe(OH)</a:t>
            </a:r>
            <a:r>
              <a:rPr lang="en-US" altLang="en-US" baseline="-25000"/>
              <a:t>3</a:t>
            </a:r>
            <a:r>
              <a:rPr lang="en-US" altLang="en-US"/>
              <a:t>, Le Chatelier’s principle says that since H</a:t>
            </a:r>
            <a:r>
              <a:rPr lang="en-US" altLang="en-US" baseline="30000"/>
              <a:t>+</a:t>
            </a:r>
            <a:r>
              <a:rPr lang="en-US" altLang="en-US"/>
              <a:t> is a product, lowering the pH should shift the equilibrium toward the reactants.  However, the system is far from equilibrium…</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611188" y="0"/>
            <a:ext cx="84915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993300"/>
                </a:solidFill>
              </a:rPr>
              <a:t>How can you learn about the </a:t>
            </a:r>
            <a:r>
              <a:rPr lang="en-US" altLang="en-US" sz="2800" b="1" i="1">
                <a:solidFill>
                  <a:srgbClr val="993300"/>
                </a:solidFill>
              </a:rPr>
              <a:t>mechanism</a:t>
            </a:r>
            <a:r>
              <a:rPr lang="en-US" altLang="en-US" sz="2800" b="1">
                <a:solidFill>
                  <a:srgbClr val="993300"/>
                </a:solidFill>
              </a:rPr>
              <a:t> of a reaction?</a:t>
            </a:r>
          </a:p>
        </p:txBody>
      </p:sp>
      <p:sp>
        <p:nvSpPr>
          <p:cNvPr id="65556" name="Text Box 20"/>
          <p:cNvSpPr txBox="1">
            <a:spLocks noChangeArrowheads="1"/>
          </p:cNvSpPr>
          <p:nvPr/>
        </p:nvSpPr>
        <p:spPr bwMode="auto">
          <a:xfrm>
            <a:off x="457200" y="838200"/>
            <a:ext cx="81534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t>1) Measure the </a:t>
            </a:r>
            <a:r>
              <a:rPr lang="en-US" altLang="en-US" sz="2800" b="1" i="1"/>
              <a:t>rate </a:t>
            </a:r>
            <a:r>
              <a:rPr lang="en-US" altLang="en-US" sz="2800" b="1"/>
              <a:t>of reaction ! </a:t>
            </a:r>
          </a:p>
          <a:p>
            <a:endParaRPr lang="en-US" altLang="en-US" sz="2800" b="1"/>
          </a:p>
          <a:p>
            <a:r>
              <a:rPr lang="en-US" altLang="en-US" sz="2800" b="1"/>
              <a:t>Determine how the rate of reaction depends on certain key variables such as [H</a:t>
            </a:r>
            <a:r>
              <a:rPr lang="en-US" altLang="en-US" sz="2800" b="1" baseline="30000"/>
              <a:t>+</a:t>
            </a:r>
            <a:r>
              <a:rPr lang="en-US" altLang="en-US" sz="2800" b="1"/>
              <a:t>], [Fe </a:t>
            </a:r>
            <a:r>
              <a:rPr lang="en-US" altLang="en-US" sz="2800" b="1" baseline="30000"/>
              <a:t>3+</a:t>
            </a:r>
            <a:r>
              <a:rPr lang="en-US" altLang="en-US" sz="2800" b="1"/>
              <a:t> ],</a:t>
            </a:r>
          </a:p>
          <a:p>
            <a:r>
              <a:rPr lang="en-US" altLang="en-US" sz="2800" b="1"/>
              <a:t>Presence/absence of oxygen, etc. </a:t>
            </a:r>
          </a:p>
          <a:p>
            <a:endParaRPr lang="en-US" altLang="en-US" sz="2800" b="1"/>
          </a:p>
        </p:txBody>
      </p:sp>
      <p:sp>
        <p:nvSpPr>
          <p:cNvPr id="65560" name="Text Box 24"/>
          <p:cNvSpPr txBox="1">
            <a:spLocks noChangeArrowheads="1"/>
          </p:cNvSpPr>
          <p:nvPr/>
        </p:nvSpPr>
        <p:spPr bwMode="auto">
          <a:xfrm>
            <a:off x="457200" y="3505200"/>
            <a:ext cx="81534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t>Kinetic measurements typically give good information about the </a:t>
            </a:r>
            <a:r>
              <a:rPr lang="en-US" altLang="en-US" sz="2800" b="1" i="1"/>
              <a:t>slowest</a:t>
            </a:r>
            <a:r>
              <a:rPr lang="en-US" altLang="en-US" sz="2800" b="1"/>
              <a:t> step(s) in a chemical reaction.  Those are usually the steps that of the most interest.</a:t>
            </a:r>
          </a:p>
          <a:p>
            <a:endParaRPr lang="en-US" altLang="en-US" sz="2800" b="1"/>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676400" y="0"/>
            <a:ext cx="4832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993300"/>
                </a:solidFill>
              </a:rPr>
              <a:t>Kinetics of chemical reactions:</a:t>
            </a:r>
          </a:p>
        </p:txBody>
      </p:sp>
      <p:sp>
        <p:nvSpPr>
          <p:cNvPr id="60419" name="Text Box 3"/>
          <p:cNvSpPr txBox="1">
            <a:spLocks noChangeArrowheads="1"/>
          </p:cNvSpPr>
          <p:nvPr/>
        </p:nvSpPr>
        <p:spPr bwMode="auto">
          <a:xfrm>
            <a:off x="4038600" y="700088"/>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A + B </a:t>
            </a:r>
            <a:r>
              <a:rPr lang="en-US" altLang="en-US">
                <a:sym typeface="Wingdings" panose="05000000000000000000" pitchFamily="2" charset="2"/>
              </a:rPr>
              <a:t>C</a:t>
            </a:r>
            <a:endParaRPr lang="en-US" altLang="en-US"/>
          </a:p>
        </p:txBody>
      </p:sp>
      <p:graphicFrame>
        <p:nvGraphicFramePr>
          <p:cNvPr id="60421" name="Object 5"/>
          <p:cNvGraphicFramePr>
            <a:graphicFrameLocks noChangeAspect="1"/>
          </p:cNvGraphicFramePr>
          <p:nvPr/>
        </p:nvGraphicFramePr>
        <p:xfrm>
          <a:off x="1173163" y="1524000"/>
          <a:ext cx="5942012" cy="1123950"/>
        </p:xfrm>
        <a:graphic>
          <a:graphicData uri="http://schemas.openxmlformats.org/presentationml/2006/ole">
            <mc:AlternateContent xmlns:mc="http://schemas.openxmlformats.org/markup-compatibility/2006">
              <mc:Choice xmlns:v="urn:schemas-microsoft-com:vml" Requires="v">
                <p:oleObj spid="_x0000_s60443" name="Equation" r:id="rId3" imgW="2082600" imgH="393480" progId="Equation.3">
                  <p:embed/>
                </p:oleObj>
              </mc:Choice>
              <mc:Fallback>
                <p:oleObj name="Equation" r:id="rId3" imgW="2082600" imgH="39348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163" y="1524000"/>
                        <a:ext cx="5942012"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0422" name="Text Box 6"/>
          <p:cNvSpPr txBox="1">
            <a:spLocks noChangeArrowheads="1"/>
          </p:cNvSpPr>
          <p:nvPr/>
        </p:nvSpPr>
        <p:spPr bwMode="auto">
          <a:xfrm>
            <a:off x="6019800" y="2438400"/>
            <a:ext cx="1831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Rate constant</a:t>
            </a:r>
          </a:p>
        </p:txBody>
      </p:sp>
      <p:sp>
        <p:nvSpPr>
          <p:cNvPr id="60423" name="Line 7"/>
          <p:cNvSpPr>
            <a:spLocks noChangeShapeType="1"/>
          </p:cNvSpPr>
          <p:nvPr/>
        </p:nvSpPr>
        <p:spPr bwMode="auto">
          <a:xfrm flipH="1" flipV="1">
            <a:off x="5791200" y="2266950"/>
            <a:ext cx="228600" cy="2476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24" name="Line 8"/>
          <p:cNvSpPr>
            <a:spLocks noChangeShapeType="1"/>
          </p:cNvSpPr>
          <p:nvPr/>
        </p:nvSpPr>
        <p:spPr bwMode="auto">
          <a:xfrm>
            <a:off x="1066800" y="4495800"/>
            <a:ext cx="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25" name="Line 9"/>
          <p:cNvSpPr>
            <a:spLocks noChangeShapeType="1"/>
          </p:cNvSpPr>
          <p:nvPr/>
        </p:nvSpPr>
        <p:spPr bwMode="auto">
          <a:xfrm>
            <a:off x="1066800" y="6172200"/>
            <a:ext cx="2667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60426" name="Object 10"/>
          <p:cNvGraphicFramePr>
            <a:graphicFrameLocks noChangeAspect="1"/>
          </p:cNvGraphicFramePr>
          <p:nvPr/>
        </p:nvGraphicFramePr>
        <p:xfrm>
          <a:off x="304800" y="4935538"/>
          <a:ext cx="647700" cy="612775"/>
        </p:xfrm>
        <a:graphic>
          <a:graphicData uri="http://schemas.openxmlformats.org/presentationml/2006/ole">
            <mc:AlternateContent xmlns:mc="http://schemas.openxmlformats.org/markup-compatibility/2006">
              <mc:Choice xmlns:v="urn:schemas-microsoft-com:vml" Requires="v">
                <p:oleObj spid="_x0000_s60444" name="Equation" r:id="rId5" imgW="228600" imgH="215640" progId="Equation.3">
                  <p:embed/>
                </p:oleObj>
              </mc:Choice>
              <mc:Fallback>
                <p:oleObj name="Equation" r:id="rId5" imgW="228600" imgH="215640" progId="Equation.3">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935538"/>
                        <a:ext cx="647700"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428" name="Text Box 12"/>
          <p:cNvSpPr txBox="1">
            <a:spLocks noChangeArrowheads="1"/>
          </p:cNvSpPr>
          <p:nvPr/>
        </p:nvSpPr>
        <p:spPr bwMode="auto">
          <a:xfrm>
            <a:off x="1981200" y="6096000"/>
            <a:ext cx="723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time</a:t>
            </a:r>
          </a:p>
        </p:txBody>
      </p:sp>
      <p:sp>
        <p:nvSpPr>
          <p:cNvPr id="60430" name="Oval 14"/>
          <p:cNvSpPr>
            <a:spLocks noChangeArrowheads="1"/>
          </p:cNvSpPr>
          <p:nvPr/>
        </p:nvSpPr>
        <p:spPr bwMode="auto">
          <a:xfrm>
            <a:off x="1371600" y="5791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1" name="Oval 15"/>
          <p:cNvSpPr>
            <a:spLocks noChangeArrowheads="1"/>
          </p:cNvSpPr>
          <p:nvPr/>
        </p:nvSpPr>
        <p:spPr bwMode="auto">
          <a:xfrm>
            <a:off x="1524000" y="5410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2" name="Oval 16"/>
          <p:cNvSpPr>
            <a:spLocks noChangeArrowheads="1"/>
          </p:cNvSpPr>
          <p:nvPr/>
        </p:nvSpPr>
        <p:spPr bwMode="auto">
          <a:xfrm>
            <a:off x="1981200" y="51816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3" name="Oval 17"/>
          <p:cNvSpPr>
            <a:spLocks noChangeArrowheads="1"/>
          </p:cNvSpPr>
          <p:nvPr/>
        </p:nvSpPr>
        <p:spPr bwMode="auto">
          <a:xfrm>
            <a:off x="2133600" y="47244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4" name="Oval 18"/>
          <p:cNvSpPr>
            <a:spLocks noChangeArrowheads="1"/>
          </p:cNvSpPr>
          <p:nvPr/>
        </p:nvSpPr>
        <p:spPr bwMode="auto">
          <a:xfrm>
            <a:off x="2438400" y="43434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5" name="Line 19"/>
          <p:cNvSpPr>
            <a:spLocks noChangeShapeType="1"/>
          </p:cNvSpPr>
          <p:nvPr/>
        </p:nvSpPr>
        <p:spPr bwMode="auto">
          <a:xfrm flipV="1">
            <a:off x="1066800" y="4267200"/>
            <a:ext cx="1524000" cy="1905000"/>
          </a:xfrm>
          <a:prstGeom prst="line">
            <a:avLst/>
          </a:prstGeom>
          <a:noFill/>
          <a:ln w="381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6" name="Line 20"/>
          <p:cNvSpPr>
            <a:spLocks noChangeShapeType="1"/>
          </p:cNvSpPr>
          <p:nvPr/>
        </p:nvSpPr>
        <p:spPr bwMode="auto">
          <a:xfrm>
            <a:off x="1905000" y="3810000"/>
            <a:ext cx="30480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7" name="Text Box 21"/>
          <p:cNvSpPr txBox="1">
            <a:spLocks noChangeArrowheads="1"/>
          </p:cNvSpPr>
          <p:nvPr/>
        </p:nvSpPr>
        <p:spPr bwMode="auto">
          <a:xfrm>
            <a:off x="76200" y="3397250"/>
            <a:ext cx="441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Slope of this line is the rate = </a:t>
            </a:r>
            <a:endParaRPr lang="en-US" altLang="en-US" baseline="-25000"/>
          </a:p>
        </p:txBody>
      </p:sp>
      <p:graphicFrame>
        <p:nvGraphicFramePr>
          <p:cNvPr id="60438" name="Object 22"/>
          <p:cNvGraphicFramePr>
            <a:graphicFrameLocks noChangeAspect="1"/>
          </p:cNvGraphicFramePr>
          <p:nvPr/>
        </p:nvGraphicFramePr>
        <p:xfrm>
          <a:off x="3810000" y="3244850"/>
          <a:ext cx="758825" cy="869950"/>
        </p:xfrm>
        <a:graphic>
          <a:graphicData uri="http://schemas.openxmlformats.org/presentationml/2006/ole">
            <mc:AlternateContent xmlns:mc="http://schemas.openxmlformats.org/markup-compatibility/2006">
              <mc:Choice xmlns:v="urn:schemas-microsoft-com:vml" Requires="v">
                <p:oleObj spid="_x0000_s60445" name="Equation" r:id="rId7" imgW="342720" imgH="393480" progId="Equation.3">
                  <p:embed/>
                </p:oleObj>
              </mc:Choice>
              <mc:Fallback>
                <p:oleObj name="Equation" r:id="rId7" imgW="342720" imgH="393480" progId="Equation.3">
                  <p:embed/>
                  <p:pic>
                    <p:nvPicPr>
                      <p:cNvPr id="0" name="Object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3244850"/>
                        <a:ext cx="758825"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439" name="Text Box 23"/>
          <p:cNvSpPr txBox="1">
            <a:spLocks noChangeArrowheads="1"/>
          </p:cNvSpPr>
          <p:nvPr/>
        </p:nvSpPr>
        <p:spPr bwMode="auto">
          <a:xfrm>
            <a:off x="971550" y="685800"/>
            <a:ext cx="2938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The simplest example:</a:t>
            </a:r>
          </a:p>
        </p:txBody>
      </p:sp>
      <p:sp>
        <p:nvSpPr>
          <p:cNvPr id="60440" name="Line 24"/>
          <p:cNvSpPr>
            <a:spLocks noChangeShapeType="1"/>
          </p:cNvSpPr>
          <p:nvPr/>
        </p:nvSpPr>
        <p:spPr bwMode="auto">
          <a:xfrm flipV="1">
            <a:off x="1066800" y="5181600"/>
            <a:ext cx="2209800" cy="990600"/>
          </a:xfrm>
          <a:prstGeom prst="line">
            <a:avLst/>
          </a:prstGeom>
          <a:noFill/>
          <a:ln w="381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41" name="Text Box 25"/>
          <p:cNvSpPr txBox="1">
            <a:spLocks noChangeArrowheads="1"/>
          </p:cNvSpPr>
          <p:nvPr/>
        </p:nvSpPr>
        <p:spPr bwMode="auto">
          <a:xfrm>
            <a:off x="3429000" y="5029200"/>
            <a:ext cx="441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Rate when [A] is lower</a:t>
            </a:r>
            <a:endParaRPr lang="en-US" altLang="en-US" baseline="-25000"/>
          </a:p>
        </p:txBody>
      </p:sp>
      <p:sp>
        <p:nvSpPr>
          <p:cNvPr id="60442" name="Text Box 26"/>
          <p:cNvSpPr txBox="1">
            <a:spLocks noChangeArrowheads="1"/>
          </p:cNvSpPr>
          <p:nvPr/>
        </p:nvSpPr>
        <p:spPr bwMode="auto">
          <a:xfrm>
            <a:off x="2590800" y="4114800"/>
            <a:ext cx="441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Rate when [A] is higher</a:t>
            </a:r>
            <a:endParaRPr lang="en-US" altLang="en-US" baseline="-250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3733800" y="3810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A + B </a:t>
            </a:r>
            <a:r>
              <a:rPr lang="en-US" altLang="en-US">
                <a:sym typeface="Wingdings" panose="05000000000000000000" pitchFamily="2" charset="2"/>
              </a:rPr>
              <a:t>C</a:t>
            </a:r>
            <a:endParaRPr lang="en-US" altLang="en-US"/>
          </a:p>
        </p:txBody>
      </p:sp>
      <p:graphicFrame>
        <p:nvGraphicFramePr>
          <p:cNvPr id="62467" name="Object 3"/>
          <p:cNvGraphicFramePr>
            <a:graphicFrameLocks noChangeAspect="1"/>
          </p:cNvGraphicFramePr>
          <p:nvPr/>
        </p:nvGraphicFramePr>
        <p:xfrm>
          <a:off x="1173163" y="1619250"/>
          <a:ext cx="5942012" cy="1123950"/>
        </p:xfrm>
        <a:graphic>
          <a:graphicData uri="http://schemas.openxmlformats.org/presentationml/2006/ole">
            <mc:AlternateContent xmlns:mc="http://schemas.openxmlformats.org/markup-compatibility/2006">
              <mc:Choice xmlns:v="urn:schemas-microsoft-com:vml" Requires="v">
                <p:oleObj spid="_x0000_s62484" name="Equation" r:id="rId3" imgW="2082600" imgH="393480" progId="Equation.3">
                  <p:embed/>
                </p:oleObj>
              </mc:Choice>
              <mc:Fallback>
                <p:oleObj name="Equation" r:id="rId3" imgW="2082600" imgH="39348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163" y="1619250"/>
                        <a:ext cx="5942012"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2468" name="Text Box 4"/>
          <p:cNvSpPr txBox="1">
            <a:spLocks noChangeArrowheads="1"/>
          </p:cNvSpPr>
          <p:nvPr/>
        </p:nvSpPr>
        <p:spPr bwMode="auto">
          <a:xfrm>
            <a:off x="5410200" y="2743200"/>
            <a:ext cx="1831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Rate constant</a:t>
            </a:r>
          </a:p>
        </p:txBody>
      </p:sp>
      <p:sp>
        <p:nvSpPr>
          <p:cNvPr id="62469" name="Line 5"/>
          <p:cNvSpPr>
            <a:spLocks noChangeShapeType="1"/>
          </p:cNvSpPr>
          <p:nvPr/>
        </p:nvSpPr>
        <p:spPr bwMode="auto">
          <a:xfrm flipH="1" flipV="1">
            <a:off x="5791200" y="2362200"/>
            <a:ext cx="7620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70" name="Line 6"/>
          <p:cNvSpPr>
            <a:spLocks noChangeShapeType="1"/>
          </p:cNvSpPr>
          <p:nvPr/>
        </p:nvSpPr>
        <p:spPr bwMode="auto">
          <a:xfrm>
            <a:off x="1066800" y="3657600"/>
            <a:ext cx="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71" name="Line 7"/>
          <p:cNvSpPr>
            <a:spLocks noChangeShapeType="1"/>
          </p:cNvSpPr>
          <p:nvPr/>
        </p:nvSpPr>
        <p:spPr bwMode="auto">
          <a:xfrm>
            <a:off x="1066800" y="5334000"/>
            <a:ext cx="2667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62472" name="Object 8"/>
          <p:cNvGraphicFramePr>
            <a:graphicFrameLocks noChangeAspect="1"/>
          </p:cNvGraphicFramePr>
          <p:nvPr/>
        </p:nvGraphicFramePr>
        <p:xfrm>
          <a:off x="304800" y="4097338"/>
          <a:ext cx="647700" cy="612775"/>
        </p:xfrm>
        <a:graphic>
          <a:graphicData uri="http://schemas.openxmlformats.org/presentationml/2006/ole">
            <mc:AlternateContent xmlns:mc="http://schemas.openxmlformats.org/markup-compatibility/2006">
              <mc:Choice xmlns:v="urn:schemas-microsoft-com:vml" Requires="v">
                <p:oleObj spid="_x0000_s62485" name="Equation" r:id="rId5" imgW="228600" imgH="215640" progId="Equation.3">
                  <p:embed/>
                </p:oleObj>
              </mc:Choice>
              <mc:Fallback>
                <p:oleObj name="Equation" r:id="rId5" imgW="228600" imgH="21564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097338"/>
                        <a:ext cx="647700"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473" name="Text Box 9"/>
          <p:cNvSpPr txBox="1">
            <a:spLocks noChangeArrowheads="1"/>
          </p:cNvSpPr>
          <p:nvPr/>
        </p:nvSpPr>
        <p:spPr bwMode="auto">
          <a:xfrm>
            <a:off x="1981200" y="5410200"/>
            <a:ext cx="723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time</a:t>
            </a:r>
          </a:p>
        </p:txBody>
      </p:sp>
      <p:sp>
        <p:nvSpPr>
          <p:cNvPr id="62474" name="Oval 10"/>
          <p:cNvSpPr>
            <a:spLocks noChangeArrowheads="1"/>
          </p:cNvSpPr>
          <p:nvPr/>
        </p:nvSpPr>
        <p:spPr bwMode="auto">
          <a:xfrm>
            <a:off x="1371600" y="49530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5" name="Oval 11"/>
          <p:cNvSpPr>
            <a:spLocks noChangeArrowheads="1"/>
          </p:cNvSpPr>
          <p:nvPr/>
        </p:nvSpPr>
        <p:spPr bwMode="auto">
          <a:xfrm>
            <a:off x="1524000" y="45720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6" name="Oval 12"/>
          <p:cNvSpPr>
            <a:spLocks noChangeArrowheads="1"/>
          </p:cNvSpPr>
          <p:nvPr/>
        </p:nvSpPr>
        <p:spPr bwMode="auto">
          <a:xfrm>
            <a:off x="1981200" y="43434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7" name="Oval 13"/>
          <p:cNvSpPr>
            <a:spLocks noChangeArrowheads="1"/>
          </p:cNvSpPr>
          <p:nvPr/>
        </p:nvSpPr>
        <p:spPr bwMode="auto">
          <a:xfrm>
            <a:off x="2133600" y="3886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8" name="Oval 14"/>
          <p:cNvSpPr>
            <a:spLocks noChangeArrowheads="1"/>
          </p:cNvSpPr>
          <p:nvPr/>
        </p:nvSpPr>
        <p:spPr bwMode="auto">
          <a:xfrm>
            <a:off x="2514600" y="34290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9" name="Line 15"/>
          <p:cNvSpPr>
            <a:spLocks noChangeShapeType="1"/>
          </p:cNvSpPr>
          <p:nvPr/>
        </p:nvSpPr>
        <p:spPr bwMode="auto">
          <a:xfrm flipV="1">
            <a:off x="1066800" y="3429000"/>
            <a:ext cx="1524000" cy="1905000"/>
          </a:xfrm>
          <a:prstGeom prst="line">
            <a:avLst/>
          </a:prstGeom>
          <a:noFill/>
          <a:ln w="381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80" name="Line 16"/>
          <p:cNvSpPr>
            <a:spLocks noChangeShapeType="1"/>
          </p:cNvSpPr>
          <p:nvPr/>
        </p:nvSpPr>
        <p:spPr bwMode="auto">
          <a:xfrm flipH="1" flipV="1">
            <a:off x="1981200" y="4114800"/>
            <a:ext cx="12192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81" name="Text Box 17"/>
          <p:cNvSpPr txBox="1">
            <a:spLocks noChangeArrowheads="1"/>
          </p:cNvSpPr>
          <p:nvPr/>
        </p:nvSpPr>
        <p:spPr bwMode="auto">
          <a:xfrm>
            <a:off x="3238500" y="4216400"/>
            <a:ext cx="441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Slope of this line is the rate = </a:t>
            </a:r>
            <a:endParaRPr lang="en-US" altLang="en-US" baseline="-25000"/>
          </a:p>
        </p:txBody>
      </p:sp>
      <p:graphicFrame>
        <p:nvGraphicFramePr>
          <p:cNvPr id="62482" name="Object 18"/>
          <p:cNvGraphicFramePr>
            <a:graphicFrameLocks noChangeAspect="1"/>
          </p:cNvGraphicFramePr>
          <p:nvPr/>
        </p:nvGraphicFramePr>
        <p:xfrm>
          <a:off x="6981825" y="4006850"/>
          <a:ext cx="758825" cy="869950"/>
        </p:xfrm>
        <a:graphic>
          <a:graphicData uri="http://schemas.openxmlformats.org/presentationml/2006/ole">
            <mc:AlternateContent xmlns:mc="http://schemas.openxmlformats.org/markup-compatibility/2006">
              <mc:Choice xmlns:v="urn:schemas-microsoft-com:vml" Requires="v">
                <p:oleObj spid="_x0000_s62486" name="Equation" r:id="rId7" imgW="342720" imgH="393480" progId="Equation.3">
                  <p:embed/>
                </p:oleObj>
              </mc:Choice>
              <mc:Fallback>
                <p:oleObj name="Equation" r:id="rId7" imgW="342720" imgH="393480" progId="Equation.3">
                  <p:embed/>
                  <p:pic>
                    <p:nvPicPr>
                      <p:cNvPr id="0" name="Object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1825" y="4006850"/>
                        <a:ext cx="758825"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483" name="Text Box 19"/>
          <p:cNvSpPr txBox="1">
            <a:spLocks noChangeArrowheads="1"/>
          </p:cNvSpPr>
          <p:nvPr/>
        </p:nvSpPr>
        <p:spPr bwMode="auto">
          <a:xfrm>
            <a:off x="666750" y="366713"/>
            <a:ext cx="2938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The simplest example: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2362200" y="228600"/>
            <a:ext cx="3960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Kinetics of chemical reactions:</a:t>
            </a:r>
          </a:p>
        </p:txBody>
      </p:sp>
      <p:sp>
        <p:nvSpPr>
          <p:cNvPr id="61443" name="Text Box 3"/>
          <p:cNvSpPr txBox="1">
            <a:spLocks noChangeArrowheads="1"/>
          </p:cNvSpPr>
          <p:nvPr/>
        </p:nvSpPr>
        <p:spPr bwMode="auto">
          <a:xfrm>
            <a:off x="3200400" y="7620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2A + B </a:t>
            </a:r>
            <a:r>
              <a:rPr lang="en-US" altLang="en-US">
                <a:sym typeface="Wingdings" panose="05000000000000000000" pitchFamily="2" charset="2"/>
              </a:rPr>
              <a:t>C</a:t>
            </a:r>
            <a:endParaRPr lang="en-US" altLang="en-US"/>
          </a:p>
        </p:txBody>
      </p:sp>
      <p:graphicFrame>
        <p:nvGraphicFramePr>
          <p:cNvPr id="61444" name="Object 4"/>
          <p:cNvGraphicFramePr>
            <a:graphicFrameLocks noChangeAspect="1"/>
          </p:cNvGraphicFramePr>
          <p:nvPr/>
        </p:nvGraphicFramePr>
        <p:xfrm>
          <a:off x="1751013" y="1727200"/>
          <a:ext cx="4983162" cy="863600"/>
        </p:xfrm>
        <a:graphic>
          <a:graphicData uri="http://schemas.openxmlformats.org/presentationml/2006/ole">
            <mc:AlternateContent xmlns:mc="http://schemas.openxmlformats.org/markup-compatibility/2006">
              <mc:Choice xmlns:v="urn:schemas-microsoft-com:vml" Requires="v">
                <p:oleObj spid="_x0000_s61478" name="Equation" r:id="rId3" imgW="2273040" imgH="393480" progId="Equation.3">
                  <p:embed/>
                </p:oleObj>
              </mc:Choice>
              <mc:Fallback>
                <p:oleObj name="Equation" r:id="rId3" imgW="2273040" imgH="39348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1013" y="1727200"/>
                        <a:ext cx="49831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458" name="Text Box 18"/>
          <p:cNvSpPr txBox="1">
            <a:spLocks noChangeArrowheads="1"/>
          </p:cNvSpPr>
          <p:nvPr/>
        </p:nvSpPr>
        <p:spPr bwMode="auto">
          <a:xfrm>
            <a:off x="3886200" y="3200400"/>
            <a:ext cx="4419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For this mechanism, the slope of this line is the rate should be proportional to [A]</a:t>
            </a:r>
            <a:r>
              <a:rPr lang="en-US" altLang="en-US" baseline="30000"/>
              <a:t>2</a:t>
            </a:r>
            <a:r>
              <a:rPr lang="en-US" altLang="en-US"/>
              <a:t> </a:t>
            </a:r>
            <a:endParaRPr lang="en-US" altLang="en-US" baseline="-25000"/>
          </a:p>
        </p:txBody>
      </p:sp>
      <p:sp>
        <p:nvSpPr>
          <p:cNvPr id="61460" name="Text Box 20"/>
          <p:cNvSpPr txBox="1">
            <a:spLocks noChangeArrowheads="1"/>
          </p:cNvSpPr>
          <p:nvPr/>
        </p:nvSpPr>
        <p:spPr bwMode="auto">
          <a:xfrm>
            <a:off x="609600" y="838200"/>
            <a:ext cx="2490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More complicated:</a:t>
            </a:r>
          </a:p>
        </p:txBody>
      </p:sp>
      <p:sp>
        <p:nvSpPr>
          <p:cNvPr id="61462" name="Line 22"/>
          <p:cNvSpPr>
            <a:spLocks noChangeShapeType="1"/>
          </p:cNvSpPr>
          <p:nvPr/>
        </p:nvSpPr>
        <p:spPr bwMode="auto">
          <a:xfrm>
            <a:off x="1295400" y="3657600"/>
            <a:ext cx="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3" name="Line 23"/>
          <p:cNvSpPr>
            <a:spLocks noChangeShapeType="1"/>
          </p:cNvSpPr>
          <p:nvPr/>
        </p:nvSpPr>
        <p:spPr bwMode="auto">
          <a:xfrm>
            <a:off x="1295400" y="5334000"/>
            <a:ext cx="2667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61464" name="Object 24"/>
          <p:cNvGraphicFramePr>
            <a:graphicFrameLocks noChangeAspect="1"/>
          </p:cNvGraphicFramePr>
          <p:nvPr/>
        </p:nvGraphicFramePr>
        <p:xfrm>
          <a:off x="533400" y="4097338"/>
          <a:ext cx="647700" cy="612775"/>
        </p:xfrm>
        <a:graphic>
          <a:graphicData uri="http://schemas.openxmlformats.org/presentationml/2006/ole">
            <mc:AlternateContent xmlns:mc="http://schemas.openxmlformats.org/markup-compatibility/2006">
              <mc:Choice xmlns:v="urn:schemas-microsoft-com:vml" Requires="v">
                <p:oleObj spid="_x0000_s61479" name="Equation" r:id="rId5" imgW="228600" imgH="215640" progId="Equation.3">
                  <p:embed/>
                </p:oleObj>
              </mc:Choice>
              <mc:Fallback>
                <p:oleObj name="Equation" r:id="rId5" imgW="228600" imgH="215640" progId="Equation.3">
                  <p:embed/>
                  <p:pic>
                    <p:nvPicPr>
                      <p:cNvPr id="0" name="Object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097338"/>
                        <a:ext cx="647700"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65" name="Text Box 25"/>
          <p:cNvSpPr txBox="1">
            <a:spLocks noChangeArrowheads="1"/>
          </p:cNvSpPr>
          <p:nvPr/>
        </p:nvSpPr>
        <p:spPr bwMode="auto">
          <a:xfrm>
            <a:off x="2209800" y="5257800"/>
            <a:ext cx="723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time</a:t>
            </a:r>
          </a:p>
        </p:txBody>
      </p:sp>
      <p:sp>
        <p:nvSpPr>
          <p:cNvPr id="61466" name="Oval 26"/>
          <p:cNvSpPr>
            <a:spLocks noChangeArrowheads="1"/>
          </p:cNvSpPr>
          <p:nvPr/>
        </p:nvSpPr>
        <p:spPr bwMode="auto">
          <a:xfrm>
            <a:off x="1600200" y="49530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67" name="Oval 27"/>
          <p:cNvSpPr>
            <a:spLocks noChangeArrowheads="1"/>
          </p:cNvSpPr>
          <p:nvPr/>
        </p:nvSpPr>
        <p:spPr bwMode="auto">
          <a:xfrm>
            <a:off x="1752600" y="45720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68" name="Oval 28"/>
          <p:cNvSpPr>
            <a:spLocks noChangeArrowheads="1"/>
          </p:cNvSpPr>
          <p:nvPr/>
        </p:nvSpPr>
        <p:spPr bwMode="auto">
          <a:xfrm>
            <a:off x="2209800" y="43434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69" name="Oval 29"/>
          <p:cNvSpPr>
            <a:spLocks noChangeArrowheads="1"/>
          </p:cNvSpPr>
          <p:nvPr/>
        </p:nvSpPr>
        <p:spPr bwMode="auto">
          <a:xfrm>
            <a:off x="2362200" y="3886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70" name="Oval 30"/>
          <p:cNvSpPr>
            <a:spLocks noChangeArrowheads="1"/>
          </p:cNvSpPr>
          <p:nvPr/>
        </p:nvSpPr>
        <p:spPr bwMode="auto">
          <a:xfrm>
            <a:off x="2743200" y="34290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71" name="Line 31"/>
          <p:cNvSpPr>
            <a:spLocks noChangeShapeType="1"/>
          </p:cNvSpPr>
          <p:nvPr/>
        </p:nvSpPr>
        <p:spPr bwMode="auto">
          <a:xfrm flipV="1">
            <a:off x="1295400" y="3429000"/>
            <a:ext cx="1524000" cy="1905000"/>
          </a:xfrm>
          <a:prstGeom prst="line">
            <a:avLst/>
          </a:prstGeom>
          <a:noFill/>
          <a:ln w="381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2" name="Line 32"/>
          <p:cNvSpPr>
            <a:spLocks noChangeShapeType="1"/>
          </p:cNvSpPr>
          <p:nvPr/>
        </p:nvSpPr>
        <p:spPr bwMode="auto">
          <a:xfrm flipH="1">
            <a:off x="2514600" y="3657600"/>
            <a:ext cx="137160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4" name="Line 34"/>
          <p:cNvSpPr>
            <a:spLocks noChangeShapeType="1"/>
          </p:cNvSpPr>
          <p:nvPr/>
        </p:nvSpPr>
        <p:spPr bwMode="auto">
          <a:xfrm flipV="1">
            <a:off x="1295400" y="5014913"/>
            <a:ext cx="2438400" cy="304800"/>
          </a:xfrm>
          <a:prstGeom prst="line">
            <a:avLst/>
          </a:prstGeom>
          <a:noFill/>
          <a:ln w="381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5" name="Text Box 35"/>
          <p:cNvSpPr txBox="1">
            <a:spLocks noChangeArrowheads="1"/>
          </p:cNvSpPr>
          <p:nvPr/>
        </p:nvSpPr>
        <p:spPr bwMode="auto">
          <a:xfrm>
            <a:off x="762000" y="2667000"/>
            <a:ext cx="7778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This reaction is “second-order” in [A] and  “first-order” in [B]</a:t>
            </a:r>
          </a:p>
        </p:txBody>
      </p:sp>
      <p:sp>
        <p:nvSpPr>
          <p:cNvPr id="61476" name="Text Box 36"/>
          <p:cNvSpPr txBox="1">
            <a:spLocks noChangeArrowheads="1"/>
          </p:cNvSpPr>
          <p:nvPr/>
        </p:nvSpPr>
        <p:spPr bwMode="auto">
          <a:xfrm>
            <a:off x="228600" y="5594350"/>
            <a:ext cx="9144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Can determine the “order” of a reaction, and how many atoms</a:t>
            </a:r>
          </a:p>
          <a:p>
            <a:r>
              <a:rPr lang="en-US" altLang="en-US" b="1"/>
              <a:t>Are involved in the rate-determining step, but measuring how the rate changes with the concentration of a reactant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600200" y="381000"/>
            <a:ext cx="58832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t>Measure the </a:t>
            </a:r>
            <a:r>
              <a:rPr lang="en-US" altLang="en-US" sz="2800" b="1" i="1"/>
              <a:t>distribution </a:t>
            </a:r>
            <a:r>
              <a:rPr lang="en-US" altLang="en-US" sz="2800" b="1"/>
              <a:t>of products !</a:t>
            </a:r>
          </a:p>
        </p:txBody>
      </p:sp>
      <p:sp>
        <p:nvSpPr>
          <p:cNvPr id="67587" name="Rectangle 3"/>
          <p:cNvSpPr>
            <a:spLocks noChangeArrowheads="1"/>
          </p:cNvSpPr>
          <p:nvPr/>
        </p:nvSpPr>
        <p:spPr bwMode="auto">
          <a:xfrm>
            <a:off x="914400" y="1447800"/>
            <a:ext cx="70183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t>FeAsS -</a:t>
            </a:r>
            <a:r>
              <a:rPr lang="en-US" altLang="en-US" sz="2800" b="1">
                <a:sym typeface="Wingdings" panose="05000000000000000000" pitchFamily="2" charset="2"/>
              </a:rPr>
              <a:t>  Fe </a:t>
            </a:r>
            <a:r>
              <a:rPr lang="en-US" altLang="en-US" sz="2800" b="1" baseline="30000">
                <a:sym typeface="Wingdings" panose="05000000000000000000" pitchFamily="2" charset="2"/>
              </a:rPr>
              <a:t>2+</a:t>
            </a:r>
            <a:r>
              <a:rPr lang="en-US" altLang="en-US" sz="2800" b="1">
                <a:sym typeface="Wingdings" panose="05000000000000000000" pitchFamily="2" charset="2"/>
              </a:rPr>
              <a:t> + S</a:t>
            </a:r>
            <a:r>
              <a:rPr lang="en-US" altLang="en-US" sz="2800" b="1" baseline="-25000">
                <a:sym typeface="Wingdings" panose="05000000000000000000" pitchFamily="2" charset="2"/>
              </a:rPr>
              <a:t>8</a:t>
            </a:r>
            <a:r>
              <a:rPr lang="en-US" altLang="en-US" sz="2800" b="1">
                <a:sym typeface="Wingdings" panose="05000000000000000000" pitchFamily="2" charset="2"/>
              </a:rPr>
              <a:t>(surface)  S</a:t>
            </a:r>
            <a:r>
              <a:rPr lang="en-US" altLang="en-US" sz="2800" b="1" baseline="-25000">
                <a:sym typeface="Wingdings" panose="05000000000000000000" pitchFamily="2" charset="2"/>
              </a:rPr>
              <a:t>2</a:t>
            </a:r>
            <a:r>
              <a:rPr lang="en-US" altLang="en-US" sz="2800" b="1">
                <a:sym typeface="Wingdings" panose="05000000000000000000" pitchFamily="2" charset="2"/>
              </a:rPr>
              <a:t>O</a:t>
            </a:r>
            <a:r>
              <a:rPr lang="en-US" altLang="en-US" sz="2800" b="1" baseline="-25000">
                <a:sym typeface="Wingdings" panose="05000000000000000000" pitchFamily="2" charset="2"/>
              </a:rPr>
              <a:t>3</a:t>
            </a:r>
            <a:r>
              <a:rPr lang="en-US" altLang="en-US" sz="2800" b="1">
                <a:sym typeface="Wingdings" panose="05000000000000000000" pitchFamily="2" charset="2"/>
              </a:rPr>
              <a:t>  SO</a:t>
            </a:r>
            <a:r>
              <a:rPr lang="en-US" altLang="en-US" sz="2800" b="1" baseline="-25000">
                <a:sym typeface="Wingdings" panose="05000000000000000000" pitchFamily="2" charset="2"/>
              </a:rPr>
              <a:t>4</a:t>
            </a:r>
            <a:endParaRPr lang="en-US" altLang="en-US" sz="2800" b="1" baseline="-25000"/>
          </a:p>
        </p:txBody>
      </p:sp>
      <p:sp>
        <p:nvSpPr>
          <p:cNvPr id="67588" name="Line 4"/>
          <p:cNvSpPr>
            <a:spLocks noChangeShapeType="1"/>
          </p:cNvSpPr>
          <p:nvPr/>
        </p:nvSpPr>
        <p:spPr bwMode="auto">
          <a:xfrm>
            <a:off x="2133600" y="3078163"/>
            <a:ext cx="0" cy="1155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89" name="Line 5"/>
          <p:cNvSpPr>
            <a:spLocks noChangeShapeType="1"/>
          </p:cNvSpPr>
          <p:nvPr/>
        </p:nvSpPr>
        <p:spPr bwMode="auto">
          <a:xfrm>
            <a:off x="2133600" y="4233863"/>
            <a:ext cx="29416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0" name="Freeform 6"/>
          <p:cNvSpPr>
            <a:spLocks/>
          </p:cNvSpPr>
          <p:nvPr/>
        </p:nvSpPr>
        <p:spPr bwMode="auto">
          <a:xfrm>
            <a:off x="2133600" y="3122613"/>
            <a:ext cx="2889250" cy="1111250"/>
          </a:xfrm>
          <a:custGeom>
            <a:avLst/>
            <a:gdLst>
              <a:gd name="T0" fmla="*/ 0 w 2640"/>
              <a:gd name="T1" fmla="*/ 1016 h 1016"/>
              <a:gd name="T2" fmla="*/ 144 w 2640"/>
              <a:gd name="T3" fmla="*/ 680 h 1016"/>
              <a:gd name="T4" fmla="*/ 384 w 2640"/>
              <a:gd name="T5" fmla="*/ 344 h 1016"/>
              <a:gd name="T6" fmla="*/ 576 w 2640"/>
              <a:gd name="T7" fmla="*/ 152 h 1016"/>
              <a:gd name="T8" fmla="*/ 1008 w 2640"/>
              <a:gd name="T9" fmla="*/ 56 h 1016"/>
              <a:gd name="T10" fmla="*/ 1776 w 2640"/>
              <a:gd name="T11" fmla="*/ 8 h 1016"/>
              <a:gd name="T12" fmla="*/ 2640 w 2640"/>
              <a:gd name="T13" fmla="*/ 8 h 1016"/>
            </a:gdLst>
            <a:ahLst/>
            <a:cxnLst>
              <a:cxn ang="0">
                <a:pos x="T0" y="T1"/>
              </a:cxn>
              <a:cxn ang="0">
                <a:pos x="T2" y="T3"/>
              </a:cxn>
              <a:cxn ang="0">
                <a:pos x="T4" y="T5"/>
              </a:cxn>
              <a:cxn ang="0">
                <a:pos x="T6" y="T7"/>
              </a:cxn>
              <a:cxn ang="0">
                <a:pos x="T8" y="T9"/>
              </a:cxn>
              <a:cxn ang="0">
                <a:pos x="T10" y="T11"/>
              </a:cxn>
              <a:cxn ang="0">
                <a:pos x="T12" y="T13"/>
              </a:cxn>
            </a:cxnLst>
            <a:rect l="0" t="0" r="r" b="b"/>
            <a:pathLst>
              <a:path w="2640" h="1016">
                <a:moveTo>
                  <a:pt x="0" y="1016"/>
                </a:moveTo>
                <a:cubicBezTo>
                  <a:pt x="40" y="904"/>
                  <a:pt x="80" y="792"/>
                  <a:pt x="144" y="680"/>
                </a:cubicBezTo>
                <a:cubicBezTo>
                  <a:pt x="208" y="568"/>
                  <a:pt x="312" y="432"/>
                  <a:pt x="384" y="344"/>
                </a:cubicBezTo>
                <a:cubicBezTo>
                  <a:pt x="456" y="256"/>
                  <a:pt x="472" y="200"/>
                  <a:pt x="576" y="152"/>
                </a:cubicBezTo>
                <a:cubicBezTo>
                  <a:pt x="680" y="104"/>
                  <a:pt x="808" y="80"/>
                  <a:pt x="1008" y="56"/>
                </a:cubicBezTo>
                <a:cubicBezTo>
                  <a:pt x="1208" y="32"/>
                  <a:pt x="1504" y="16"/>
                  <a:pt x="1776" y="8"/>
                </a:cubicBezTo>
                <a:cubicBezTo>
                  <a:pt x="2048" y="0"/>
                  <a:pt x="2344" y="4"/>
                  <a:pt x="2640" y="8"/>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6" name="Freeform 12"/>
          <p:cNvSpPr>
            <a:spLocks/>
          </p:cNvSpPr>
          <p:nvPr/>
        </p:nvSpPr>
        <p:spPr bwMode="auto">
          <a:xfrm>
            <a:off x="2238375" y="2833688"/>
            <a:ext cx="2678113" cy="1400175"/>
          </a:xfrm>
          <a:custGeom>
            <a:avLst/>
            <a:gdLst>
              <a:gd name="T0" fmla="*/ 0 w 1224"/>
              <a:gd name="T1" fmla="*/ 640 h 640"/>
              <a:gd name="T2" fmla="*/ 300 w 1224"/>
              <a:gd name="T3" fmla="*/ 460 h 640"/>
              <a:gd name="T4" fmla="*/ 480 w 1224"/>
              <a:gd name="T5" fmla="*/ 292 h 640"/>
              <a:gd name="T6" fmla="*/ 696 w 1224"/>
              <a:gd name="T7" fmla="*/ 100 h 640"/>
              <a:gd name="T8" fmla="*/ 960 w 1224"/>
              <a:gd name="T9" fmla="*/ 16 h 640"/>
              <a:gd name="T10" fmla="*/ 1224 w 1224"/>
              <a:gd name="T11" fmla="*/ 4 h 640"/>
            </a:gdLst>
            <a:ahLst/>
            <a:cxnLst>
              <a:cxn ang="0">
                <a:pos x="T0" y="T1"/>
              </a:cxn>
              <a:cxn ang="0">
                <a:pos x="T2" y="T3"/>
              </a:cxn>
              <a:cxn ang="0">
                <a:pos x="T4" y="T5"/>
              </a:cxn>
              <a:cxn ang="0">
                <a:pos x="T6" y="T7"/>
              </a:cxn>
              <a:cxn ang="0">
                <a:pos x="T8" y="T9"/>
              </a:cxn>
              <a:cxn ang="0">
                <a:pos x="T10" y="T11"/>
              </a:cxn>
            </a:cxnLst>
            <a:rect l="0" t="0" r="r" b="b"/>
            <a:pathLst>
              <a:path w="1224" h="640">
                <a:moveTo>
                  <a:pt x="0" y="640"/>
                </a:moveTo>
                <a:cubicBezTo>
                  <a:pt x="50" y="610"/>
                  <a:pt x="220" y="518"/>
                  <a:pt x="300" y="460"/>
                </a:cubicBezTo>
                <a:cubicBezTo>
                  <a:pt x="380" y="402"/>
                  <a:pt x="414" y="352"/>
                  <a:pt x="480" y="292"/>
                </a:cubicBezTo>
                <a:cubicBezTo>
                  <a:pt x="546" y="232"/>
                  <a:pt x="616" y="146"/>
                  <a:pt x="696" y="100"/>
                </a:cubicBezTo>
                <a:cubicBezTo>
                  <a:pt x="776" y="54"/>
                  <a:pt x="872" y="32"/>
                  <a:pt x="960" y="16"/>
                </a:cubicBezTo>
                <a:cubicBezTo>
                  <a:pt x="1048" y="0"/>
                  <a:pt x="1169" y="6"/>
                  <a:pt x="1224" y="4"/>
                </a:cubicBezTo>
              </a:path>
            </a:pathLst>
          </a:custGeom>
          <a:noFill/>
          <a:ln w="38100" cmpd="sng">
            <a:solidFill>
              <a:srgbClr val="99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7" name="Rectangle 13"/>
          <p:cNvSpPr>
            <a:spLocks noChangeArrowheads="1"/>
          </p:cNvSpPr>
          <p:nvPr/>
        </p:nvSpPr>
        <p:spPr bwMode="auto">
          <a:xfrm>
            <a:off x="4191000" y="2209800"/>
            <a:ext cx="9001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993300"/>
                </a:solidFill>
                <a:sym typeface="Wingdings" panose="05000000000000000000" pitchFamily="2" charset="2"/>
              </a:rPr>
              <a:t>S</a:t>
            </a:r>
            <a:r>
              <a:rPr lang="en-US" altLang="en-US" sz="2800" b="1" baseline="-25000">
                <a:solidFill>
                  <a:srgbClr val="993300"/>
                </a:solidFill>
                <a:sym typeface="Wingdings" panose="05000000000000000000" pitchFamily="2" charset="2"/>
              </a:rPr>
              <a:t>2</a:t>
            </a:r>
            <a:r>
              <a:rPr lang="en-US" altLang="en-US" sz="2800" b="1">
                <a:solidFill>
                  <a:srgbClr val="993300"/>
                </a:solidFill>
                <a:sym typeface="Wingdings" panose="05000000000000000000" pitchFamily="2" charset="2"/>
              </a:rPr>
              <a:t>O</a:t>
            </a:r>
            <a:r>
              <a:rPr lang="en-US" altLang="en-US" sz="2800" b="1" baseline="-25000">
                <a:solidFill>
                  <a:srgbClr val="993300"/>
                </a:solidFill>
                <a:sym typeface="Wingdings" panose="05000000000000000000" pitchFamily="2" charset="2"/>
              </a:rPr>
              <a:t>3</a:t>
            </a:r>
          </a:p>
        </p:txBody>
      </p:sp>
      <p:sp>
        <p:nvSpPr>
          <p:cNvPr id="67598" name="Rectangle 14"/>
          <p:cNvSpPr>
            <a:spLocks noChangeArrowheads="1"/>
          </p:cNvSpPr>
          <p:nvPr/>
        </p:nvSpPr>
        <p:spPr bwMode="auto">
          <a:xfrm>
            <a:off x="5075238" y="2763838"/>
            <a:ext cx="5032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ym typeface="Wingdings" panose="05000000000000000000" pitchFamily="2" charset="2"/>
              </a:rPr>
              <a:t>S</a:t>
            </a:r>
            <a:r>
              <a:rPr lang="en-US" altLang="en-US" sz="2800" b="1" baseline="-25000">
                <a:sym typeface="Wingdings" panose="05000000000000000000" pitchFamily="2" charset="2"/>
              </a:rPr>
              <a:t>8</a:t>
            </a:r>
          </a:p>
        </p:txBody>
      </p:sp>
      <p:sp>
        <p:nvSpPr>
          <p:cNvPr id="67599" name="Freeform 15"/>
          <p:cNvSpPr>
            <a:spLocks/>
          </p:cNvSpPr>
          <p:nvPr/>
        </p:nvSpPr>
        <p:spPr bwMode="auto">
          <a:xfrm>
            <a:off x="2238375" y="3708400"/>
            <a:ext cx="3046413" cy="525463"/>
          </a:xfrm>
          <a:custGeom>
            <a:avLst/>
            <a:gdLst>
              <a:gd name="T0" fmla="*/ 0 w 1392"/>
              <a:gd name="T1" fmla="*/ 240 h 240"/>
              <a:gd name="T2" fmla="*/ 480 w 1392"/>
              <a:gd name="T3" fmla="*/ 144 h 240"/>
              <a:gd name="T4" fmla="*/ 1200 w 1392"/>
              <a:gd name="T5" fmla="*/ 48 h 240"/>
              <a:gd name="T6" fmla="*/ 1392 w 1392"/>
              <a:gd name="T7" fmla="*/ 0 h 240"/>
            </a:gdLst>
            <a:ahLst/>
            <a:cxnLst>
              <a:cxn ang="0">
                <a:pos x="T0" y="T1"/>
              </a:cxn>
              <a:cxn ang="0">
                <a:pos x="T2" y="T3"/>
              </a:cxn>
              <a:cxn ang="0">
                <a:pos x="T4" y="T5"/>
              </a:cxn>
              <a:cxn ang="0">
                <a:pos x="T6" y="T7"/>
              </a:cxn>
            </a:cxnLst>
            <a:rect l="0" t="0" r="r" b="b"/>
            <a:pathLst>
              <a:path w="1392" h="240">
                <a:moveTo>
                  <a:pt x="0" y="240"/>
                </a:moveTo>
                <a:cubicBezTo>
                  <a:pt x="140" y="208"/>
                  <a:pt x="280" y="176"/>
                  <a:pt x="480" y="144"/>
                </a:cubicBezTo>
                <a:cubicBezTo>
                  <a:pt x="680" y="112"/>
                  <a:pt x="1048" y="72"/>
                  <a:pt x="1200" y="48"/>
                </a:cubicBezTo>
                <a:cubicBezTo>
                  <a:pt x="1352" y="24"/>
                  <a:pt x="1372" y="12"/>
                  <a:pt x="1392" y="0"/>
                </a:cubicBezTo>
              </a:path>
            </a:pathLst>
          </a:custGeom>
          <a:noFill/>
          <a:ln w="57150" cmpd="sng">
            <a:solidFill>
              <a:srgbClr val="0066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00" name="Rectangle 16"/>
          <p:cNvSpPr>
            <a:spLocks noChangeArrowheads="1"/>
          </p:cNvSpPr>
          <p:nvPr/>
        </p:nvSpPr>
        <p:spPr bwMode="auto">
          <a:xfrm>
            <a:off x="5127625" y="3419475"/>
            <a:ext cx="8683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ym typeface="Wingdings" panose="05000000000000000000" pitchFamily="2" charset="2"/>
              </a:rPr>
              <a:t> SO</a:t>
            </a:r>
            <a:r>
              <a:rPr lang="en-US" altLang="en-US" sz="2800" b="1" baseline="-25000">
                <a:sym typeface="Wingdings" panose="05000000000000000000" pitchFamily="2" charset="2"/>
              </a:rPr>
              <a:t>4</a:t>
            </a:r>
          </a:p>
        </p:txBody>
      </p:sp>
      <p:sp>
        <p:nvSpPr>
          <p:cNvPr id="67601" name="Text Box 17"/>
          <p:cNvSpPr txBox="1">
            <a:spLocks noChangeArrowheads="1"/>
          </p:cNvSpPr>
          <p:nvPr/>
        </p:nvSpPr>
        <p:spPr bwMode="auto">
          <a:xfrm>
            <a:off x="2057400" y="1143000"/>
            <a:ext cx="1022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Rate 1</a:t>
            </a:r>
          </a:p>
        </p:txBody>
      </p:sp>
      <p:sp>
        <p:nvSpPr>
          <p:cNvPr id="67602" name="Text Box 18"/>
          <p:cNvSpPr txBox="1">
            <a:spLocks noChangeArrowheads="1"/>
          </p:cNvSpPr>
          <p:nvPr/>
        </p:nvSpPr>
        <p:spPr bwMode="auto">
          <a:xfrm>
            <a:off x="5181600" y="1143000"/>
            <a:ext cx="1022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Rate 2</a:t>
            </a:r>
          </a:p>
        </p:txBody>
      </p:sp>
      <p:sp>
        <p:nvSpPr>
          <p:cNvPr id="67603" name="Text Box 19"/>
          <p:cNvSpPr txBox="1">
            <a:spLocks noChangeArrowheads="1"/>
          </p:cNvSpPr>
          <p:nvPr/>
        </p:nvSpPr>
        <p:spPr bwMode="auto">
          <a:xfrm>
            <a:off x="6477000" y="1143000"/>
            <a:ext cx="1022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Rate 3</a:t>
            </a:r>
          </a:p>
        </p:txBody>
      </p:sp>
      <p:sp>
        <p:nvSpPr>
          <p:cNvPr id="67605" name="Rectangle 21"/>
          <p:cNvSpPr>
            <a:spLocks noChangeArrowheads="1"/>
          </p:cNvSpPr>
          <p:nvPr/>
        </p:nvSpPr>
        <p:spPr bwMode="auto">
          <a:xfrm>
            <a:off x="609600" y="4648200"/>
            <a:ext cx="78486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t>By measuring the concentration of each intermediate as a function of time, we can develop a kinetic model that will tell us about the mechanism of the reaction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2" name="Object 2"/>
          <p:cNvGraphicFramePr>
            <a:graphicFrameLocks noChangeAspect="1"/>
          </p:cNvGraphicFramePr>
          <p:nvPr/>
        </p:nvGraphicFramePr>
        <p:xfrm>
          <a:off x="1828800" y="1066800"/>
          <a:ext cx="4495800" cy="4416425"/>
        </p:xfrm>
        <a:graphic>
          <a:graphicData uri="http://schemas.openxmlformats.org/presentationml/2006/ole">
            <mc:AlternateContent xmlns:mc="http://schemas.openxmlformats.org/markup-compatibility/2006">
              <mc:Choice xmlns:v="urn:schemas-microsoft-com:vml" Requires="v">
                <p:oleObj spid="_x0000_s76831" name="Image" r:id="rId3" imgW="3082056" imgH="3027183" progId="Photoshop.Image.5">
                  <p:embed/>
                </p:oleObj>
              </mc:Choice>
              <mc:Fallback>
                <p:oleObj name="Image" r:id="rId3" imgW="3082056" imgH="3027183" progId="Photoshop.Image.5">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066800"/>
                        <a:ext cx="4495800" cy="441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03" name="Oval 3"/>
          <p:cNvSpPr>
            <a:spLocks noChangeArrowheads="1"/>
          </p:cNvSpPr>
          <p:nvPr/>
        </p:nvSpPr>
        <p:spPr bwMode="auto">
          <a:xfrm>
            <a:off x="2595563" y="5203825"/>
            <a:ext cx="223837" cy="223838"/>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4" name="Oval 4"/>
          <p:cNvSpPr>
            <a:spLocks noChangeArrowheads="1"/>
          </p:cNvSpPr>
          <p:nvPr/>
        </p:nvSpPr>
        <p:spPr bwMode="auto">
          <a:xfrm>
            <a:off x="2166938" y="4297363"/>
            <a:ext cx="223837" cy="223837"/>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5" name="Oval 5"/>
          <p:cNvSpPr>
            <a:spLocks noChangeArrowheads="1"/>
          </p:cNvSpPr>
          <p:nvPr/>
        </p:nvSpPr>
        <p:spPr bwMode="auto">
          <a:xfrm>
            <a:off x="2570163" y="3952875"/>
            <a:ext cx="203200" cy="204788"/>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6" name="Oval 6"/>
          <p:cNvSpPr>
            <a:spLocks noChangeArrowheads="1"/>
          </p:cNvSpPr>
          <p:nvPr/>
        </p:nvSpPr>
        <p:spPr bwMode="auto">
          <a:xfrm>
            <a:off x="2173288" y="2586038"/>
            <a:ext cx="204787" cy="204787"/>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7" name="Oval 7"/>
          <p:cNvSpPr>
            <a:spLocks noChangeArrowheads="1"/>
          </p:cNvSpPr>
          <p:nvPr/>
        </p:nvSpPr>
        <p:spPr bwMode="auto">
          <a:xfrm>
            <a:off x="2557463" y="2254250"/>
            <a:ext cx="203200" cy="204788"/>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8" name="Oval 8"/>
          <p:cNvSpPr>
            <a:spLocks noChangeArrowheads="1"/>
          </p:cNvSpPr>
          <p:nvPr/>
        </p:nvSpPr>
        <p:spPr bwMode="auto">
          <a:xfrm>
            <a:off x="2940050" y="1897063"/>
            <a:ext cx="204788" cy="204787"/>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9" name="Oval 9"/>
          <p:cNvSpPr>
            <a:spLocks noChangeArrowheads="1"/>
          </p:cNvSpPr>
          <p:nvPr/>
        </p:nvSpPr>
        <p:spPr bwMode="auto">
          <a:xfrm>
            <a:off x="4344988" y="2076450"/>
            <a:ext cx="204787" cy="203200"/>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0" name="Oval 10"/>
          <p:cNvSpPr>
            <a:spLocks noChangeArrowheads="1"/>
          </p:cNvSpPr>
          <p:nvPr/>
        </p:nvSpPr>
        <p:spPr bwMode="auto">
          <a:xfrm>
            <a:off x="3962400" y="2433638"/>
            <a:ext cx="203200" cy="203200"/>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1" name="Oval 11"/>
          <p:cNvSpPr>
            <a:spLocks noChangeArrowheads="1"/>
          </p:cNvSpPr>
          <p:nvPr/>
        </p:nvSpPr>
        <p:spPr bwMode="auto">
          <a:xfrm>
            <a:off x="3590925" y="2765425"/>
            <a:ext cx="204788" cy="204788"/>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2" name="Oval 12"/>
          <p:cNvSpPr>
            <a:spLocks noChangeArrowheads="1"/>
          </p:cNvSpPr>
          <p:nvPr/>
        </p:nvSpPr>
        <p:spPr bwMode="auto">
          <a:xfrm>
            <a:off x="3590925" y="4464050"/>
            <a:ext cx="204788" cy="204788"/>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3" name="Oval 13"/>
          <p:cNvSpPr>
            <a:spLocks noChangeArrowheads="1"/>
          </p:cNvSpPr>
          <p:nvPr/>
        </p:nvSpPr>
        <p:spPr bwMode="auto">
          <a:xfrm>
            <a:off x="3106738" y="3327400"/>
            <a:ext cx="203200" cy="204788"/>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4" name="Oval 14"/>
          <p:cNvSpPr>
            <a:spLocks noChangeArrowheads="1"/>
          </p:cNvSpPr>
          <p:nvPr/>
        </p:nvSpPr>
        <p:spPr bwMode="auto">
          <a:xfrm>
            <a:off x="3987800" y="4119563"/>
            <a:ext cx="203200" cy="203200"/>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5" name="Oval 15"/>
          <p:cNvSpPr>
            <a:spLocks noChangeArrowheads="1"/>
          </p:cNvSpPr>
          <p:nvPr/>
        </p:nvSpPr>
        <p:spPr bwMode="auto">
          <a:xfrm>
            <a:off x="3463925" y="3008313"/>
            <a:ext cx="204788" cy="203200"/>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6" name="Oval 16"/>
          <p:cNvSpPr>
            <a:spLocks noChangeArrowheads="1"/>
          </p:cNvSpPr>
          <p:nvPr/>
        </p:nvSpPr>
        <p:spPr bwMode="auto">
          <a:xfrm>
            <a:off x="4970463" y="2930525"/>
            <a:ext cx="204787" cy="204788"/>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7" name="Oval 17"/>
          <p:cNvSpPr>
            <a:spLocks noChangeArrowheads="1"/>
          </p:cNvSpPr>
          <p:nvPr/>
        </p:nvSpPr>
        <p:spPr bwMode="auto">
          <a:xfrm>
            <a:off x="5367338" y="2573338"/>
            <a:ext cx="203200" cy="204787"/>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8" name="Oval 18"/>
          <p:cNvSpPr>
            <a:spLocks noChangeArrowheads="1"/>
          </p:cNvSpPr>
          <p:nvPr/>
        </p:nvSpPr>
        <p:spPr bwMode="auto">
          <a:xfrm>
            <a:off x="5737225" y="2241550"/>
            <a:ext cx="204788" cy="204788"/>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9" name="Oval 19"/>
          <p:cNvSpPr>
            <a:spLocks noChangeArrowheads="1"/>
          </p:cNvSpPr>
          <p:nvPr/>
        </p:nvSpPr>
        <p:spPr bwMode="auto">
          <a:xfrm>
            <a:off x="4471988" y="3519488"/>
            <a:ext cx="204787" cy="203200"/>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0" name="Oval 20"/>
          <p:cNvSpPr>
            <a:spLocks noChangeArrowheads="1"/>
          </p:cNvSpPr>
          <p:nvPr/>
        </p:nvSpPr>
        <p:spPr bwMode="auto">
          <a:xfrm>
            <a:off x="4995863" y="4591050"/>
            <a:ext cx="223837" cy="223838"/>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1" name="Oval 21"/>
          <p:cNvSpPr>
            <a:spLocks noChangeArrowheads="1"/>
          </p:cNvSpPr>
          <p:nvPr/>
        </p:nvSpPr>
        <p:spPr bwMode="auto">
          <a:xfrm>
            <a:off x="5387975" y="4267200"/>
            <a:ext cx="223838" cy="223838"/>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2" name="Oval 22"/>
          <p:cNvSpPr>
            <a:spLocks noChangeArrowheads="1"/>
          </p:cNvSpPr>
          <p:nvPr/>
        </p:nvSpPr>
        <p:spPr bwMode="auto">
          <a:xfrm>
            <a:off x="5743575" y="3940175"/>
            <a:ext cx="223838" cy="223838"/>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3" name="Oval 23"/>
          <p:cNvSpPr>
            <a:spLocks noChangeArrowheads="1"/>
          </p:cNvSpPr>
          <p:nvPr/>
        </p:nvSpPr>
        <p:spPr bwMode="auto">
          <a:xfrm>
            <a:off x="4881563" y="3160713"/>
            <a:ext cx="192087" cy="192087"/>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4" name="Oval 24"/>
          <p:cNvSpPr>
            <a:spLocks noChangeArrowheads="1"/>
          </p:cNvSpPr>
          <p:nvPr/>
        </p:nvSpPr>
        <p:spPr bwMode="auto">
          <a:xfrm>
            <a:off x="4370388" y="3773488"/>
            <a:ext cx="192087" cy="192087"/>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5" name="Oval 25"/>
          <p:cNvSpPr>
            <a:spLocks noChangeArrowheads="1"/>
          </p:cNvSpPr>
          <p:nvPr/>
        </p:nvSpPr>
        <p:spPr bwMode="auto">
          <a:xfrm>
            <a:off x="2952750" y="3595688"/>
            <a:ext cx="192088" cy="190500"/>
          </a:xfrm>
          <a:prstGeom prst="ellipse">
            <a:avLst/>
          </a:prstGeom>
          <a:gradFill rotWithShape="0">
            <a:gsLst>
              <a:gs pos="0">
                <a:srgbClr val="993300">
                  <a:gamma/>
                  <a:tint val="25490"/>
                  <a:invGamma/>
                </a:srgbClr>
              </a:gs>
              <a:gs pos="100000">
                <a:srgbClr val="99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6" name="Line 26"/>
          <p:cNvSpPr>
            <a:spLocks noChangeShapeType="1"/>
          </p:cNvSpPr>
          <p:nvPr/>
        </p:nvSpPr>
        <p:spPr bwMode="auto">
          <a:xfrm flipH="1">
            <a:off x="2952750" y="3570288"/>
            <a:ext cx="153988" cy="3571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27" name="Rectangle 27"/>
          <p:cNvSpPr>
            <a:spLocks noChangeArrowheads="1"/>
          </p:cNvSpPr>
          <p:nvPr/>
        </p:nvSpPr>
        <p:spPr bwMode="auto">
          <a:xfrm rot="1450173">
            <a:off x="3041650" y="3486150"/>
            <a:ext cx="31750" cy="4857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8" name="Rectangle 28"/>
          <p:cNvSpPr>
            <a:spLocks noChangeArrowheads="1"/>
          </p:cNvSpPr>
          <p:nvPr/>
        </p:nvSpPr>
        <p:spPr bwMode="auto">
          <a:xfrm rot="1134864">
            <a:off x="4459288" y="3716338"/>
            <a:ext cx="31750" cy="36671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9" name="Text Box 29"/>
          <p:cNvSpPr txBox="1">
            <a:spLocks noChangeArrowheads="1"/>
          </p:cNvSpPr>
          <p:nvPr/>
        </p:nvSpPr>
        <p:spPr bwMode="auto">
          <a:xfrm>
            <a:off x="533400" y="228600"/>
            <a:ext cx="2868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Arsenopyrite (FeAsS)</a:t>
            </a:r>
          </a:p>
        </p:txBody>
      </p:sp>
      <p:sp>
        <p:nvSpPr>
          <p:cNvPr id="76830" name="Text Box 30"/>
          <p:cNvSpPr txBox="1">
            <a:spLocks noChangeArrowheads="1"/>
          </p:cNvSpPr>
          <p:nvPr/>
        </p:nvSpPr>
        <p:spPr bwMode="auto">
          <a:xfrm>
            <a:off x="838200" y="5867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lead_mines"/>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363538"/>
            <a:ext cx="8610600" cy="6494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8" name="Text Box 6"/>
          <p:cNvSpPr txBox="1">
            <a:spLocks noChangeArrowheads="1"/>
          </p:cNvSpPr>
          <p:nvPr/>
        </p:nvSpPr>
        <p:spPr bwMode="auto">
          <a:xfrm>
            <a:off x="1752600" y="-50800"/>
            <a:ext cx="60594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t>Lead Mines in Wisconsin-Illinois, 1829</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descr="Detail Wisconsin State Flag"/>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362200" y="990600"/>
            <a:ext cx="45720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5" name="Text Box 7"/>
          <p:cNvSpPr txBox="1">
            <a:spLocks noChangeArrowheads="1"/>
          </p:cNvSpPr>
          <p:nvPr/>
        </p:nvSpPr>
        <p:spPr bwMode="auto">
          <a:xfrm>
            <a:off x="1676400" y="0"/>
            <a:ext cx="5638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800" b="1"/>
              <a:t>Wisconsin State Flag</a:t>
            </a:r>
          </a:p>
        </p:txBody>
      </p:sp>
      <p:sp>
        <p:nvSpPr>
          <p:cNvPr id="53256" name="Text Box 8"/>
          <p:cNvSpPr txBox="1">
            <a:spLocks noChangeArrowheads="1"/>
          </p:cNvSpPr>
          <p:nvPr/>
        </p:nvSpPr>
        <p:spPr bwMode="auto">
          <a:xfrm>
            <a:off x="1939925" y="5715000"/>
            <a:ext cx="5264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A miner and a pile of lead cannonballs</a:t>
            </a:r>
          </a:p>
          <a:p>
            <a:r>
              <a:rPr lang="en-US" altLang="en-US"/>
              <a:t>feature prominently in the Wisconsin flag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wells_1_0001"/>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66800" y="-554038"/>
            <a:ext cx="6958013" cy="7412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Oval 6"/>
          <p:cNvSpPr>
            <a:spLocks noChangeArrowheads="1"/>
          </p:cNvSpPr>
          <p:nvPr/>
        </p:nvSpPr>
        <p:spPr bwMode="auto">
          <a:xfrm>
            <a:off x="5029200" y="5770563"/>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5" name="Text Box 7"/>
          <p:cNvSpPr txBox="1">
            <a:spLocks noChangeArrowheads="1"/>
          </p:cNvSpPr>
          <p:nvPr/>
        </p:nvSpPr>
        <p:spPr bwMode="auto">
          <a:xfrm>
            <a:off x="4108450" y="5592763"/>
            <a:ext cx="98425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800">
                <a:solidFill>
                  <a:srgbClr val="FF0000"/>
                </a:solidFill>
              </a:rPr>
              <a:t>Madison</a:t>
            </a:r>
          </a:p>
        </p:txBody>
      </p:sp>
      <p:sp>
        <p:nvSpPr>
          <p:cNvPr id="32777" name="Oval 9"/>
          <p:cNvSpPr>
            <a:spLocks noChangeArrowheads="1"/>
          </p:cNvSpPr>
          <p:nvPr/>
        </p:nvSpPr>
        <p:spPr bwMode="auto">
          <a:xfrm>
            <a:off x="6019800" y="4551363"/>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8" name="Text Box 10"/>
          <p:cNvSpPr txBox="1">
            <a:spLocks noChangeArrowheads="1"/>
          </p:cNvSpPr>
          <p:nvPr/>
        </p:nvSpPr>
        <p:spPr bwMode="auto">
          <a:xfrm>
            <a:off x="5562600" y="4551363"/>
            <a:ext cx="1150938"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00" b="1">
                <a:solidFill>
                  <a:srgbClr val="FF0000"/>
                </a:solidFill>
              </a:rPr>
              <a:t>Fond du Lac</a:t>
            </a:r>
          </a:p>
        </p:txBody>
      </p:sp>
      <p:sp>
        <p:nvSpPr>
          <p:cNvPr id="32779" name="Oval 11"/>
          <p:cNvSpPr>
            <a:spLocks noChangeArrowheads="1"/>
          </p:cNvSpPr>
          <p:nvPr/>
        </p:nvSpPr>
        <p:spPr bwMode="auto">
          <a:xfrm>
            <a:off x="6076950" y="3821113"/>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0" name="Text Box 12"/>
          <p:cNvSpPr txBox="1">
            <a:spLocks noChangeArrowheads="1"/>
          </p:cNvSpPr>
          <p:nvPr/>
        </p:nvSpPr>
        <p:spPr bwMode="auto">
          <a:xfrm>
            <a:off x="6070600" y="3675063"/>
            <a:ext cx="884238"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00" b="1">
                <a:solidFill>
                  <a:srgbClr val="FF0000"/>
                </a:solidFill>
              </a:rPr>
              <a:t>Appleton</a:t>
            </a:r>
          </a:p>
        </p:txBody>
      </p:sp>
      <p:sp>
        <p:nvSpPr>
          <p:cNvPr id="32781" name="Oval 13"/>
          <p:cNvSpPr>
            <a:spLocks noChangeArrowheads="1"/>
          </p:cNvSpPr>
          <p:nvPr/>
        </p:nvSpPr>
        <p:spPr bwMode="auto">
          <a:xfrm>
            <a:off x="5797550" y="4119563"/>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2" name="Text Box 14"/>
          <p:cNvSpPr txBox="1">
            <a:spLocks noChangeArrowheads="1"/>
          </p:cNvSpPr>
          <p:nvPr/>
        </p:nvSpPr>
        <p:spPr bwMode="auto">
          <a:xfrm>
            <a:off x="5021263" y="3941763"/>
            <a:ext cx="84613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00" b="1">
                <a:solidFill>
                  <a:srgbClr val="FF0000"/>
                </a:solidFill>
              </a:rPr>
              <a:t>Oshkosh</a:t>
            </a:r>
          </a:p>
        </p:txBody>
      </p:sp>
      <p:sp>
        <p:nvSpPr>
          <p:cNvPr id="32783" name="Text Box 15"/>
          <p:cNvSpPr txBox="1">
            <a:spLocks noChangeArrowheads="1"/>
          </p:cNvSpPr>
          <p:nvPr/>
        </p:nvSpPr>
        <p:spPr bwMode="auto">
          <a:xfrm>
            <a:off x="6858000" y="5541963"/>
            <a:ext cx="121285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800">
                <a:solidFill>
                  <a:srgbClr val="FF0000"/>
                </a:solidFill>
              </a:rPr>
              <a:t>Milwaukee</a:t>
            </a:r>
          </a:p>
        </p:txBody>
      </p:sp>
      <p:sp>
        <p:nvSpPr>
          <p:cNvPr id="32784" name="Oval 16"/>
          <p:cNvSpPr>
            <a:spLocks noChangeArrowheads="1"/>
          </p:cNvSpPr>
          <p:nvPr/>
        </p:nvSpPr>
        <p:spPr bwMode="auto">
          <a:xfrm>
            <a:off x="6673850" y="5681663"/>
            <a:ext cx="177800" cy="1778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5" name="Oval 17"/>
          <p:cNvSpPr>
            <a:spLocks noChangeArrowheads="1"/>
          </p:cNvSpPr>
          <p:nvPr/>
        </p:nvSpPr>
        <p:spPr bwMode="auto">
          <a:xfrm>
            <a:off x="6508750" y="3414713"/>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6" name="Text Box 18"/>
          <p:cNvSpPr txBox="1">
            <a:spLocks noChangeArrowheads="1"/>
          </p:cNvSpPr>
          <p:nvPr/>
        </p:nvSpPr>
        <p:spPr bwMode="auto">
          <a:xfrm>
            <a:off x="6515100" y="3332163"/>
            <a:ext cx="10001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00" b="1">
                <a:solidFill>
                  <a:srgbClr val="FF0000"/>
                </a:solidFill>
              </a:rPr>
              <a:t>Green Bay</a:t>
            </a:r>
          </a:p>
        </p:txBody>
      </p:sp>
      <p:sp>
        <p:nvSpPr>
          <p:cNvPr id="32787" name="Rectangle 19"/>
          <p:cNvSpPr>
            <a:spLocks noChangeArrowheads="1"/>
          </p:cNvSpPr>
          <p:nvPr/>
        </p:nvSpPr>
        <p:spPr bwMode="auto">
          <a:xfrm>
            <a:off x="762000" y="-304800"/>
            <a:ext cx="7772400" cy="1447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a:t>Wells with [As] &gt; 5 ppm in Wisconsin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447800" y="0"/>
            <a:ext cx="6045200" cy="6400800"/>
          </a:xfrm>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20" name="Picture 4" descr="wells_2_0001"/>
          <p:cNvPicPr>
            <a:picLocks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76400" y="0"/>
            <a:ext cx="5319713" cy="655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295400" y="5549900"/>
            <a:ext cx="548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pH=2.05</a:t>
            </a:r>
          </a:p>
        </p:txBody>
      </p:sp>
      <p:sp>
        <p:nvSpPr>
          <p:cNvPr id="19459" name="Text Box 3"/>
          <p:cNvSpPr txBox="1">
            <a:spLocks noChangeArrowheads="1"/>
          </p:cNvSpPr>
          <p:nvPr/>
        </p:nvSpPr>
        <p:spPr bwMode="auto">
          <a:xfrm>
            <a:off x="212725" y="3721100"/>
            <a:ext cx="89312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Well was constructed in 1977.  In 1990, homeowners reported that water was  irritating their skin, had a metallic taste, and was deteriorating plumbing fixtures. The Wisconsin DNR found that…</a:t>
            </a:r>
          </a:p>
        </p:txBody>
      </p:sp>
      <p:pic>
        <p:nvPicPr>
          <p:cNvPr id="1946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406400"/>
            <a:ext cx="8863012" cy="326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3" name="Rectangle 7"/>
          <p:cNvSpPr>
            <a:spLocks noChangeArrowheads="1"/>
          </p:cNvSpPr>
          <p:nvPr/>
        </p:nvSpPr>
        <p:spPr bwMode="auto">
          <a:xfrm>
            <a:off x="3962400" y="4940300"/>
            <a:ext cx="4572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[As] &gt; 4300 ppb</a:t>
            </a:r>
          </a:p>
          <a:p>
            <a:r>
              <a:rPr lang="en-US" altLang="en-US" b="1"/>
              <a:t>[Cr]=84 ppb</a:t>
            </a:r>
          </a:p>
          <a:p>
            <a:r>
              <a:rPr lang="en-US" altLang="en-US" b="1"/>
              <a:t>[Cd]=220 ppb</a:t>
            </a:r>
          </a:p>
          <a:p>
            <a:r>
              <a:rPr lang="en-US" altLang="en-US" b="1"/>
              <a:t>[Ni]=11,000 ppb</a:t>
            </a:r>
          </a:p>
          <a:p>
            <a:r>
              <a:rPr lang="en-US" altLang="en-US" b="1"/>
              <a:t>[Pb]=400 ppb</a:t>
            </a:r>
          </a:p>
        </p:txBody>
      </p:sp>
      <p:sp>
        <p:nvSpPr>
          <p:cNvPr id="19465" name="Rectangle 9"/>
          <p:cNvSpPr>
            <a:spLocks noChangeArrowheads="1"/>
          </p:cNvSpPr>
          <p:nvPr/>
        </p:nvSpPr>
        <p:spPr bwMode="auto">
          <a:xfrm>
            <a:off x="685800" y="119063"/>
            <a:ext cx="7620000" cy="6858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6" name="Text Box 10"/>
          <p:cNvSpPr txBox="1">
            <a:spLocks noChangeArrowheads="1"/>
          </p:cNvSpPr>
          <p:nvPr/>
        </p:nvSpPr>
        <p:spPr bwMode="auto">
          <a:xfrm>
            <a:off x="1524000" y="152400"/>
            <a:ext cx="807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t>Fox valley arsenic problem: Example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5364</TotalTime>
  <Words>2035</Words>
  <Application>Microsoft Office PowerPoint</Application>
  <PresentationFormat>On-screen Show (4:3)</PresentationFormat>
  <Paragraphs>308</Paragraphs>
  <Slides>36</Slides>
  <Notes>1</Notes>
  <HiddenSlides>3</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36</vt:i4>
      </vt:variant>
    </vt:vector>
  </HeadingPairs>
  <TitlesOfParts>
    <vt:vector size="44" baseType="lpstr">
      <vt:lpstr>Times New Roman</vt:lpstr>
      <vt:lpstr>Arial</vt:lpstr>
      <vt:lpstr>Wingdings</vt:lpstr>
      <vt:lpstr>Symbol</vt:lpstr>
      <vt:lpstr>MathSoftText</vt:lpstr>
      <vt:lpstr>Blank Presentation</vt:lpstr>
      <vt:lpstr>Adobe Photoshop Image</vt:lpstr>
      <vt:lpstr>Microsoft Equation 3.0</vt:lpstr>
      <vt:lpstr>PowerPoint Presentation</vt:lpstr>
      <vt:lpstr>Sulfide Minerals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Arsenic Poisoning in Bangladesh</vt:lpstr>
      <vt:lpstr>PowerPoint Presentation</vt:lpstr>
      <vt:lpstr>PowerPoint Presentation</vt:lpstr>
      <vt:lpstr>PowerPoint Presentation</vt:lpstr>
      <vt:lpstr>PowerPoint Presentation</vt:lpstr>
      <vt:lpstr>PowerPoint Presentation</vt:lpstr>
      <vt:lpstr>Sulfide Minerals</vt:lpstr>
      <vt:lpstr>PowerPoint Presentation</vt:lpstr>
      <vt:lpstr>PowerPoint Presentation</vt:lpstr>
      <vt:lpstr>PowerPoint Presentation</vt:lpstr>
      <vt:lpstr>PowerPoint Presentation</vt:lpstr>
      <vt:lpstr>PowerPoint Presentation</vt:lpstr>
      <vt:lpstr>“Local” Dissolution Model</vt:lpstr>
      <vt:lpstr>PowerPoint Presentation</vt:lpstr>
      <vt:lpstr>PowerPoint Presentation</vt:lpstr>
      <vt:lpstr>PowerPoint Presentation</vt:lpstr>
      <vt:lpstr>PowerPoint Presentation</vt:lpstr>
      <vt:lpstr>PowerPoint Presentation</vt:lpstr>
      <vt:lpstr>Goals of the Design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Wisconsin-Madison, Chemistry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molly</dc:creator>
  <cp:lastModifiedBy>Pam Doolittle</cp:lastModifiedBy>
  <cp:revision>104</cp:revision>
  <dcterms:created xsi:type="dcterms:W3CDTF">1999-03-29T18:43:56Z</dcterms:created>
  <dcterms:modified xsi:type="dcterms:W3CDTF">2015-06-23T16:31:02Z</dcterms:modified>
</cp:coreProperties>
</file>