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9"/>
  </p:notesMasterIdLst>
  <p:sldIdLst>
    <p:sldId id="257" r:id="rId2"/>
    <p:sldId id="276" r:id="rId3"/>
    <p:sldId id="263" r:id="rId4"/>
    <p:sldId id="271" r:id="rId5"/>
    <p:sldId id="272" r:id="rId6"/>
    <p:sldId id="273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D312F-496C-416B-ABF2-1B5D771F0ACD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A3AD3-E8C9-4C83-B7EA-044A2C81F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5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https://en.wikipedia.org/wiki/Acid%E2%80%93base_titration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A3AD3-E8C9-4C83-B7EA-044A2C81FB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3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7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C8C0FFE6-6961-4B73-A6FC-CE4824899319}" type="datetimeFigureOut">
              <a:rPr lang="en-US" smtClean="0"/>
              <a:pPr/>
              <a:t>6/7/2017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err="1"/>
              <a:t>Lecutre</a:t>
            </a:r>
            <a:r>
              <a:rPr lang="en-US" dirty="0"/>
              <a:t>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726BC06C-DDA2-41D0-B0B6-052D680EF5D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14388" y="804863"/>
            <a:ext cx="8372475" cy="1905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51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5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0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5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FCD-16D5-4559-B111-C922D3B0644A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77B7-378F-4D2B-AC2B-529C4AB42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Buffers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0574" y="932579"/>
            <a:ext cx="842176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A buffer is a solution that can resist the addition of an acid or a base maintaining a nearly constant </a:t>
            </a:r>
            <a:r>
              <a:rPr lang="en-US" sz="2400" dirty="0" err="1" smtClean="0"/>
              <a:t>pH.</a:t>
            </a:r>
            <a:endParaRPr lang="en-US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Buffers have a capacity, a limit beyond which addition of acids or bases results in large changes of pH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Buffers are mixtures of weak acids (bases) with their conjugate base (acid).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For example aqueous mixtures of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Times New Roman" panose="02020603050405020304" pitchFamily="18" charset="0"/>
              </a:rPr>
              <a:t>acetic acid with a soluble acetate salt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Times New Roman" panose="02020603050405020304" pitchFamily="18" charset="0"/>
              </a:rPr>
              <a:t>hydrofluoric acid with a soluble fluoride,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ea typeface="Times New Roman" panose="02020603050405020304" pitchFamily="18" charset="0"/>
              </a:rPr>
              <a:t>ammonium hydroxide with a soluble ammonium salt</a:t>
            </a:r>
            <a:endParaRPr kumimoji="0" lang="en-US" altLang="en-US" sz="2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Titrations and Buffers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2237" y="1115122"/>
            <a:ext cx="461660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When we discussed the titration of a weak acid with a strong base we noted that there was a region around the midpoint of the titration where the pH remained roughly constant as we added base and in fact a considerable amount of base had to be added to significantly change the </a:t>
            </a:r>
            <a:r>
              <a:rPr lang="en-US" sz="2400" dirty="0" err="1" smtClean="0"/>
              <a:t>pH.</a:t>
            </a:r>
            <a:endParaRPr lang="en-US" sz="2400" dirty="0" smtClean="0"/>
          </a:p>
        </p:txBody>
      </p:sp>
      <p:pic>
        <p:nvPicPr>
          <p:cNvPr id="1026" name="Picture 2" descr="itration Grap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508" y="1115122"/>
            <a:ext cx="381000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772722" y="2174488"/>
            <a:ext cx="1806498" cy="524107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5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6" y="114414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Common Ion Effect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2236" y="982204"/>
            <a:ext cx="818698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In that region, adding a base will neutralize some of </a:t>
            </a:r>
            <a:r>
              <a:rPr lang="en-US" altLang="en-US" sz="2400" dirty="0">
                <a:ea typeface="Times New Roman" panose="02020603050405020304" pitchFamily="18" charset="0"/>
              </a:rPr>
              <a:t>the H</a:t>
            </a:r>
            <a:r>
              <a:rPr lang="en-US" altLang="en-US" sz="2400" baseline="30000" dirty="0">
                <a:ea typeface="Times New Roman" panose="02020603050405020304" pitchFamily="18" charset="0"/>
              </a:rPr>
              <a:t>+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 </a:t>
            </a:r>
            <a:r>
              <a:rPr lang="en-US" altLang="en-US" sz="2400" dirty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>
                <a:ea typeface="Times New Roman" panose="02020603050405020304" pitchFamily="18" charset="0"/>
              </a:rPr>
              <a:t>aq</a:t>
            </a:r>
            <a:r>
              <a:rPr lang="en-US" altLang="en-US" sz="2400" dirty="0">
                <a:ea typeface="Times New Roman" panose="02020603050405020304" pitchFamily="18" charset="0"/>
              </a:rPr>
              <a:t>) 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ions, increasing the 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pH.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   The decrease in the [H</a:t>
            </a:r>
            <a:r>
              <a:rPr lang="en-US" altLang="en-US" sz="2400" baseline="30000" dirty="0">
                <a:ea typeface="Times New Roman" panose="02020603050405020304" pitchFamily="18" charset="0"/>
              </a:rPr>
              <a:t>+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 </a:t>
            </a:r>
            <a:r>
              <a:rPr lang="en-US" altLang="en-US" sz="2400" dirty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)] ions will be compensated by the acid ionization reaction moving to the left</a:t>
            </a:r>
            <a:endParaRPr lang="en-US" altLang="en-US" sz="2400" dirty="0"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C</a:t>
            </a:r>
            <a:r>
              <a:rPr lang="en-US" altLang="en-US" sz="2400" baseline="-25000" dirty="0" smtClean="0">
                <a:ea typeface="Times New Roman" panose="02020603050405020304" pitchFamily="18" charset="0"/>
              </a:rPr>
              <a:t>2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H</a:t>
            </a:r>
            <a:r>
              <a:rPr lang="en-US" altLang="en-US" sz="2400" baseline="-25000" dirty="0" smtClean="0">
                <a:ea typeface="Times New Roman" panose="02020603050405020304" pitchFamily="18" charset="0"/>
              </a:rPr>
              <a:t>4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O</a:t>
            </a:r>
            <a:r>
              <a:rPr lang="en-US" altLang="en-US" sz="2400" baseline="-25000" dirty="0" smtClean="0">
                <a:ea typeface="Times New Roman" panose="02020603050405020304" pitchFamily="18" charset="0"/>
              </a:rPr>
              <a:t>2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aq</a:t>
            </a:r>
            <a:r>
              <a:rPr lang="en-US" altLang="en-US" sz="2400" dirty="0">
                <a:ea typeface="Times New Roman" panose="02020603050405020304" pitchFamily="18" charset="0"/>
              </a:rPr>
              <a:t>) 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 </a:t>
            </a:r>
            <a:r>
              <a:rPr lang="en-US" altLang="en-US" sz="2400" dirty="0" smtClean="0">
                <a:ea typeface="Times New Roman" panose="02020603050405020304" pitchFamily="18" charset="0"/>
                <a:sym typeface="Wingdings" panose="05000000000000000000" pitchFamily="2" charset="2"/>
              </a:rPr>
              <a:t>= </a:t>
            </a:r>
            <a:r>
              <a:rPr lang="en-US" altLang="en-US" sz="2400" dirty="0">
                <a:ea typeface="Times New Roman" panose="02020603050405020304" pitchFamily="18" charset="0"/>
              </a:rPr>
              <a:t>C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2</a:t>
            </a:r>
            <a:r>
              <a:rPr lang="en-US" altLang="en-US" sz="2400" dirty="0">
                <a:ea typeface="Times New Roman" panose="02020603050405020304" pitchFamily="18" charset="0"/>
              </a:rPr>
              <a:t>H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3</a:t>
            </a:r>
            <a:r>
              <a:rPr lang="en-US" altLang="en-US" sz="2400" dirty="0">
                <a:ea typeface="Times New Roman" panose="02020603050405020304" pitchFamily="18" charset="0"/>
              </a:rPr>
              <a:t>O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2</a:t>
            </a:r>
            <a:r>
              <a:rPr lang="en-US" altLang="en-US" sz="2400" baseline="30000" dirty="0">
                <a:ea typeface="Times New Roman" panose="02020603050405020304" pitchFamily="18" charset="0"/>
              </a:rPr>
              <a:t>-</a:t>
            </a:r>
            <a:r>
              <a:rPr lang="en-US" altLang="en-US" sz="2400" dirty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>
                <a:ea typeface="Times New Roman" panose="02020603050405020304" pitchFamily="18" charset="0"/>
              </a:rPr>
              <a:t>aq</a:t>
            </a:r>
            <a:r>
              <a:rPr lang="en-US" altLang="en-US" sz="2400" dirty="0">
                <a:ea typeface="Times New Roman" panose="02020603050405020304" pitchFamily="18" charset="0"/>
              </a:rPr>
              <a:t>) + 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H</a:t>
            </a:r>
            <a:r>
              <a:rPr lang="en-US" altLang="en-US" sz="2400" baseline="30000" dirty="0" smtClean="0">
                <a:ea typeface="Times New Roman" panose="02020603050405020304" pitchFamily="18" charset="0"/>
              </a:rPr>
              <a:t>+</a:t>
            </a:r>
            <a:r>
              <a:rPr lang="en-US" altLang="en-US" sz="2400" baseline="-25000" dirty="0" smtClean="0">
                <a:ea typeface="Times New Roman" panose="02020603050405020304" pitchFamily="18" charset="0"/>
              </a:rPr>
              <a:t> 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producing </a:t>
            </a:r>
            <a:r>
              <a:rPr lang="en-US" altLang="en-US" sz="2400" dirty="0">
                <a:ea typeface="Times New Roman" panose="02020603050405020304" pitchFamily="18" charset="0"/>
              </a:rPr>
              <a:t>additional H</a:t>
            </a:r>
            <a:r>
              <a:rPr lang="en-US" altLang="en-US" sz="2400" baseline="30000" dirty="0">
                <a:ea typeface="Times New Roman" panose="02020603050405020304" pitchFamily="18" charset="0"/>
              </a:rPr>
              <a:t>+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 </a:t>
            </a:r>
            <a:r>
              <a:rPr lang="en-US" altLang="en-US" sz="2400" dirty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 ion.  The compensation is not perfect, pH increases by a small amount, but not as much as if base were added to pure water.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On the other hand, if an acid is added, that increases the </a:t>
            </a:r>
            <a:r>
              <a:rPr lang="en-US" altLang="en-US" sz="2400" dirty="0">
                <a:ea typeface="Times New Roman" panose="02020603050405020304" pitchFamily="18" charset="0"/>
              </a:rPr>
              <a:t>H</a:t>
            </a:r>
            <a:r>
              <a:rPr lang="en-US" altLang="en-US" sz="2400" baseline="30000" dirty="0">
                <a:ea typeface="Times New Roman" panose="02020603050405020304" pitchFamily="18" charset="0"/>
              </a:rPr>
              <a:t>+</a:t>
            </a:r>
            <a:r>
              <a:rPr lang="en-US" altLang="en-US" sz="2400" baseline="-25000" dirty="0">
                <a:ea typeface="Times New Roman" panose="02020603050405020304" pitchFamily="18" charset="0"/>
              </a:rPr>
              <a:t> </a:t>
            </a:r>
            <a:r>
              <a:rPr lang="en-US" altLang="en-US" sz="2400" dirty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>
                <a:ea typeface="Times New Roman" panose="02020603050405020304" pitchFamily="18" charset="0"/>
              </a:rPr>
              <a:t>aq</a:t>
            </a:r>
            <a:r>
              <a:rPr lang="en-US" altLang="en-US" sz="2400" dirty="0">
                <a:ea typeface="Times New Roman" panose="02020603050405020304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Ion concentration and the reaction will compensate this by moving to the left.  Again the pH will decrease but not by a significant amount</a:t>
            </a:r>
            <a:endParaRPr lang="en-US" altLang="en-US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Buffer Range and Capacity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2237" y="920866"/>
            <a:ext cx="404475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400" dirty="0" smtClean="0">
                <a:ea typeface="Times New Roman" panose="02020603050405020304" pitchFamily="18" charset="0"/>
              </a:rPr>
              <a:t>Buffers are characterized by their range and their capacity.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The center of the range is the midpoint of the titration where the concentration of the acid (base) and the counter ions are equal and </a:t>
            </a:r>
            <a:r>
              <a:rPr lang="en-US" altLang="en-US" sz="2400" dirty="0">
                <a:ea typeface="Times New Roman" panose="02020603050405020304" pitchFamily="18" charset="0"/>
              </a:rPr>
              <a:t>pH=</a:t>
            </a:r>
            <a:r>
              <a:rPr lang="en-US" altLang="en-US" sz="2400" dirty="0" err="1">
                <a:ea typeface="Times New Roman" panose="02020603050405020304" pitchFamily="18" charset="0"/>
              </a:rPr>
              <a:t>pK</a:t>
            </a:r>
            <a:r>
              <a:rPr lang="en-US" altLang="en-US" sz="2400" baseline="-25000" dirty="0" err="1">
                <a:ea typeface="Times New Roman" panose="02020603050405020304" pitchFamily="18" charset="0"/>
              </a:rPr>
              <a:t>a</a:t>
            </a:r>
            <a:r>
              <a:rPr lang="en-US" altLang="en-US" sz="2400" dirty="0">
                <a:ea typeface="Times New Roman" panose="02020603050405020304" pitchFamily="18" charset="0"/>
              </a:rPr>
              <a:t> </a:t>
            </a:r>
            <a:endParaRPr lang="en-US" altLang="en-US" sz="2400" baseline="-25000" dirty="0" smtClean="0"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800" dirty="0" smtClean="0"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400" dirty="0" smtClean="0">
                <a:ea typeface="Times New Roman" panose="02020603050405020304" pitchFamily="18" charset="0"/>
              </a:rPr>
              <a:t>The capacity is proportional to the molarity of the buffer solution.  At higher molarities there are more acid (base) molecules and counter ions to react with added base or acid</a:t>
            </a:r>
            <a:endParaRPr lang="en-US" altLang="en-US" sz="2400" dirty="0">
              <a:ea typeface="Times New Roman" panose="02020603050405020304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400" baseline="-25000" dirty="0">
              <a:ea typeface="Times New Roman" panose="02020603050405020304" pitchFamily="18" charset="0"/>
            </a:endParaRPr>
          </a:p>
        </p:txBody>
      </p:sp>
      <p:pic>
        <p:nvPicPr>
          <p:cNvPr id="2050" name="Picture 2" descr="ttp://chem.libretexts.org/@api/deki/files/54048/=ebb92f98ee5a0651f9bde261508ea77f.jpg?revision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552" y="920866"/>
            <a:ext cx="4277448" cy="415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Calculating pH of a Buffer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2237" y="892484"/>
            <a:ext cx="82487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ea typeface="Times New Roman" panose="02020603050405020304" pitchFamily="18" charset="0"/>
              </a:rPr>
              <a:t>We can calculate the pH of an acidic buffer starting from the equilibrium constant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800" dirty="0"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 smtClean="0">
                <a:ea typeface="Times New Roman" panose="02020603050405020304" pitchFamily="18" charset="0"/>
              </a:rPr>
              <a:t>HA(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 = A</a:t>
            </a:r>
            <a:r>
              <a:rPr lang="en-US" altLang="en-US" sz="2400" baseline="30000" dirty="0" smtClean="0">
                <a:ea typeface="Times New Roman" panose="02020603050405020304" pitchFamily="18" charset="0"/>
              </a:rPr>
              <a:t>-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 + H</a:t>
            </a:r>
            <a:r>
              <a:rPr lang="en-US" altLang="en-US" sz="2400" baseline="30000" dirty="0" smtClean="0">
                <a:ea typeface="Times New Roman" panose="02020603050405020304" pitchFamily="18" charset="0"/>
              </a:rPr>
              <a:t>+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(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aq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22237" y="2949634"/>
            <a:ext cx="8248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This can </a:t>
            </a:r>
            <a:r>
              <a:rPr lang="en-US" altLang="en-US" sz="2400" smtClean="0">
                <a:ea typeface="Times New Roman" panose="02020603050405020304" pitchFamily="18" charset="0"/>
              </a:rPr>
              <a:t>be rearranged</a:t>
            </a:r>
            <a:endParaRPr lang="en-US" altLang="en-US" sz="2400" dirty="0" smtClean="0"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67963" y="2359718"/>
                <a:ext cx="3875905" cy="6185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𝐾</m:t>
                      </m:r>
                      <m:r>
                        <a:rPr lang="en-US" sz="2000" b="0" i="1" baseline="-25000" smtClean="0">
                          <a:latin typeface="Cambria Math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dirty="0"/>
                            <m:t>[</m:t>
                          </m:r>
                          <m:r>
                            <m:rPr>
                              <m:nor/>
                            </m:rPr>
                            <a:rPr lang="en-US" sz="2000" b="0" i="0" dirty="0" smtClean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000" baseline="30000" dirty="0"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ea typeface="Times New Roman" panose="02020603050405020304" pitchFamily="18" charset="0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[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ea typeface="Times New Roman" panose="02020603050405020304" pitchFamily="18" charset="0"/>
                            </a:rPr>
                            <m:t>H</m:t>
                          </m:r>
                          <m:r>
                            <m:rPr>
                              <m:nor/>
                            </m:rPr>
                            <a:rPr lang="en-US" altLang="en-US" sz="2000" baseline="30000" dirty="0">
                              <a:ea typeface="Times New Roman" panose="02020603050405020304" pitchFamily="18" charset="0"/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ea typeface="Times New Roman" panose="02020603050405020304" pitchFamily="18" charset="0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dirty="0"/>
                            <m:t>[</m:t>
                          </m:r>
                          <m:r>
                            <m:rPr>
                              <m:nor/>
                            </m:rPr>
                            <a:rPr lang="en-US" altLang="en-US" sz="2000" b="0" i="0" dirty="0" smtClean="0">
                              <a:ea typeface="Times New Roman" panose="02020603050405020304" pitchFamily="18" charset="0"/>
                            </a:rPr>
                            <m:t>HA</m:t>
                          </m:r>
                          <m:r>
                            <m:rPr>
                              <m:nor/>
                            </m:rPr>
                            <a:rPr lang="en-US" altLang="en-US" sz="2000" dirty="0">
                              <a:ea typeface="Times New Roman" panose="02020603050405020304" pitchFamily="18" charset="0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963" y="2359718"/>
                <a:ext cx="3875905" cy="6185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67962" y="3310335"/>
                <a:ext cx="3875905" cy="7422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dirty="0"/>
                        <m:t>[</m:t>
                      </m:r>
                      <m:r>
                        <m:rPr>
                          <m:nor/>
                        </m:rPr>
                        <a:rPr lang="en-US" altLang="en-US" sz="2400" dirty="0">
                          <a:ea typeface="Times New Roman" panose="02020603050405020304" pitchFamily="18" charset="0"/>
                        </a:rPr>
                        <m:t>H</m:t>
                      </m:r>
                      <m:r>
                        <m:rPr>
                          <m:nor/>
                        </m:rPr>
                        <a:rPr lang="en-US" altLang="en-US" sz="2400" baseline="30000" dirty="0">
                          <a:ea typeface="Times New Roman" panose="020206030504050203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altLang="en-US" sz="2400" dirty="0">
                          <a:ea typeface="Times New Roman" panose="02020603050405020304" pitchFamily="18" charset="0"/>
                        </a:rPr>
                        <m:t>]</m:t>
                      </m:r>
                      <m:r>
                        <a:rPr lang="en-US" sz="2400" b="0" i="1" smtClean="0">
                          <a:latin typeface="Cambria Math" charset="0"/>
                        </a:rPr>
                        <m:t>=</m:t>
                      </m:r>
                      <m:r>
                        <a:rPr lang="en-US" sz="2400" i="1">
                          <a:latin typeface="Cambria Math" charset="0"/>
                        </a:rPr>
                        <m:t>𝐾</m:t>
                      </m:r>
                      <m:r>
                        <a:rPr lang="en-US" sz="2400" i="1" baseline="-25000">
                          <a:latin typeface="Cambria Math" charset="0"/>
                        </a:rPr>
                        <m:t>𝑎</m:t>
                      </m:r>
                      <m:r>
                        <a:rPr lang="en-US" sz="2400" i="1">
                          <a:latin typeface="Cambria Math" charset="0"/>
                        </a:rPr>
                        <m:t>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/>
                            <m:t>[</m:t>
                          </m:r>
                          <m:r>
                            <m:rPr>
                              <m:nor/>
                            </m:rPr>
                            <a:rPr lang="en-US" sz="2400" b="0" i="0" dirty="0" smtClean="0"/>
                            <m:t>H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dirty="0">
                              <a:ea typeface="Times New Roman" panose="02020603050405020304" pitchFamily="18" charset="0"/>
                            </a:rPr>
                            <m:t>]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dirty="0"/>
                            <m:t>[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A</m:t>
                          </m:r>
                          <m:r>
                            <m:rPr>
                              <m:nor/>
                            </m:rPr>
                            <a:rPr lang="en-US" altLang="en-US" sz="2400" baseline="30000" dirty="0">
                              <a:ea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altLang="en-US" sz="2400" dirty="0">
                              <a:ea typeface="Times New Roman" panose="020206030504050203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962" y="3310335"/>
                <a:ext cx="3875905" cy="7422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5232" y="4117789"/>
            <a:ext cx="82487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And taking logarithms on both sides and multiplying by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85732" y="4781700"/>
                <a:ext cx="6493397" cy="16464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dirty="0" smtClean="0"/>
                      <m:t>−</m:t>
                    </m:r>
                    <m:r>
                      <m:rPr>
                        <m:nor/>
                      </m:rPr>
                      <a:rPr lang="en-US" sz="2400" b="0" i="0" dirty="0" smtClean="0"/>
                      <m:t>log</m:t>
                    </m:r>
                    <m:r>
                      <m:rPr>
                        <m:nor/>
                      </m:rPr>
                      <a:rPr lang="en-US" sz="2400" b="0" i="0" dirty="0" smtClean="0"/>
                      <m:t> [</m:t>
                    </m:r>
                    <m:r>
                      <m:rPr>
                        <m:nor/>
                      </m:rPr>
                      <a:rPr lang="en-US" altLang="en-US" sz="2400" dirty="0" smtClean="0">
                        <a:ea typeface="Times New Roman" panose="020206030504050203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en-US" altLang="en-US" sz="2400" baseline="30000" dirty="0" smtClean="0">
                        <a:ea typeface="Times New Roman" panose="020206030504050203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en-US" sz="2400" dirty="0" smtClean="0">
                        <a:ea typeface="Times New Roman" panose="02020603050405020304" pitchFamily="18" charset="0"/>
                      </a:rPr>
                      <m:t>]</m:t>
                    </m:r>
                    <m:r>
                      <a:rPr lang="en-US" sz="2400" b="0" i="1" smtClean="0">
                        <a:latin typeface="Cambria Math" charset="0"/>
                      </a:rPr>
                      <m:t>=</m:t>
                    </m:r>
                    <m:r>
                      <a:rPr lang="en-US" sz="2400" b="0" i="0" smtClean="0">
                        <a:latin typeface="Cambria Math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400" b="0" i="1" smtClean="0">
                        <a:latin typeface="Cambria Math" charset="0"/>
                      </a:rPr>
                      <m:t> </m:t>
                    </m:r>
                    <m:d>
                      <m:dPr>
                        <m:ctrlPr>
                          <a:rPr lang="is-I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charset="0"/>
                          </a:rPr>
                          <m:t>𝐾</m:t>
                        </m:r>
                        <m:r>
                          <a:rPr lang="en-US" sz="2400" i="1" baseline="-25000">
                            <a:latin typeface="Cambria Math" charset="0"/>
                          </a:rPr>
                          <m:t>𝑎</m:t>
                        </m:r>
                        <m:r>
                          <a:rPr lang="en-US" sz="2400" i="1">
                            <a:latin typeface="Cambria Math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altLang="en-US" sz="2400" baseline="30000" dirty="0"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/>
                  <a:t> = -log </a:t>
                </a:r>
                <a:r>
                  <a:rPr lang="en-US" sz="2400" dirty="0" err="1" smtClean="0"/>
                  <a:t>K</a:t>
                </a:r>
                <a:r>
                  <a:rPr lang="en-US" sz="2400" baseline="-25000" dirty="0" err="1" smtClean="0"/>
                  <a:t>a</a:t>
                </a:r>
                <a:r>
                  <a:rPr lang="en-US" sz="2400" dirty="0" smtClean="0"/>
                  <a:t> + 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altLang="en-US" sz="2400" baseline="30000" dirty="0"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/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pPr algn="ctr"/>
                <a:r>
                  <a:rPr lang="en-US" sz="2400" dirty="0" smtClean="0"/>
                  <a:t>pH = </a:t>
                </a:r>
                <a:r>
                  <a:rPr lang="en-US" sz="2400" dirty="0" err="1" smtClean="0"/>
                  <a:t>pK</a:t>
                </a:r>
                <a:r>
                  <a:rPr lang="en-US" sz="2400" baseline="-25000" dirty="0" err="1" smtClean="0"/>
                  <a:t>a</a:t>
                </a:r>
                <a:r>
                  <a:rPr lang="en-US" sz="2400" dirty="0" smtClean="0"/>
                  <a:t> +  </a:t>
                </a:r>
                <a:r>
                  <a:rPr lang="en-US" sz="2400" dirty="0"/>
                  <a:t>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altLang="en-US" sz="2400" baseline="30000" dirty="0"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732" y="4781700"/>
                <a:ext cx="6493397" cy="1646476"/>
              </a:xfrm>
              <a:prstGeom prst="rect">
                <a:avLst/>
              </a:prstGeom>
              <a:blipFill rotWithShape="0"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3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Henderson – </a:t>
            </a:r>
            <a:r>
              <a:rPr lang="en-US" altLang="en-US" sz="3600" dirty="0" err="1" smtClean="0">
                <a:solidFill>
                  <a:schemeClr val="tx2"/>
                </a:solidFill>
              </a:rPr>
              <a:t>Hasselbach</a:t>
            </a:r>
            <a:r>
              <a:rPr lang="en-US" altLang="en-US" sz="3600" dirty="0" smtClean="0">
                <a:solidFill>
                  <a:schemeClr val="tx2"/>
                </a:solidFill>
              </a:rPr>
              <a:t> Equation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2237" y="1858858"/>
            <a:ext cx="81869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ea typeface="Times New Roman" panose="02020603050405020304" pitchFamily="18" charset="0"/>
              </a:rPr>
              <a:t>Is called the Henderson 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Hasselbach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 equation and can be used to  calculate the pH of a buffer if we know the </a:t>
            </a:r>
            <a:r>
              <a:rPr lang="en-US" altLang="en-US" sz="2400" dirty="0" err="1" smtClean="0">
                <a:ea typeface="Times New Roman" panose="02020603050405020304" pitchFamily="18" charset="0"/>
              </a:rPr>
              <a:t>pK</a:t>
            </a:r>
            <a:r>
              <a:rPr lang="en-US" altLang="en-US" sz="2400" baseline="-25000" dirty="0" err="1" smtClean="0">
                <a:ea typeface="Times New Roman" panose="02020603050405020304" pitchFamily="18" charset="0"/>
              </a:rPr>
              <a:t>a</a:t>
            </a:r>
            <a:r>
              <a:rPr lang="en-US" altLang="en-US" sz="2400" baseline="-25000" dirty="0" smtClean="0">
                <a:ea typeface="Times New Roman" panose="02020603050405020304" pitchFamily="18" charset="0"/>
              </a:rPr>
              <a:t> </a:t>
            </a:r>
            <a:r>
              <a:rPr lang="en-US" altLang="en-US" sz="2400" dirty="0" smtClean="0">
                <a:ea typeface="Times New Roman" panose="02020603050405020304" pitchFamily="18" charset="0"/>
              </a:rPr>
              <a:t>and the concentrations of the acid and the conjugate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29945" y="916430"/>
                <a:ext cx="2844305" cy="730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pH = </a:t>
                </a:r>
                <a:r>
                  <a:rPr lang="en-US" sz="2400" dirty="0" err="1"/>
                  <a:t>pK</a:t>
                </a:r>
                <a:r>
                  <a:rPr lang="en-US" sz="2400" baseline="-25000" dirty="0" err="1"/>
                  <a:t>a</a:t>
                </a:r>
                <a:r>
                  <a:rPr lang="en-US" sz="2400" dirty="0"/>
                  <a:t> +  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altLang="en-US" sz="2400" baseline="30000" dirty="0"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945" y="916430"/>
                <a:ext cx="2844305" cy="730906"/>
              </a:xfrm>
              <a:prstGeom prst="rect">
                <a:avLst/>
              </a:prstGeom>
              <a:blipFill rotWithShape="0">
                <a:blip r:embed="rId2"/>
                <a:stretch>
                  <a:fillRect l="-343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98928" y="3175716"/>
                <a:ext cx="3126433" cy="730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pH = </a:t>
                </a:r>
                <a:r>
                  <a:rPr lang="en-US" sz="2400" dirty="0" err="1"/>
                  <a:t>pK</a:t>
                </a:r>
                <a:r>
                  <a:rPr lang="en-US" sz="2400" baseline="-25000" dirty="0" err="1"/>
                  <a:t>a</a:t>
                </a:r>
                <a:r>
                  <a:rPr lang="en-US" sz="2400" dirty="0"/>
                  <a:t> +  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/>
                              <m:t>base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b="0" i="0" dirty="0" smtClean="0"/>
                              <m:t>acid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928" y="3175716"/>
                <a:ext cx="3126433" cy="730906"/>
              </a:xfrm>
              <a:prstGeom prst="rect">
                <a:avLst/>
              </a:prstGeom>
              <a:blipFill rotWithShape="0">
                <a:blip r:embed="rId3"/>
                <a:stretch>
                  <a:fillRect l="-2924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1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 txBox="1">
            <a:spLocks noChangeArrowheads="1"/>
          </p:cNvSpPr>
          <p:nvPr/>
        </p:nvSpPr>
        <p:spPr>
          <a:xfrm>
            <a:off x="722237" y="0"/>
            <a:ext cx="7550846" cy="6334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dirty="0" smtClean="0">
                <a:solidFill>
                  <a:schemeClr val="tx2"/>
                </a:solidFill>
              </a:rPr>
              <a:t>Henderson – </a:t>
            </a:r>
            <a:r>
              <a:rPr lang="en-US" altLang="en-US" sz="3600" dirty="0" err="1" smtClean="0">
                <a:solidFill>
                  <a:schemeClr val="tx2"/>
                </a:solidFill>
              </a:rPr>
              <a:t>Hasselbach</a:t>
            </a:r>
            <a:r>
              <a:rPr lang="en-US" altLang="en-US" sz="3600" dirty="0" smtClean="0">
                <a:solidFill>
                  <a:schemeClr val="tx2"/>
                </a:solidFill>
              </a:rPr>
              <a:t> Equation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906796" y="880682"/>
                <a:ext cx="2844305" cy="7309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pH = </a:t>
                </a:r>
                <a:r>
                  <a:rPr lang="en-US" sz="2400" dirty="0" err="1"/>
                  <a:t>pK</a:t>
                </a:r>
                <a:r>
                  <a:rPr lang="en-US" sz="2400" baseline="-25000" dirty="0" err="1"/>
                  <a:t>a</a:t>
                </a:r>
                <a:r>
                  <a:rPr lang="en-US" sz="2400" dirty="0"/>
                  <a:t> +  log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altLang="en-US" sz="2400" baseline="30000" dirty="0">
                                <a:ea typeface="Times New Roman" panose="020206030504050203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/>
                              <m:t>[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HA</m:t>
                            </m:r>
                            <m:r>
                              <m:rPr>
                                <m:nor/>
                              </m:rPr>
                              <a:rPr lang="en-US" altLang="en-US" sz="2400" dirty="0">
                                <a:ea typeface="Times New Roman" panose="02020603050405020304" pitchFamily="18" charset="0"/>
                              </a:rPr>
                              <m:t>]</m:t>
                            </m:r>
                          </m:den>
                        </m:f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796" y="880682"/>
                <a:ext cx="2844305" cy="730906"/>
              </a:xfrm>
              <a:prstGeom prst="rect">
                <a:avLst/>
              </a:prstGeom>
              <a:blipFill rotWithShape="0">
                <a:blip r:embed="rId2"/>
                <a:stretch>
                  <a:fillRect l="-343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897037" y="1858857"/>
            <a:ext cx="77839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 intermediate used in the synthesis of perfumes is </a:t>
            </a:r>
            <a:r>
              <a:rPr lang="en-US" sz="2000" dirty="0" err="1"/>
              <a:t>valeric</a:t>
            </a:r>
            <a:r>
              <a:rPr lang="en-US" sz="2000" dirty="0"/>
              <a:t> acid, also called </a:t>
            </a:r>
            <a:r>
              <a:rPr lang="en-US" sz="2000" dirty="0" err="1"/>
              <a:t>pentanoic</a:t>
            </a:r>
            <a:r>
              <a:rPr lang="en-US" sz="2000" dirty="0"/>
              <a:t> acid. The </a:t>
            </a:r>
            <a:r>
              <a:rPr lang="en-US" sz="2000" dirty="0" err="1"/>
              <a:t>p</a:t>
            </a:r>
            <a:r>
              <a:rPr lang="en-US" sz="2000" i="1" dirty="0" err="1"/>
              <a:t>K</a:t>
            </a:r>
            <a:r>
              <a:rPr lang="en-US" sz="2000" baseline="-25000" dirty="0" err="1"/>
              <a:t>a</a:t>
            </a:r>
            <a:r>
              <a:rPr lang="en-US" sz="2000" dirty="0"/>
              <a:t> of </a:t>
            </a:r>
            <a:r>
              <a:rPr lang="en-US" sz="2000" dirty="0" err="1"/>
              <a:t>pentanoic</a:t>
            </a:r>
            <a:r>
              <a:rPr lang="en-US" sz="2000" dirty="0"/>
              <a:t> acid is 4.84 at 25°C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What is the pH of a 0.259 M solution of </a:t>
            </a:r>
            <a:r>
              <a:rPr lang="en-US" sz="2000" dirty="0" err="1"/>
              <a:t>pentanoic</a:t>
            </a:r>
            <a:r>
              <a:rPr lang="en-US" sz="2000" dirty="0"/>
              <a:t> acid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Sodium </a:t>
            </a:r>
            <a:r>
              <a:rPr lang="en-US" sz="2000" dirty="0" err="1"/>
              <a:t>pentanoate</a:t>
            </a:r>
            <a:r>
              <a:rPr lang="en-US" sz="2000" dirty="0"/>
              <a:t> is added to make a buffered solution. What is the pH of the solution if it is 0.210 M in sodium </a:t>
            </a:r>
            <a:r>
              <a:rPr lang="en-US" sz="2000" dirty="0" err="1"/>
              <a:t>pentanoate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What is the final pH if 8.00 mL of 0.100 M </a:t>
            </a:r>
            <a:r>
              <a:rPr lang="en-US" sz="2000" dirty="0" err="1"/>
              <a:t>HCl</a:t>
            </a:r>
            <a:r>
              <a:rPr lang="en-US" sz="2000" dirty="0"/>
              <a:t> are added to 75.0 mL of the buffered solution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/>
              <a:t>What is the final pH if 8.00 mL of 0.100 M </a:t>
            </a:r>
            <a:r>
              <a:rPr lang="en-US" sz="2000" dirty="0" err="1"/>
              <a:t>NaOH</a:t>
            </a:r>
            <a:r>
              <a:rPr lang="en-US" sz="2000" dirty="0"/>
              <a:t> are added to 75.0 mL of the buffered solution?</a:t>
            </a:r>
          </a:p>
        </p:txBody>
      </p:sp>
    </p:spTree>
    <p:extLst>
      <p:ext uri="{BB962C8B-B14F-4D97-AF65-F5344CB8AC3E}">
        <p14:creationId xmlns:p14="http://schemas.microsoft.com/office/powerpoint/2010/main" val="8917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</TotalTime>
  <Words>593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Halpern, Joshua</cp:lastModifiedBy>
  <cp:revision>67</cp:revision>
  <dcterms:created xsi:type="dcterms:W3CDTF">2016-10-10T19:31:35Z</dcterms:created>
  <dcterms:modified xsi:type="dcterms:W3CDTF">2017-06-07T16:48:27Z</dcterms:modified>
</cp:coreProperties>
</file>