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sldIdLst>
    <p:sldId id="267" r:id="rId2"/>
    <p:sldId id="270" r:id="rId3"/>
    <p:sldId id="269" r:id="rId4"/>
    <p:sldId id="257" r:id="rId5"/>
    <p:sldId id="258" r:id="rId6"/>
    <p:sldId id="259" r:id="rId7"/>
    <p:sldId id="260" r:id="rId8"/>
    <p:sldId id="262" r:id="rId9"/>
    <p:sldId id="261" r:id="rId10"/>
    <p:sldId id="268" r:id="rId11"/>
    <p:sldId id="264" r:id="rId12"/>
    <p:sldId id="265" r:id="rId13"/>
    <p:sldId id="26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81"/>
  </p:normalViewPr>
  <p:slideViewPr>
    <p:cSldViewPr snapToGrid="0" snapToObjects="1">
      <p:cViewPr varScale="1">
        <p:scale>
          <a:sx n="101" d="100"/>
          <a:sy n="101" d="100"/>
        </p:scale>
        <p:origin x="240" y="114"/>
      </p:cViewPr>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293B718-C891-8C4F-9024-C0682D7E4A78}" type="datetimeFigureOut">
              <a:rPr lang="en-US" smtClean="0"/>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F11E74-096B-3145-AE77-082D71F6F307}" type="slidenum">
              <a:rPr lang="en-US" smtClean="0"/>
              <a:t>‹#›</a:t>
            </a:fld>
            <a:endParaRPr lang="en-US"/>
          </a:p>
        </p:txBody>
      </p:sp>
    </p:spTree>
    <p:extLst>
      <p:ext uri="{BB962C8B-B14F-4D97-AF65-F5344CB8AC3E}">
        <p14:creationId xmlns:p14="http://schemas.microsoft.com/office/powerpoint/2010/main" val="1839890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93B718-C891-8C4F-9024-C0682D7E4A78}" type="datetimeFigureOut">
              <a:rPr lang="en-US" smtClean="0"/>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F11E74-096B-3145-AE77-082D71F6F307}" type="slidenum">
              <a:rPr lang="en-US" smtClean="0"/>
              <a:t>‹#›</a:t>
            </a:fld>
            <a:endParaRPr lang="en-US"/>
          </a:p>
        </p:txBody>
      </p:sp>
    </p:spTree>
    <p:extLst>
      <p:ext uri="{BB962C8B-B14F-4D97-AF65-F5344CB8AC3E}">
        <p14:creationId xmlns:p14="http://schemas.microsoft.com/office/powerpoint/2010/main" val="1852831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93B718-C891-8C4F-9024-C0682D7E4A78}" type="datetimeFigureOut">
              <a:rPr lang="en-US" smtClean="0"/>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F11E74-096B-3145-AE77-082D71F6F307}" type="slidenum">
              <a:rPr lang="en-US" smtClean="0"/>
              <a:t>‹#›</a:t>
            </a:fld>
            <a:endParaRPr lang="en-US"/>
          </a:p>
        </p:txBody>
      </p:sp>
    </p:spTree>
    <p:extLst>
      <p:ext uri="{BB962C8B-B14F-4D97-AF65-F5344CB8AC3E}">
        <p14:creationId xmlns:p14="http://schemas.microsoft.com/office/powerpoint/2010/main" val="20278365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sz="1400">
                <a:solidFill>
                  <a:schemeClr val="tx1"/>
                </a:solidFill>
              </a:defRPr>
            </a:lvl1pPr>
          </a:lstStyle>
          <a:p>
            <a:fld id="{C8C0FFE6-6961-4B73-A6FC-CE4824899319}" type="datetimeFigureOut">
              <a:rPr lang="en-US" smtClean="0"/>
              <a:pPr/>
              <a:t>6/7/2017</a:t>
            </a:fld>
            <a:endParaRPr lang="en-US" dirty="0"/>
          </a:p>
        </p:txBody>
      </p:sp>
      <p:sp>
        <p:nvSpPr>
          <p:cNvPr id="5" name="Footer Placeholder 4"/>
          <p:cNvSpPr>
            <a:spLocks noGrp="1"/>
          </p:cNvSpPr>
          <p:nvPr>
            <p:ph type="ftr" sz="quarter" idx="11"/>
          </p:nvPr>
        </p:nvSpPr>
        <p:spPr/>
        <p:txBody>
          <a:bodyPr/>
          <a:lstStyle>
            <a:lvl1pPr>
              <a:defRPr sz="1400">
                <a:solidFill>
                  <a:schemeClr val="tx1"/>
                </a:solidFill>
              </a:defRPr>
            </a:lvl1pPr>
          </a:lstStyle>
          <a:p>
            <a:r>
              <a:rPr lang="en-US" dirty="0" err="1"/>
              <a:t>Lecutre</a:t>
            </a:r>
            <a:r>
              <a:rPr lang="en-US" dirty="0"/>
              <a:t> 1</a:t>
            </a:r>
          </a:p>
        </p:txBody>
      </p:sp>
      <p:sp>
        <p:nvSpPr>
          <p:cNvPr id="6" name="Slide Number Placeholder 5"/>
          <p:cNvSpPr>
            <a:spLocks noGrp="1"/>
          </p:cNvSpPr>
          <p:nvPr>
            <p:ph type="sldNum" sz="quarter" idx="12"/>
          </p:nvPr>
        </p:nvSpPr>
        <p:spPr/>
        <p:txBody>
          <a:bodyPr/>
          <a:lstStyle>
            <a:lvl1pPr>
              <a:defRPr sz="1400">
                <a:solidFill>
                  <a:schemeClr val="tx1"/>
                </a:solidFill>
              </a:defRPr>
            </a:lvl1pPr>
          </a:lstStyle>
          <a:p>
            <a:fld id="{726BC06C-DDA2-41D0-B0B6-052D680EF5D0}" type="slidenum">
              <a:rPr lang="en-US" smtClean="0"/>
              <a:pPr/>
              <a:t>‹#›</a:t>
            </a:fld>
            <a:endParaRPr lang="en-US" dirty="0"/>
          </a:p>
        </p:txBody>
      </p:sp>
      <p:cxnSp>
        <p:nvCxnSpPr>
          <p:cNvPr id="8" name="Straight Connector 7"/>
          <p:cNvCxnSpPr/>
          <p:nvPr userDrawn="1"/>
        </p:nvCxnSpPr>
        <p:spPr>
          <a:xfrm>
            <a:off x="814388" y="804863"/>
            <a:ext cx="8372475" cy="19050"/>
          </a:xfrm>
          <a:prstGeom prst="line">
            <a:avLst/>
          </a:prstGeom>
          <a:ln w="508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2695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93B718-C891-8C4F-9024-C0682D7E4A78}" type="datetimeFigureOut">
              <a:rPr lang="en-US" smtClean="0"/>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F11E74-096B-3145-AE77-082D71F6F307}" type="slidenum">
              <a:rPr lang="en-US" smtClean="0"/>
              <a:t>‹#›</a:t>
            </a:fld>
            <a:endParaRPr lang="en-US"/>
          </a:p>
        </p:txBody>
      </p:sp>
    </p:spTree>
    <p:extLst>
      <p:ext uri="{BB962C8B-B14F-4D97-AF65-F5344CB8AC3E}">
        <p14:creationId xmlns:p14="http://schemas.microsoft.com/office/powerpoint/2010/main" val="1430247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93B718-C891-8C4F-9024-C0682D7E4A78}" type="datetimeFigureOut">
              <a:rPr lang="en-US" smtClean="0"/>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F11E74-096B-3145-AE77-082D71F6F307}" type="slidenum">
              <a:rPr lang="en-US" smtClean="0"/>
              <a:t>‹#›</a:t>
            </a:fld>
            <a:endParaRPr lang="en-US"/>
          </a:p>
        </p:txBody>
      </p:sp>
    </p:spTree>
    <p:extLst>
      <p:ext uri="{BB962C8B-B14F-4D97-AF65-F5344CB8AC3E}">
        <p14:creationId xmlns:p14="http://schemas.microsoft.com/office/powerpoint/2010/main" val="1385809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93B718-C891-8C4F-9024-C0682D7E4A78}" type="datetimeFigureOut">
              <a:rPr lang="en-US" smtClean="0"/>
              <a:t>6/7/2017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F11E74-096B-3145-AE77-082D71F6F307}" type="slidenum">
              <a:rPr lang="en-US" smtClean="0"/>
              <a:t>‹#›</a:t>
            </a:fld>
            <a:endParaRPr lang="en-US"/>
          </a:p>
        </p:txBody>
      </p:sp>
    </p:spTree>
    <p:extLst>
      <p:ext uri="{BB962C8B-B14F-4D97-AF65-F5344CB8AC3E}">
        <p14:creationId xmlns:p14="http://schemas.microsoft.com/office/powerpoint/2010/main" val="1839324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293B718-C891-8C4F-9024-C0682D7E4A78}" type="datetimeFigureOut">
              <a:rPr lang="en-US" smtClean="0"/>
              <a:t>6/7/2017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F11E74-096B-3145-AE77-082D71F6F307}" type="slidenum">
              <a:rPr lang="en-US" smtClean="0"/>
              <a:t>‹#›</a:t>
            </a:fld>
            <a:endParaRPr lang="en-US"/>
          </a:p>
        </p:txBody>
      </p:sp>
    </p:spTree>
    <p:extLst>
      <p:ext uri="{BB962C8B-B14F-4D97-AF65-F5344CB8AC3E}">
        <p14:creationId xmlns:p14="http://schemas.microsoft.com/office/powerpoint/2010/main" val="505756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293B718-C891-8C4F-9024-C0682D7E4A78}" type="datetimeFigureOut">
              <a:rPr lang="en-US" smtClean="0"/>
              <a:t>6/7/2017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F11E74-096B-3145-AE77-082D71F6F307}" type="slidenum">
              <a:rPr lang="en-US" smtClean="0"/>
              <a:t>‹#›</a:t>
            </a:fld>
            <a:endParaRPr lang="en-US"/>
          </a:p>
        </p:txBody>
      </p:sp>
    </p:spTree>
    <p:extLst>
      <p:ext uri="{BB962C8B-B14F-4D97-AF65-F5344CB8AC3E}">
        <p14:creationId xmlns:p14="http://schemas.microsoft.com/office/powerpoint/2010/main" val="504632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93B718-C891-8C4F-9024-C0682D7E4A78}" type="datetimeFigureOut">
              <a:rPr lang="en-US" smtClean="0"/>
              <a:t>6/7/2017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F11E74-096B-3145-AE77-082D71F6F307}" type="slidenum">
              <a:rPr lang="en-US" smtClean="0"/>
              <a:t>‹#›</a:t>
            </a:fld>
            <a:endParaRPr lang="en-US"/>
          </a:p>
        </p:txBody>
      </p:sp>
    </p:spTree>
    <p:extLst>
      <p:ext uri="{BB962C8B-B14F-4D97-AF65-F5344CB8AC3E}">
        <p14:creationId xmlns:p14="http://schemas.microsoft.com/office/powerpoint/2010/main" val="943202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93B718-C891-8C4F-9024-C0682D7E4A78}" type="datetimeFigureOut">
              <a:rPr lang="en-US" smtClean="0"/>
              <a:t>6/7/2017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F11E74-096B-3145-AE77-082D71F6F307}" type="slidenum">
              <a:rPr lang="en-US" smtClean="0"/>
              <a:t>‹#›</a:t>
            </a:fld>
            <a:endParaRPr lang="en-US"/>
          </a:p>
        </p:txBody>
      </p:sp>
    </p:spTree>
    <p:extLst>
      <p:ext uri="{BB962C8B-B14F-4D97-AF65-F5344CB8AC3E}">
        <p14:creationId xmlns:p14="http://schemas.microsoft.com/office/powerpoint/2010/main" val="1834980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93B718-C891-8C4F-9024-C0682D7E4A78}" type="datetimeFigureOut">
              <a:rPr lang="en-US" smtClean="0"/>
              <a:t>6/7/2017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F11E74-096B-3145-AE77-082D71F6F307}" type="slidenum">
              <a:rPr lang="en-US" smtClean="0"/>
              <a:t>‹#›</a:t>
            </a:fld>
            <a:endParaRPr lang="en-US"/>
          </a:p>
        </p:txBody>
      </p:sp>
    </p:spTree>
    <p:extLst>
      <p:ext uri="{BB962C8B-B14F-4D97-AF65-F5344CB8AC3E}">
        <p14:creationId xmlns:p14="http://schemas.microsoft.com/office/powerpoint/2010/main" val="503919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93B718-C891-8C4F-9024-C0682D7E4A78}" type="datetimeFigureOut">
              <a:rPr lang="en-US" smtClean="0"/>
              <a:t>6/7/2017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F11E74-096B-3145-AE77-082D71F6F307}" type="slidenum">
              <a:rPr lang="en-US" smtClean="0"/>
              <a:t>‹#›</a:t>
            </a:fld>
            <a:endParaRPr lang="en-US"/>
          </a:p>
        </p:txBody>
      </p:sp>
    </p:spTree>
    <p:extLst>
      <p:ext uri="{BB962C8B-B14F-4D97-AF65-F5344CB8AC3E}">
        <p14:creationId xmlns:p14="http://schemas.microsoft.com/office/powerpoint/2010/main" val="199107098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p:cNvSpPr txBox="1">
            <a:spLocks noChangeArrowheads="1"/>
          </p:cNvSpPr>
          <p:nvPr/>
        </p:nvSpPr>
        <p:spPr>
          <a:xfrm>
            <a:off x="828676" y="0"/>
            <a:ext cx="8731637" cy="84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b="1" dirty="0" smtClean="0">
                <a:solidFill>
                  <a:srgbClr val="002060"/>
                </a:solidFill>
              </a:rPr>
              <a:t>pH</a:t>
            </a:r>
            <a:endParaRPr lang="en-US" altLang="en-US" sz="4400" b="1" dirty="0">
              <a:solidFill>
                <a:schemeClr val="tx2"/>
              </a:solidFill>
            </a:endParaRPr>
          </a:p>
        </p:txBody>
      </p:sp>
      <p:sp>
        <p:nvSpPr>
          <p:cNvPr id="5" name="Rectangle 1"/>
          <p:cNvSpPr>
            <a:spLocks noChangeArrowheads="1"/>
          </p:cNvSpPr>
          <p:nvPr/>
        </p:nvSpPr>
        <p:spPr bwMode="auto">
          <a:xfrm>
            <a:off x="763928" y="1029000"/>
            <a:ext cx="8380072" cy="3662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dirty="0"/>
              <a:t>We should remind ourselves that </a:t>
            </a:r>
          </a:p>
          <a:p>
            <a:r>
              <a:rPr lang="en-US" sz="800" dirty="0"/>
              <a:t> </a:t>
            </a:r>
          </a:p>
          <a:p>
            <a:pPr algn="ctr"/>
            <a:r>
              <a:rPr lang="en-US" sz="2400" dirty="0"/>
              <a:t>pH = -log</a:t>
            </a:r>
            <a:r>
              <a:rPr lang="en-US" sz="2400" baseline="-25000" dirty="0"/>
              <a:t>10</a:t>
            </a:r>
            <a:r>
              <a:rPr lang="en-US" sz="2400" dirty="0"/>
              <a:t> [H</a:t>
            </a:r>
            <a:r>
              <a:rPr lang="en-US" sz="2400" baseline="-25000" dirty="0"/>
              <a:t>3</a:t>
            </a:r>
            <a:r>
              <a:rPr lang="en-US" sz="2400" dirty="0"/>
              <a:t>O</a:t>
            </a:r>
            <a:r>
              <a:rPr lang="en-US" sz="2400" baseline="30000" dirty="0"/>
              <a:t>+</a:t>
            </a:r>
            <a:r>
              <a:rPr lang="en-US" sz="2400" dirty="0"/>
              <a:t>]</a:t>
            </a:r>
          </a:p>
          <a:p>
            <a:r>
              <a:rPr lang="en-US" sz="800" dirty="0"/>
              <a:t> </a:t>
            </a:r>
          </a:p>
          <a:p>
            <a:r>
              <a:rPr lang="en-US" sz="2400" dirty="0"/>
              <a:t>and</a:t>
            </a:r>
          </a:p>
          <a:p>
            <a:r>
              <a:rPr lang="en-US" sz="800" dirty="0"/>
              <a:t> </a:t>
            </a:r>
          </a:p>
          <a:p>
            <a:pPr algn="ctr"/>
            <a:r>
              <a:rPr lang="en-US" sz="2400" dirty="0"/>
              <a:t>pOH = -log</a:t>
            </a:r>
            <a:r>
              <a:rPr lang="en-US" sz="2400" baseline="-25000" dirty="0"/>
              <a:t>10</a:t>
            </a:r>
            <a:r>
              <a:rPr lang="en-US" sz="2400" dirty="0"/>
              <a:t> [OH</a:t>
            </a:r>
            <a:r>
              <a:rPr lang="en-US" sz="2400" baseline="30000" dirty="0"/>
              <a:t>-</a:t>
            </a:r>
            <a:r>
              <a:rPr lang="en-US" sz="2400" dirty="0"/>
              <a:t>]</a:t>
            </a:r>
          </a:p>
          <a:p>
            <a:r>
              <a:rPr lang="en-US" sz="800" dirty="0"/>
              <a:t> </a:t>
            </a:r>
          </a:p>
          <a:p>
            <a:r>
              <a:rPr lang="en-US" sz="2400" dirty="0"/>
              <a:t>where the </a:t>
            </a:r>
            <a:r>
              <a:rPr lang="en-US" sz="2400" dirty="0" smtClean="0"/>
              <a:t>equilibrium constant </a:t>
            </a:r>
            <a:endParaRPr lang="en-US" sz="2400" dirty="0"/>
          </a:p>
          <a:p>
            <a:r>
              <a:rPr lang="en-US" sz="800" dirty="0"/>
              <a:t> </a:t>
            </a:r>
          </a:p>
          <a:p>
            <a:pPr algn="ctr"/>
            <a:r>
              <a:rPr lang="en-US" sz="2400" dirty="0" smtClean="0"/>
              <a:t>K</a:t>
            </a:r>
            <a:r>
              <a:rPr lang="en-US" sz="2400" baseline="-25000" dirty="0" smtClean="0"/>
              <a:t>w</a:t>
            </a:r>
            <a:r>
              <a:rPr lang="en-US" sz="2400" dirty="0" smtClean="0"/>
              <a:t> </a:t>
            </a:r>
            <a:r>
              <a:rPr lang="en-US" sz="2400" dirty="0"/>
              <a:t>= [H</a:t>
            </a:r>
            <a:r>
              <a:rPr lang="en-US" sz="2400" baseline="-25000" dirty="0"/>
              <a:t>3</a:t>
            </a:r>
            <a:r>
              <a:rPr lang="en-US" sz="2400" dirty="0"/>
              <a:t>O</a:t>
            </a:r>
            <a:r>
              <a:rPr lang="en-US" sz="2400" baseline="30000" dirty="0"/>
              <a:t>+</a:t>
            </a:r>
            <a:r>
              <a:rPr lang="en-US" sz="2400" dirty="0"/>
              <a:t>][OH</a:t>
            </a:r>
            <a:r>
              <a:rPr lang="en-US" sz="2400" baseline="30000" dirty="0"/>
              <a:t>-</a:t>
            </a:r>
            <a:r>
              <a:rPr lang="en-US" sz="2400" dirty="0"/>
              <a:t>] = 1 x 10</a:t>
            </a:r>
            <a:r>
              <a:rPr lang="en-US" sz="2400" baseline="30000" dirty="0"/>
              <a:t>-14</a:t>
            </a:r>
            <a:endParaRPr lang="en-US" sz="2400" dirty="0"/>
          </a:p>
          <a:p>
            <a:r>
              <a:rPr lang="en-US" sz="2400" dirty="0" smtClean="0"/>
              <a:t>And</a:t>
            </a:r>
          </a:p>
          <a:p>
            <a:pPr algn="ctr"/>
            <a:r>
              <a:rPr lang="en-US" sz="2400" dirty="0" err="1" smtClean="0"/>
              <a:t>pK</a:t>
            </a:r>
            <a:r>
              <a:rPr lang="en-US" sz="2400" baseline="-25000" dirty="0" err="1" smtClean="0"/>
              <a:t>w</a:t>
            </a:r>
            <a:r>
              <a:rPr lang="en-US" sz="2400" baseline="-25000" dirty="0" smtClean="0"/>
              <a:t> </a:t>
            </a:r>
            <a:r>
              <a:rPr lang="en-US" sz="2400" dirty="0" smtClean="0"/>
              <a:t>= 14 = pH + pOH</a:t>
            </a:r>
            <a:endParaRPr lang="en-US" sz="2400" dirty="0"/>
          </a:p>
        </p:txBody>
      </p:sp>
    </p:spTree>
    <p:extLst>
      <p:ext uri="{BB962C8B-B14F-4D97-AF65-F5344CB8AC3E}">
        <p14:creationId xmlns:p14="http://schemas.microsoft.com/office/powerpoint/2010/main" val="1515526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p:cNvSpPr txBox="1">
            <a:spLocks noChangeArrowheads="1"/>
          </p:cNvSpPr>
          <p:nvPr/>
        </p:nvSpPr>
        <p:spPr>
          <a:xfrm>
            <a:off x="828677" y="0"/>
            <a:ext cx="7709682" cy="84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b="1" dirty="0" smtClean="0">
                <a:solidFill>
                  <a:srgbClr val="002060"/>
                </a:solidFill>
              </a:rPr>
              <a:t>Hydrolysis (</a:t>
            </a:r>
            <a:r>
              <a:rPr lang="en-US" altLang="en-US" sz="4400" b="1" smtClean="0">
                <a:solidFill>
                  <a:srgbClr val="002060"/>
                </a:solidFill>
              </a:rPr>
              <a:t>or Splitting of Water)</a:t>
            </a:r>
            <a:endParaRPr lang="en-US" altLang="en-US" sz="4400" b="1" dirty="0">
              <a:solidFill>
                <a:schemeClr val="tx2"/>
              </a:solidFill>
            </a:endParaRPr>
          </a:p>
        </p:txBody>
      </p:sp>
      <p:sp>
        <p:nvSpPr>
          <p:cNvPr id="5" name="Rectangle 1"/>
          <p:cNvSpPr>
            <a:spLocks noChangeArrowheads="1"/>
          </p:cNvSpPr>
          <p:nvPr/>
        </p:nvSpPr>
        <p:spPr bwMode="auto">
          <a:xfrm>
            <a:off x="763928" y="1061680"/>
            <a:ext cx="8380072"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dirty="0" smtClean="0"/>
              <a:t>What is the </a:t>
            </a:r>
            <a:r>
              <a:rPr lang="en-US" sz="2400" dirty="0"/>
              <a:t>effect of adding various salts to aqueous </a:t>
            </a:r>
            <a:r>
              <a:rPr lang="en-US" sz="2400" dirty="0" smtClean="0"/>
              <a:t>solutions</a:t>
            </a:r>
            <a:r>
              <a:rPr lang="en-US" sz="2400" dirty="0"/>
              <a:t>?</a:t>
            </a:r>
            <a:endParaRPr lang="en-US" sz="2400" dirty="0" smtClean="0"/>
          </a:p>
          <a:p>
            <a:endParaRPr lang="en-US" sz="800" dirty="0"/>
          </a:p>
          <a:p>
            <a:r>
              <a:rPr lang="en-US" sz="2400" dirty="0" smtClean="0"/>
              <a:t>We </a:t>
            </a:r>
            <a:r>
              <a:rPr lang="en-US" sz="2400" dirty="0"/>
              <a:t>have already discussed this when we talked about the properties of acids and bases. </a:t>
            </a:r>
            <a:endParaRPr lang="en-US" sz="2400" dirty="0" smtClean="0"/>
          </a:p>
          <a:p>
            <a:endParaRPr lang="en-US" sz="800" dirty="0" smtClean="0"/>
          </a:p>
          <a:p>
            <a:r>
              <a:rPr lang="en-US" sz="2400" dirty="0" smtClean="0"/>
              <a:t>Implicit </a:t>
            </a:r>
            <a:r>
              <a:rPr lang="en-US" sz="2400" dirty="0"/>
              <a:t>within the </a:t>
            </a:r>
            <a:r>
              <a:rPr lang="en-US" sz="2400" dirty="0" err="1"/>
              <a:t>Bronsted</a:t>
            </a:r>
            <a:r>
              <a:rPr lang="en-US" sz="2400" dirty="0"/>
              <a:t>-Lowry concept of conjugate acids and bases is the idea that ions produced in the ionization of weak acids (and bases) are themselves strong bases (or acids). For example </a:t>
            </a:r>
            <a:endParaRPr lang="en-US" sz="2400" dirty="0" smtClean="0"/>
          </a:p>
          <a:p>
            <a:endParaRPr lang="en-US" sz="800" dirty="0"/>
          </a:p>
          <a:p>
            <a:pPr algn="ctr"/>
            <a:r>
              <a:rPr lang="en-US" sz="2400" dirty="0"/>
              <a:t>CN</a:t>
            </a:r>
            <a:r>
              <a:rPr lang="en-US" sz="2400" baseline="30000" dirty="0"/>
              <a:t>-</a:t>
            </a:r>
            <a:r>
              <a:rPr lang="en-US" sz="2400" dirty="0"/>
              <a:t> (</a:t>
            </a:r>
            <a:r>
              <a:rPr lang="en-US" sz="2400" dirty="0" err="1"/>
              <a:t>aq</a:t>
            </a:r>
            <a:r>
              <a:rPr lang="en-US" sz="2400" dirty="0"/>
              <a:t>) + H</a:t>
            </a:r>
            <a:r>
              <a:rPr lang="en-US" sz="2400" baseline="-25000" dirty="0"/>
              <a:t>2</a:t>
            </a:r>
            <a:r>
              <a:rPr lang="en-US" sz="2400" dirty="0"/>
              <a:t>O (l) ↔ OH</a:t>
            </a:r>
            <a:r>
              <a:rPr lang="en-US" sz="2400" baseline="30000" dirty="0"/>
              <a:t>-</a:t>
            </a:r>
            <a:r>
              <a:rPr lang="en-US" sz="2400" dirty="0"/>
              <a:t> (</a:t>
            </a:r>
            <a:r>
              <a:rPr lang="en-US" sz="2400" dirty="0" err="1"/>
              <a:t>aq</a:t>
            </a:r>
            <a:r>
              <a:rPr lang="en-US" sz="2400" dirty="0"/>
              <a:t>) + HCN (</a:t>
            </a:r>
            <a:r>
              <a:rPr lang="en-US" sz="2400" dirty="0" err="1"/>
              <a:t>aq</a:t>
            </a:r>
            <a:r>
              <a:rPr lang="en-US" sz="2400" dirty="0"/>
              <a:t>)</a:t>
            </a:r>
            <a:br>
              <a:rPr lang="en-US" sz="2400" dirty="0"/>
            </a:br>
            <a:endParaRPr lang="en-US" sz="800" dirty="0" smtClean="0"/>
          </a:p>
          <a:p>
            <a:r>
              <a:rPr lang="en-US" sz="2400" dirty="0" smtClean="0"/>
              <a:t>The </a:t>
            </a:r>
            <a:r>
              <a:rPr lang="en-US" sz="2400" dirty="0"/>
              <a:t>CN- ion can be formed, for example, in the ionization of </a:t>
            </a:r>
            <a:r>
              <a:rPr lang="en-US" sz="2400" dirty="0" err="1"/>
              <a:t>NaCN</a:t>
            </a:r>
            <a:r>
              <a:rPr lang="en-US" sz="2400" dirty="0"/>
              <a:t>. The Na+ ion, does not </a:t>
            </a:r>
            <a:r>
              <a:rPr lang="en-US" sz="2400" dirty="0" smtClean="0"/>
              <a:t>hydrolyze </a:t>
            </a:r>
            <a:r>
              <a:rPr lang="en-US" sz="2400" dirty="0"/>
              <a:t>water </a:t>
            </a:r>
            <a:endParaRPr lang="en-US" sz="2400" dirty="0" smtClean="0"/>
          </a:p>
          <a:p>
            <a:endParaRPr lang="en-US" sz="800" dirty="0" smtClean="0"/>
          </a:p>
          <a:p>
            <a:pPr algn="ctr"/>
            <a:r>
              <a:rPr lang="en-US" sz="2400" dirty="0" smtClean="0"/>
              <a:t>Na</a:t>
            </a:r>
            <a:r>
              <a:rPr lang="en-US" sz="2400" baseline="30000" dirty="0" smtClean="0"/>
              <a:t>+</a:t>
            </a:r>
            <a:r>
              <a:rPr lang="en-US" sz="2400" dirty="0" smtClean="0"/>
              <a:t>(</a:t>
            </a:r>
            <a:r>
              <a:rPr lang="en-US" sz="2400" dirty="0" err="1" smtClean="0"/>
              <a:t>aq</a:t>
            </a:r>
            <a:r>
              <a:rPr lang="en-US" sz="2400" dirty="0" smtClean="0"/>
              <a:t>) </a:t>
            </a:r>
            <a:r>
              <a:rPr lang="en-US" sz="2400" dirty="0"/>
              <a:t>+ H</a:t>
            </a:r>
            <a:r>
              <a:rPr lang="en-US" sz="2400" baseline="-25000" dirty="0"/>
              <a:t>2</a:t>
            </a:r>
            <a:r>
              <a:rPr lang="en-US" sz="2400" dirty="0"/>
              <a:t>O (l) No reaction</a:t>
            </a:r>
            <a:br>
              <a:rPr lang="en-US" sz="2400" dirty="0"/>
            </a:br>
            <a:endParaRPr lang="en-US" sz="2400" dirty="0" smtClean="0"/>
          </a:p>
          <a:p>
            <a:endParaRPr lang="en-US" sz="2400" dirty="0"/>
          </a:p>
        </p:txBody>
      </p:sp>
    </p:spTree>
    <p:extLst>
      <p:ext uri="{BB962C8B-B14F-4D97-AF65-F5344CB8AC3E}">
        <p14:creationId xmlns:p14="http://schemas.microsoft.com/office/powerpoint/2010/main" val="647860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p:cNvSpPr txBox="1">
            <a:spLocks noChangeArrowheads="1"/>
          </p:cNvSpPr>
          <p:nvPr/>
        </p:nvSpPr>
        <p:spPr>
          <a:xfrm>
            <a:off x="828676" y="0"/>
            <a:ext cx="8731637" cy="84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b="1" dirty="0" smtClean="0">
                <a:solidFill>
                  <a:srgbClr val="002060"/>
                </a:solidFill>
              </a:rPr>
              <a:t>Four Cases</a:t>
            </a:r>
            <a:endParaRPr lang="en-US" altLang="en-US" sz="4400" b="1" dirty="0">
              <a:solidFill>
                <a:schemeClr val="tx2"/>
              </a:solidFill>
            </a:endParaRPr>
          </a:p>
        </p:txBody>
      </p:sp>
      <p:sp>
        <p:nvSpPr>
          <p:cNvPr id="5" name="Rectangle 1"/>
          <p:cNvSpPr>
            <a:spLocks noChangeArrowheads="1"/>
          </p:cNvSpPr>
          <p:nvPr/>
        </p:nvSpPr>
        <p:spPr bwMode="auto">
          <a:xfrm>
            <a:off x="763928" y="1304742"/>
            <a:ext cx="838007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dirty="0"/>
              <a:t>There are four cases which have to be considered if we want to know whether a salt solution will  </a:t>
            </a:r>
            <a:r>
              <a:rPr lang="en-US" sz="2400" dirty="0" smtClean="0"/>
              <a:t>be </a:t>
            </a:r>
            <a:r>
              <a:rPr lang="en-US" sz="2400" dirty="0"/>
              <a:t>basic or acidic. </a:t>
            </a:r>
          </a:p>
        </p:txBody>
      </p:sp>
      <p:graphicFrame>
        <p:nvGraphicFramePr>
          <p:cNvPr id="2" name="Table 1"/>
          <p:cNvGraphicFramePr>
            <a:graphicFrameLocks noGrp="1"/>
          </p:cNvGraphicFramePr>
          <p:nvPr>
            <p:extLst>
              <p:ext uri="{D42A27DB-BD31-4B8C-83A1-F6EECF244321}">
                <p14:modId xmlns:p14="http://schemas.microsoft.com/office/powerpoint/2010/main" val="2036035683"/>
              </p:ext>
            </p:extLst>
          </p:nvPr>
        </p:nvGraphicFramePr>
        <p:xfrm>
          <a:off x="828676" y="2432622"/>
          <a:ext cx="7886700" cy="3200400"/>
        </p:xfrm>
        <a:graphic>
          <a:graphicData uri="http://schemas.openxmlformats.org/drawingml/2006/table">
            <a:tbl>
              <a:tblPr/>
              <a:tblGrid>
                <a:gridCol w="2270784"/>
                <a:gridCol w="1995054"/>
                <a:gridCol w="2078182"/>
                <a:gridCol w="1542680"/>
              </a:tblGrid>
              <a:tr h="0">
                <a:tc>
                  <a:txBody>
                    <a:bodyPr/>
                    <a:lstStyle/>
                    <a:p>
                      <a:endParaRPr lang="en-US" sz="2000">
                        <a:effectLst/>
                        <a:latin typeface="+mn-lt"/>
                      </a:endParaRP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83" cap="flat" cmpd="sng" algn="ctr">
                      <a:solidFill>
                        <a:srgbClr val="000000"/>
                      </a:solidFill>
                      <a:prstDash val="solid"/>
                      <a:round/>
                      <a:headEnd type="none" w="med" len="med"/>
                      <a:tailEnd type="none" w="med" len="med"/>
                    </a:lnT>
                    <a:lnB w="6083" cap="flat" cmpd="sng" algn="ctr">
                      <a:solidFill>
                        <a:srgbClr val="000000"/>
                      </a:solidFill>
                      <a:prstDash val="solid"/>
                      <a:round/>
                      <a:headEnd type="none" w="med" len="med"/>
                      <a:tailEnd type="none" w="med" len="med"/>
                    </a:lnB>
                  </a:tcPr>
                </a:tc>
                <a:tc>
                  <a:txBody>
                    <a:bodyPr/>
                    <a:lstStyle/>
                    <a:p>
                      <a:r>
                        <a:rPr lang="fr-FR" sz="2000">
                          <a:effectLst/>
                          <a:latin typeface="+mn-lt"/>
                        </a:rPr>
                        <a:t>Anion (-) </a:t>
                      </a: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83" cap="flat" cmpd="sng" algn="ctr">
                      <a:solidFill>
                        <a:srgbClr val="000000"/>
                      </a:solidFill>
                      <a:prstDash val="solid"/>
                      <a:round/>
                      <a:headEnd type="none" w="med" len="med"/>
                      <a:tailEnd type="none" w="med" len="med"/>
                    </a:lnT>
                    <a:lnB w="6083" cap="flat" cmpd="sng" algn="ctr">
                      <a:solidFill>
                        <a:srgbClr val="000000"/>
                      </a:solidFill>
                      <a:prstDash val="solid"/>
                      <a:round/>
                      <a:headEnd type="none" w="med" len="med"/>
                      <a:tailEnd type="none" w="med" len="med"/>
                    </a:lnB>
                  </a:tcPr>
                </a:tc>
                <a:tc>
                  <a:txBody>
                    <a:bodyPr/>
                    <a:lstStyle/>
                    <a:p>
                      <a:r>
                        <a:rPr lang="fr-FR" sz="2000">
                          <a:effectLst/>
                          <a:latin typeface="+mn-lt"/>
                        </a:rPr>
                        <a:t>Cation (+) </a:t>
                      </a: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83" cap="flat" cmpd="sng" algn="ctr">
                      <a:solidFill>
                        <a:srgbClr val="000000"/>
                      </a:solidFill>
                      <a:prstDash val="solid"/>
                      <a:round/>
                      <a:headEnd type="none" w="med" len="med"/>
                      <a:tailEnd type="none" w="med" len="med"/>
                    </a:lnT>
                    <a:lnB w="6083" cap="flat" cmpd="sng" algn="ctr">
                      <a:solidFill>
                        <a:srgbClr val="000000"/>
                      </a:solidFill>
                      <a:prstDash val="solid"/>
                      <a:round/>
                      <a:headEnd type="none" w="med" len="med"/>
                      <a:tailEnd type="none" w="med" len="med"/>
                    </a:lnB>
                  </a:tcPr>
                </a:tc>
                <a:tc>
                  <a:txBody>
                    <a:bodyPr/>
                    <a:lstStyle/>
                    <a:p>
                      <a:endParaRPr lang="en-US" sz="2000">
                        <a:effectLst/>
                        <a:latin typeface="+mn-lt"/>
                      </a:endParaRP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83" cap="flat" cmpd="sng" algn="ctr">
                      <a:solidFill>
                        <a:srgbClr val="000000"/>
                      </a:solidFill>
                      <a:prstDash val="solid"/>
                      <a:round/>
                      <a:headEnd type="none" w="med" len="med"/>
                      <a:tailEnd type="none" w="med" len="med"/>
                    </a:lnT>
                    <a:lnB w="6083" cap="flat" cmpd="sng" algn="ctr">
                      <a:solidFill>
                        <a:srgbClr val="000000"/>
                      </a:solidFill>
                      <a:prstDash val="solid"/>
                      <a:round/>
                      <a:headEnd type="none" w="med" len="med"/>
                      <a:tailEnd type="none" w="med" len="med"/>
                    </a:lnB>
                  </a:tcPr>
                </a:tc>
              </a:tr>
              <a:tr h="0">
                <a:tc>
                  <a:txBody>
                    <a:bodyPr/>
                    <a:lstStyle/>
                    <a:p>
                      <a:r>
                        <a:rPr lang="en-US" sz="2000" dirty="0">
                          <a:effectLst/>
                          <a:latin typeface="+mn-lt"/>
                        </a:rPr>
                        <a:t>Salt of a </a:t>
                      </a:r>
                      <a:r>
                        <a:rPr lang="en-US" sz="2000" b="1" dirty="0">
                          <a:effectLst/>
                          <a:latin typeface="+mn-lt"/>
                        </a:rPr>
                        <a:t>strong</a:t>
                      </a:r>
                      <a:r>
                        <a:rPr lang="en-US" sz="2000" dirty="0">
                          <a:effectLst/>
                          <a:latin typeface="+mn-lt"/>
                        </a:rPr>
                        <a:t> acid and </a:t>
                      </a:r>
                      <a:r>
                        <a:rPr lang="en-US" sz="2000" b="1" dirty="0">
                          <a:effectLst/>
                          <a:latin typeface="+mn-lt"/>
                        </a:rPr>
                        <a:t>strong</a:t>
                      </a:r>
                      <a:r>
                        <a:rPr lang="en-US" sz="2000" dirty="0">
                          <a:effectLst/>
                          <a:latin typeface="+mn-lt"/>
                        </a:rPr>
                        <a:t> base </a:t>
                      </a: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83" cap="flat" cmpd="sng" algn="ctr">
                      <a:solidFill>
                        <a:srgbClr val="000000"/>
                      </a:solidFill>
                      <a:prstDash val="solid"/>
                      <a:round/>
                      <a:headEnd type="none" w="med" len="med"/>
                      <a:tailEnd type="none" w="med" len="med"/>
                    </a:lnT>
                    <a:lnB w="6083" cap="flat" cmpd="sng" algn="ctr">
                      <a:solidFill>
                        <a:srgbClr val="000000"/>
                      </a:solidFill>
                      <a:prstDash val="solid"/>
                      <a:round/>
                      <a:headEnd type="none" w="med" len="med"/>
                      <a:tailEnd type="none" w="med" len="med"/>
                    </a:lnB>
                  </a:tcPr>
                </a:tc>
                <a:tc>
                  <a:txBody>
                    <a:bodyPr/>
                    <a:lstStyle/>
                    <a:p>
                      <a:r>
                        <a:rPr lang="en-US" sz="2000">
                          <a:effectLst/>
                          <a:latin typeface="+mn-lt"/>
                        </a:rPr>
                        <a:t>No reaction </a:t>
                      </a: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83" cap="flat" cmpd="sng" algn="ctr">
                      <a:solidFill>
                        <a:srgbClr val="000000"/>
                      </a:solidFill>
                      <a:prstDash val="solid"/>
                      <a:round/>
                      <a:headEnd type="none" w="med" len="med"/>
                      <a:tailEnd type="none" w="med" len="med"/>
                    </a:lnT>
                    <a:lnB w="6083" cap="flat" cmpd="sng" algn="ctr">
                      <a:solidFill>
                        <a:srgbClr val="000000"/>
                      </a:solidFill>
                      <a:prstDash val="solid"/>
                      <a:round/>
                      <a:headEnd type="none" w="med" len="med"/>
                      <a:tailEnd type="none" w="med" len="med"/>
                    </a:lnB>
                  </a:tcPr>
                </a:tc>
                <a:tc>
                  <a:txBody>
                    <a:bodyPr/>
                    <a:lstStyle/>
                    <a:p>
                      <a:r>
                        <a:rPr lang="en-US" sz="2000">
                          <a:effectLst/>
                          <a:latin typeface="+mn-lt"/>
                        </a:rPr>
                        <a:t>No reaction </a:t>
                      </a: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83" cap="flat" cmpd="sng" algn="ctr">
                      <a:solidFill>
                        <a:srgbClr val="000000"/>
                      </a:solidFill>
                      <a:prstDash val="solid"/>
                      <a:round/>
                      <a:headEnd type="none" w="med" len="med"/>
                      <a:tailEnd type="none" w="med" len="med"/>
                    </a:lnT>
                    <a:lnB w="6083" cap="flat" cmpd="sng" algn="ctr">
                      <a:solidFill>
                        <a:srgbClr val="000000"/>
                      </a:solidFill>
                      <a:prstDash val="solid"/>
                      <a:round/>
                      <a:headEnd type="none" w="med" len="med"/>
                      <a:tailEnd type="none" w="med" len="med"/>
                    </a:lnB>
                  </a:tcPr>
                </a:tc>
                <a:tc>
                  <a:txBody>
                    <a:bodyPr/>
                    <a:lstStyle/>
                    <a:p>
                      <a:r>
                        <a:rPr lang="en-US" sz="2000">
                          <a:effectLst/>
                          <a:latin typeface="+mn-lt"/>
                        </a:rPr>
                        <a:t>Neutral </a:t>
                      </a: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83" cap="flat" cmpd="sng" algn="ctr">
                      <a:solidFill>
                        <a:srgbClr val="000000"/>
                      </a:solidFill>
                      <a:prstDash val="solid"/>
                      <a:round/>
                      <a:headEnd type="none" w="med" len="med"/>
                      <a:tailEnd type="none" w="med" len="med"/>
                    </a:lnT>
                    <a:lnB w="6083" cap="flat" cmpd="sng" algn="ctr">
                      <a:solidFill>
                        <a:srgbClr val="000000"/>
                      </a:solidFill>
                      <a:prstDash val="solid"/>
                      <a:round/>
                      <a:headEnd type="none" w="med" len="med"/>
                      <a:tailEnd type="none" w="med" len="med"/>
                    </a:lnB>
                  </a:tcPr>
                </a:tc>
              </a:tr>
              <a:tr h="0">
                <a:tc>
                  <a:txBody>
                    <a:bodyPr/>
                    <a:lstStyle/>
                    <a:p>
                      <a:r>
                        <a:rPr lang="en-US" sz="2000" dirty="0">
                          <a:effectLst/>
                          <a:latin typeface="+mn-lt"/>
                        </a:rPr>
                        <a:t>Salt of a </a:t>
                      </a:r>
                      <a:r>
                        <a:rPr lang="en-US" sz="2000" b="1" dirty="0">
                          <a:effectLst/>
                          <a:latin typeface="+mn-lt"/>
                        </a:rPr>
                        <a:t>weak</a:t>
                      </a:r>
                      <a:r>
                        <a:rPr lang="en-US" sz="2000" dirty="0">
                          <a:effectLst/>
                          <a:latin typeface="+mn-lt"/>
                        </a:rPr>
                        <a:t> acid and a </a:t>
                      </a:r>
                      <a:r>
                        <a:rPr lang="en-US" sz="2000" b="1" dirty="0">
                          <a:effectLst/>
                          <a:latin typeface="+mn-lt"/>
                        </a:rPr>
                        <a:t>strong</a:t>
                      </a:r>
                      <a:r>
                        <a:rPr lang="en-US" sz="2000" dirty="0">
                          <a:effectLst/>
                          <a:latin typeface="+mn-lt"/>
                        </a:rPr>
                        <a:t> base </a:t>
                      </a: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83" cap="flat" cmpd="sng" algn="ctr">
                      <a:solidFill>
                        <a:srgbClr val="000000"/>
                      </a:solidFill>
                      <a:prstDash val="solid"/>
                      <a:round/>
                      <a:headEnd type="none" w="med" len="med"/>
                      <a:tailEnd type="none" w="med" len="med"/>
                    </a:lnT>
                    <a:lnB w="6083" cap="flat" cmpd="sng" algn="ctr">
                      <a:solidFill>
                        <a:srgbClr val="000000"/>
                      </a:solidFill>
                      <a:prstDash val="solid"/>
                      <a:round/>
                      <a:headEnd type="none" w="med" len="med"/>
                      <a:tailEnd type="none" w="med" len="med"/>
                    </a:lnB>
                  </a:tcPr>
                </a:tc>
                <a:tc>
                  <a:txBody>
                    <a:bodyPr/>
                    <a:lstStyle/>
                    <a:p>
                      <a:r>
                        <a:rPr lang="en-US" sz="2000" dirty="0">
                          <a:effectLst/>
                          <a:latin typeface="+mn-lt"/>
                        </a:rPr>
                        <a:t>Hydrolyzes (OH</a:t>
                      </a:r>
                      <a:r>
                        <a:rPr lang="en-US" sz="2000" baseline="30000" dirty="0">
                          <a:effectLst/>
                          <a:latin typeface="+mn-lt"/>
                        </a:rPr>
                        <a:t>-</a:t>
                      </a:r>
                      <a:r>
                        <a:rPr lang="en-US" sz="2000" dirty="0">
                          <a:effectLst/>
                          <a:latin typeface="+mn-lt"/>
                        </a:rPr>
                        <a:t>) formed </a:t>
                      </a: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83" cap="flat" cmpd="sng" algn="ctr">
                      <a:solidFill>
                        <a:srgbClr val="000000"/>
                      </a:solidFill>
                      <a:prstDash val="solid"/>
                      <a:round/>
                      <a:headEnd type="none" w="med" len="med"/>
                      <a:tailEnd type="none" w="med" len="med"/>
                    </a:lnT>
                    <a:lnB w="6083" cap="flat" cmpd="sng" algn="ctr">
                      <a:solidFill>
                        <a:srgbClr val="000000"/>
                      </a:solidFill>
                      <a:prstDash val="solid"/>
                      <a:round/>
                      <a:headEnd type="none" w="med" len="med"/>
                      <a:tailEnd type="none" w="med" len="med"/>
                    </a:lnB>
                  </a:tcPr>
                </a:tc>
                <a:tc>
                  <a:txBody>
                    <a:bodyPr/>
                    <a:lstStyle/>
                    <a:p>
                      <a:r>
                        <a:rPr lang="en-US" sz="2000">
                          <a:effectLst/>
                          <a:latin typeface="+mn-lt"/>
                        </a:rPr>
                        <a:t>No reaction </a:t>
                      </a: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83" cap="flat" cmpd="sng" algn="ctr">
                      <a:solidFill>
                        <a:srgbClr val="000000"/>
                      </a:solidFill>
                      <a:prstDash val="solid"/>
                      <a:round/>
                      <a:headEnd type="none" w="med" len="med"/>
                      <a:tailEnd type="none" w="med" len="med"/>
                    </a:lnT>
                    <a:lnB w="6083" cap="flat" cmpd="sng" algn="ctr">
                      <a:solidFill>
                        <a:srgbClr val="000000"/>
                      </a:solidFill>
                      <a:prstDash val="solid"/>
                      <a:round/>
                      <a:headEnd type="none" w="med" len="med"/>
                      <a:tailEnd type="none" w="med" len="med"/>
                    </a:lnB>
                  </a:tcPr>
                </a:tc>
                <a:tc>
                  <a:txBody>
                    <a:bodyPr/>
                    <a:lstStyle/>
                    <a:p>
                      <a:r>
                        <a:rPr lang="en-US" sz="2000">
                          <a:effectLst/>
                          <a:latin typeface="+mn-lt"/>
                        </a:rPr>
                        <a:t>Basic </a:t>
                      </a: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83" cap="flat" cmpd="sng" algn="ctr">
                      <a:solidFill>
                        <a:srgbClr val="000000"/>
                      </a:solidFill>
                      <a:prstDash val="solid"/>
                      <a:round/>
                      <a:headEnd type="none" w="med" len="med"/>
                      <a:tailEnd type="none" w="med" len="med"/>
                    </a:lnT>
                    <a:lnB w="6083" cap="flat" cmpd="sng" algn="ctr">
                      <a:solidFill>
                        <a:srgbClr val="000000"/>
                      </a:solidFill>
                      <a:prstDash val="solid"/>
                      <a:round/>
                      <a:headEnd type="none" w="med" len="med"/>
                      <a:tailEnd type="none" w="med" len="med"/>
                    </a:lnB>
                  </a:tcPr>
                </a:tc>
              </a:tr>
              <a:tr h="0">
                <a:tc>
                  <a:txBody>
                    <a:bodyPr/>
                    <a:lstStyle/>
                    <a:p>
                      <a:r>
                        <a:rPr lang="en-US" sz="2000" dirty="0">
                          <a:effectLst/>
                          <a:latin typeface="+mn-lt"/>
                        </a:rPr>
                        <a:t>Salt of a </a:t>
                      </a:r>
                      <a:r>
                        <a:rPr lang="en-US" sz="2000" b="1" dirty="0">
                          <a:effectLst/>
                          <a:latin typeface="+mn-lt"/>
                        </a:rPr>
                        <a:t>strong</a:t>
                      </a:r>
                      <a:r>
                        <a:rPr lang="en-US" sz="2000" dirty="0">
                          <a:effectLst/>
                          <a:latin typeface="+mn-lt"/>
                        </a:rPr>
                        <a:t> acid and a </a:t>
                      </a:r>
                      <a:r>
                        <a:rPr lang="en-US" sz="2000" b="1" dirty="0">
                          <a:effectLst/>
                          <a:latin typeface="+mn-lt"/>
                        </a:rPr>
                        <a:t>weak</a:t>
                      </a:r>
                      <a:r>
                        <a:rPr lang="en-US" sz="2000" dirty="0">
                          <a:effectLst/>
                          <a:latin typeface="+mn-lt"/>
                        </a:rPr>
                        <a:t> base </a:t>
                      </a: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83" cap="flat" cmpd="sng" algn="ctr">
                      <a:solidFill>
                        <a:srgbClr val="000000"/>
                      </a:solidFill>
                      <a:prstDash val="solid"/>
                      <a:round/>
                      <a:headEnd type="none" w="med" len="med"/>
                      <a:tailEnd type="none" w="med" len="med"/>
                    </a:lnT>
                    <a:lnB w="6083" cap="flat" cmpd="sng" algn="ctr">
                      <a:solidFill>
                        <a:srgbClr val="000000"/>
                      </a:solidFill>
                      <a:prstDash val="solid"/>
                      <a:round/>
                      <a:headEnd type="none" w="med" len="med"/>
                      <a:tailEnd type="none" w="med" len="med"/>
                    </a:lnB>
                  </a:tcPr>
                </a:tc>
                <a:tc>
                  <a:txBody>
                    <a:bodyPr/>
                    <a:lstStyle/>
                    <a:p>
                      <a:r>
                        <a:rPr lang="en-US" sz="2000">
                          <a:effectLst/>
                          <a:latin typeface="+mn-lt"/>
                        </a:rPr>
                        <a:t>No reaction </a:t>
                      </a: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83" cap="flat" cmpd="sng" algn="ctr">
                      <a:solidFill>
                        <a:srgbClr val="000000"/>
                      </a:solidFill>
                      <a:prstDash val="solid"/>
                      <a:round/>
                      <a:headEnd type="none" w="med" len="med"/>
                      <a:tailEnd type="none" w="med" len="med"/>
                    </a:lnT>
                    <a:lnB w="6083" cap="flat" cmpd="sng" algn="ctr">
                      <a:solidFill>
                        <a:srgbClr val="000000"/>
                      </a:solidFill>
                      <a:prstDash val="solid"/>
                      <a:round/>
                      <a:headEnd type="none" w="med" len="med"/>
                      <a:tailEnd type="none" w="med" len="med"/>
                    </a:lnB>
                  </a:tcPr>
                </a:tc>
                <a:tc>
                  <a:txBody>
                    <a:bodyPr/>
                    <a:lstStyle/>
                    <a:p>
                      <a:r>
                        <a:rPr lang="en-US" sz="2000" dirty="0">
                          <a:effectLst/>
                          <a:latin typeface="+mn-lt"/>
                        </a:rPr>
                        <a:t>Hydrolyzes (</a:t>
                      </a:r>
                      <a:r>
                        <a:rPr lang="en-US" sz="2000" dirty="0" smtClean="0">
                          <a:effectLst/>
                          <a:latin typeface="+mn-lt"/>
                        </a:rPr>
                        <a:t>H</a:t>
                      </a:r>
                      <a:r>
                        <a:rPr lang="en-US" sz="2000" baseline="-25000" dirty="0" smtClean="0">
                          <a:effectLst/>
                          <a:latin typeface="+mn-lt"/>
                        </a:rPr>
                        <a:t>3</a:t>
                      </a:r>
                      <a:r>
                        <a:rPr lang="en-US" sz="2000" dirty="0" smtClean="0">
                          <a:effectLst/>
                          <a:latin typeface="+mn-lt"/>
                        </a:rPr>
                        <a:t>O</a:t>
                      </a:r>
                      <a:r>
                        <a:rPr lang="en-US" sz="2000" baseline="30000" dirty="0">
                          <a:effectLst/>
                          <a:latin typeface="+mn-lt"/>
                        </a:rPr>
                        <a:t>+</a:t>
                      </a:r>
                      <a:r>
                        <a:rPr lang="en-US" sz="2000" dirty="0">
                          <a:effectLst/>
                          <a:latin typeface="+mn-lt"/>
                        </a:rPr>
                        <a:t>) formed </a:t>
                      </a: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83" cap="flat" cmpd="sng" algn="ctr">
                      <a:solidFill>
                        <a:srgbClr val="000000"/>
                      </a:solidFill>
                      <a:prstDash val="solid"/>
                      <a:round/>
                      <a:headEnd type="none" w="med" len="med"/>
                      <a:tailEnd type="none" w="med" len="med"/>
                    </a:lnT>
                    <a:lnB w="6083" cap="flat" cmpd="sng" algn="ctr">
                      <a:solidFill>
                        <a:srgbClr val="000000"/>
                      </a:solidFill>
                      <a:prstDash val="solid"/>
                      <a:round/>
                      <a:headEnd type="none" w="med" len="med"/>
                      <a:tailEnd type="none" w="med" len="med"/>
                    </a:lnB>
                  </a:tcPr>
                </a:tc>
                <a:tc>
                  <a:txBody>
                    <a:bodyPr/>
                    <a:lstStyle/>
                    <a:p>
                      <a:r>
                        <a:rPr lang="en-US" sz="2000">
                          <a:effectLst/>
                          <a:latin typeface="+mn-lt"/>
                        </a:rPr>
                        <a:t>Acidic </a:t>
                      </a: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83" cap="flat" cmpd="sng" algn="ctr">
                      <a:solidFill>
                        <a:srgbClr val="000000"/>
                      </a:solidFill>
                      <a:prstDash val="solid"/>
                      <a:round/>
                      <a:headEnd type="none" w="med" len="med"/>
                      <a:tailEnd type="none" w="med" len="med"/>
                    </a:lnT>
                    <a:lnB w="6083" cap="flat" cmpd="sng" algn="ctr">
                      <a:solidFill>
                        <a:srgbClr val="000000"/>
                      </a:solidFill>
                      <a:prstDash val="solid"/>
                      <a:round/>
                      <a:headEnd type="none" w="med" len="med"/>
                      <a:tailEnd type="none" w="med" len="med"/>
                    </a:lnB>
                  </a:tcPr>
                </a:tc>
              </a:tr>
              <a:tr h="0">
                <a:tc>
                  <a:txBody>
                    <a:bodyPr/>
                    <a:lstStyle/>
                    <a:p>
                      <a:r>
                        <a:rPr lang="en-US" sz="2000" dirty="0">
                          <a:effectLst/>
                          <a:latin typeface="+mn-lt"/>
                        </a:rPr>
                        <a:t>Salt of a </a:t>
                      </a:r>
                      <a:r>
                        <a:rPr lang="en-US" sz="2000" b="1" dirty="0">
                          <a:effectLst/>
                          <a:latin typeface="+mn-lt"/>
                        </a:rPr>
                        <a:t>weak</a:t>
                      </a:r>
                      <a:r>
                        <a:rPr lang="en-US" sz="2000" dirty="0">
                          <a:effectLst/>
                          <a:latin typeface="+mn-lt"/>
                        </a:rPr>
                        <a:t> acid and a </a:t>
                      </a:r>
                      <a:r>
                        <a:rPr lang="en-US" sz="2000" b="1" dirty="0">
                          <a:effectLst/>
                          <a:latin typeface="+mn-lt"/>
                        </a:rPr>
                        <a:t>weak </a:t>
                      </a:r>
                      <a:r>
                        <a:rPr lang="en-US" sz="2000" dirty="0">
                          <a:effectLst/>
                          <a:latin typeface="+mn-lt"/>
                        </a:rPr>
                        <a:t>base </a:t>
                      </a: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83" cap="flat" cmpd="sng" algn="ctr">
                      <a:solidFill>
                        <a:srgbClr val="000000"/>
                      </a:solidFill>
                      <a:prstDash val="solid"/>
                      <a:round/>
                      <a:headEnd type="none" w="med" len="med"/>
                      <a:tailEnd type="none" w="med" len="med"/>
                    </a:lnT>
                    <a:lnB w="6083" cap="flat" cmpd="sng" algn="ctr">
                      <a:solidFill>
                        <a:srgbClr val="000000"/>
                      </a:solidFill>
                      <a:prstDash val="solid"/>
                      <a:round/>
                      <a:headEnd type="none" w="med" len="med"/>
                      <a:tailEnd type="none" w="med" len="med"/>
                    </a:lnB>
                  </a:tcPr>
                </a:tc>
                <a:tc>
                  <a:txBody>
                    <a:bodyPr/>
                    <a:lstStyle/>
                    <a:p>
                      <a:r>
                        <a:rPr lang="en-US" sz="2000" dirty="0">
                          <a:effectLst/>
                          <a:latin typeface="+mn-lt"/>
                        </a:rPr>
                        <a:t>Hydrolyzes (OH</a:t>
                      </a:r>
                      <a:r>
                        <a:rPr lang="en-US" sz="2000" baseline="30000" dirty="0">
                          <a:effectLst/>
                          <a:latin typeface="+mn-lt"/>
                        </a:rPr>
                        <a:t>-</a:t>
                      </a:r>
                      <a:r>
                        <a:rPr lang="en-US" sz="2000" dirty="0">
                          <a:effectLst/>
                          <a:latin typeface="+mn-lt"/>
                        </a:rPr>
                        <a:t>) formed </a:t>
                      </a:r>
                      <a:r>
                        <a:rPr lang="en-US" sz="2000" dirty="0" smtClean="0">
                          <a:effectLst/>
                          <a:latin typeface="+mn-lt"/>
                        </a:rPr>
                        <a:t>K</a:t>
                      </a:r>
                      <a:r>
                        <a:rPr lang="en-US" sz="2000" baseline="-25000" dirty="0" smtClean="0">
                          <a:effectLst/>
                          <a:latin typeface="+mn-lt"/>
                        </a:rPr>
                        <a:t>b</a:t>
                      </a:r>
                      <a:r>
                        <a:rPr lang="en-US" sz="2000" baseline="0" dirty="0" smtClean="0">
                          <a:effectLst/>
                          <a:latin typeface="+mn-lt"/>
                        </a:rPr>
                        <a:t>&gt;</a:t>
                      </a:r>
                      <a:r>
                        <a:rPr lang="en-US" sz="2000" baseline="0" dirty="0" err="1" smtClean="0">
                          <a:effectLst/>
                          <a:latin typeface="+mn-lt"/>
                        </a:rPr>
                        <a:t>K</a:t>
                      </a:r>
                      <a:r>
                        <a:rPr lang="en-US" sz="2000" baseline="-25000" dirty="0" err="1" smtClean="0">
                          <a:effectLst/>
                          <a:latin typeface="+mn-lt"/>
                        </a:rPr>
                        <a:t>a</a:t>
                      </a:r>
                      <a:endParaRPr lang="en-US" sz="2000" dirty="0">
                        <a:effectLst/>
                        <a:latin typeface="+mn-lt"/>
                      </a:endParaRP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83" cap="flat" cmpd="sng" algn="ctr">
                      <a:solidFill>
                        <a:srgbClr val="000000"/>
                      </a:solidFill>
                      <a:prstDash val="solid"/>
                      <a:round/>
                      <a:headEnd type="none" w="med" len="med"/>
                      <a:tailEnd type="none" w="med" len="med"/>
                    </a:lnT>
                    <a:lnB w="6083" cap="flat" cmpd="sng" algn="ctr">
                      <a:solidFill>
                        <a:srgbClr val="000000"/>
                      </a:solidFill>
                      <a:prstDash val="solid"/>
                      <a:round/>
                      <a:headEnd type="none" w="med" len="med"/>
                      <a:tailEnd type="none" w="med" len="med"/>
                    </a:lnB>
                  </a:tcPr>
                </a:tc>
                <a:tc>
                  <a:txBody>
                    <a:bodyPr/>
                    <a:lstStyle/>
                    <a:p>
                      <a:r>
                        <a:rPr lang="en-US" sz="2000" dirty="0">
                          <a:effectLst/>
                          <a:latin typeface="+mn-lt"/>
                        </a:rPr>
                        <a:t>Hydrolyzes (</a:t>
                      </a:r>
                      <a:r>
                        <a:rPr lang="en-US" sz="2000" dirty="0" smtClean="0">
                          <a:effectLst/>
                          <a:latin typeface="+mn-lt"/>
                        </a:rPr>
                        <a:t>H</a:t>
                      </a:r>
                      <a:r>
                        <a:rPr lang="en-US" sz="2000" baseline="-25000" dirty="0" smtClean="0">
                          <a:effectLst/>
                          <a:latin typeface="+mn-lt"/>
                        </a:rPr>
                        <a:t>3</a:t>
                      </a:r>
                      <a:r>
                        <a:rPr lang="en-US" sz="2000" dirty="0" smtClean="0">
                          <a:effectLst/>
                          <a:latin typeface="+mn-lt"/>
                        </a:rPr>
                        <a:t>O</a:t>
                      </a:r>
                      <a:r>
                        <a:rPr lang="en-US" sz="2000" baseline="30000" dirty="0">
                          <a:effectLst/>
                          <a:latin typeface="+mn-lt"/>
                        </a:rPr>
                        <a:t>+</a:t>
                      </a:r>
                      <a:r>
                        <a:rPr lang="en-US" sz="2000" dirty="0">
                          <a:effectLst/>
                          <a:latin typeface="+mn-lt"/>
                        </a:rPr>
                        <a:t>) formed </a:t>
                      </a:r>
                      <a:r>
                        <a:rPr lang="en-US" sz="2000" dirty="0" err="1" smtClean="0">
                          <a:effectLst/>
                          <a:latin typeface="+mn-lt"/>
                        </a:rPr>
                        <a:t>K</a:t>
                      </a:r>
                      <a:r>
                        <a:rPr lang="en-US" sz="2000" baseline="-25000" dirty="0" err="1" smtClean="0">
                          <a:effectLst/>
                          <a:latin typeface="+mn-lt"/>
                        </a:rPr>
                        <a:t>a</a:t>
                      </a:r>
                      <a:r>
                        <a:rPr lang="en-US" sz="2000" baseline="0" dirty="0" smtClean="0">
                          <a:effectLst/>
                          <a:latin typeface="+mn-lt"/>
                        </a:rPr>
                        <a:t>&gt;K</a:t>
                      </a:r>
                      <a:r>
                        <a:rPr lang="en-US" sz="2000" baseline="-25000" dirty="0" smtClean="0">
                          <a:effectLst/>
                          <a:latin typeface="+mn-lt"/>
                        </a:rPr>
                        <a:t>b</a:t>
                      </a:r>
                      <a:endParaRPr lang="en-US" sz="2000" dirty="0">
                        <a:effectLst/>
                        <a:latin typeface="+mn-lt"/>
                      </a:endParaRP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83" cap="flat" cmpd="sng" algn="ctr">
                      <a:solidFill>
                        <a:srgbClr val="000000"/>
                      </a:solidFill>
                      <a:prstDash val="solid"/>
                      <a:round/>
                      <a:headEnd type="none" w="med" len="med"/>
                      <a:tailEnd type="none" w="med" len="med"/>
                    </a:lnT>
                    <a:lnB w="6083" cap="flat" cmpd="sng" algn="ctr">
                      <a:solidFill>
                        <a:srgbClr val="000000"/>
                      </a:solidFill>
                      <a:prstDash val="solid"/>
                      <a:round/>
                      <a:headEnd type="none" w="med" len="med"/>
                      <a:tailEnd type="none" w="med" len="med"/>
                    </a:lnB>
                  </a:tcPr>
                </a:tc>
                <a:tc>
                  <a:txBody>
                    <a:bodyPr/>
                    <a:lstStyle/>
                    <a:p>
                      <a:r>
                        <a:rPr lang="en-US" sz="2000" dirty="0" err="1">
                          <a:effectLst/>
                          <a:latin typeface="+mn-lt"/>
                        </a:rPr>
                        <a:t>Ka</a:t>
                      </a:r>
                      <a:r>
                        <a:rPr lang="en-US" sz="2000" dirty="0">
                          <a:effectLst/>
                          <a:latin typeface="+mn-lt"/>
                        </a:rPr>
                        <a:t> &gt;Kb acid </a:t>
                      </a:r>
                      <a:r>
                        <a:rPr lang="en-US" sz="2000" dirty="0" smtClean="0">
                          <a:effectLst/>
                          <a:latin typeface="+mn-lt"/>
                        </a:rPr>
                        <a:t/>
                      </a:r>
                      <a:br>
                        <a:rPr lang="en-US" sz="2000" dirty="0" smtClean="0">
                          <a:effectLst/>
                          <a:latin typeface="+mn-lt"/>
                        </a:rPr>
                      </a:br>
                      <a:r>
                        <a:rPr lang="en-US" sz="2000" dirty="0" smtClean="0">
                          <a:effectLst/>
                          <a:latin typeface="+mn-lt"/>
                        </a:rPr>
                        <a:t>Kb </a:t>
                      </a:r>
                      <a:r>
                        <a:rPr lang="en-US" sz="2000" dirty="0">
                          <a:effectLst/>
                          <a:latin typeface="+mn-lt"/>
                        </a:rPr>
                        <a:t>&gt;</a:t>
                      </a:r>
                      <a:r>
                        <a:rPr lang="en-US" sz="2000" dirty="0" err="1">
                          <a:effectLst/>
                          <a:latin typeface="+mn-lt"/>
                        </a:rPr>
                        <a:t>Ka</a:t>
                      </a:r>
                      <a:r>
                        <a:rPr lang="en-US" sz="2000" dirty="0">
                          <a:effectLst/>
                          <a:latin typeface="+mn-lt"/>
                        </a:rPr>
                        <a:t> basic </a:t>
                      </a:r>
                    </a:p>
                  </a:txBody>
                  <a:tcPr anchor="ctr">
                    <a:lnL w="6083" cap="flat" cmpd="sng" algn="ctr">
                      <a:solidFill>
                        <a:srgbClr val="000000"/>
                      </a:solidFill>
                      <a:prstDash val="solid"/>
                      <a:round/>
                      <a:headEnd type="none" w="med" len="med"/>
                      <a:tailEnd type="none" w="med" len="med"/>
                    </a:lnL>
                    <a:lnR w="6083" cap="flat" cmpd="sng" algn="ctr">
                      <a:solidFill>
                        <a:srgbClr val="000000"/>
                      </a:solidFill>
                      <a:prstDash val="solid"/>
                      <a:round/>
                      <a:headEnd type="none" w="med" len="med"/>
                      <a:tailEnd type="none" w="med" len="med"/>
                    </a:lnR>
                    <a:lnT w="6083" cap="flat" cmpd="sng" algn="ctr">
                      <a:solidFill>
                        <a:srgbClr val="000000"/>
                      </a:solidFill>
                      <a:prstDash val="solid"/>
                      <a:round/>
                      <a:headEnd type="none" w="med" len="med"/>
                      <a:tailEnd type="none" w="med" len="med"/>
                    </a:lnT>
                    <a:lnB w="6083"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6701243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p:cNvSpPr txBox="1">
            <a:spLocks noChangeArrowheads="1"/>
          </p:cNvSpPr>
          <p:nvPr/>
        </p:nvSpPr>
        <p:spPr>
          <a:xfrm>
            <a:off x="828676" y="0"/>
            <a:ext cx="8731637" cy="84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b="1" dirty="0" smtClean="0">
                <a:solidFill>
                  <a:srgbClr val="002060"/>
                </a:solidFill>
              </a:rPr>
              <a:t>Calculating pH of Salt Solutions</a:t>
            </a:r>
            <a:endParaRPr lang="en-US" altLang="en-US" sz="4400" b="1" dirty="0">
              <a:solidFill>
                <a:schemeClr val="tx2"/>
              </a:solidFill>
            </a:endParaRPr>
          </a:p>
        </p:txBody>
      </p:sp>
      <mc:AlternateContent xmlns:mc="http://schemas.openxmlformats.org/markup-compatibility/2006" xmlns:a14="http://schemas.microsoft.com/office/drawing/2010/main">
        <mc:Choice Requires="a14">
          <p:sp>
            <p:nvSpPr>
              <p:cNvPr id="5" name="Rectangle 1"/>
              <p:cNvSpPr>
                <a:spLocks noChangeArrowheads="1"/>
              </p:cNvSpPr>
              <p:nvPr/>
            </p:nvSpPr>
            <p:spPr bwMode="auto">
              <a:xfrm>
                <a:off x="828676" y="973642"/>
                <a:ext cx="8380072" cy="566264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dirty="0" smtClean="0"/>
                  <a:t>If, we wanted to calculate the pH of a salt solution of </a:t>
                </a:r>
                <a:r>
                  <a:rPr lang="en-US" sz="2400" dirty="0" err="1"/>
                  <a:t>NaCN</a:t>
                </a:r>
                <a:r>
                  <a:rPr lang="en-US" sz="2400" dirty="0"/>
                  <a:t>, we would consider </a:t>
                </a:r>
                <a:endParaRPr lang="en-US" sz="2400" dirty="0" smtClean="0"/>
              </a:p>
              <a:p>
                <a:pPr algn="ctr"/>
                <a:r>
                  <a:rPr lang="en-US" sz="2400" dirty="0" smtClean="0"/>
                  <a:t>CN</a:t>
                </a:r>
                <a:r>
                  <a:rPr lang="en-US" sz="2400" baseline="30000" dirty="0" smtClean="0"/>
                  <a:t>-</a:t>
                </a:r>
                <a:r>
                  <a:rPr lang="en-US" sz="2400" dirty="0" smtClean="0"/>
                  <a:t> </a:t>
                </a:r>
                <a:r>
                  <a:rPr lang="en-US" sz="2400" dirty="0"/>
                  <a:t>(</a:t>
                </a:r>
                <a:r>
                  <a:rPr lang="en-US" sz="2400" dirty="0" err="1"/>
                  <a:t>aq</a:t>
                </a:r>
                <a:r>
                  <a:rPr lang="en-US" sz="2400" dirty="0"/>
                  <a:t>) + H</a:t>
                </a:r>
                <a:r>
                  <a:rPr lang="en-US" sz="2400" baseline="-25000" dirty="0"/>
                  <a:t>2</a:t>
                </a:r>
                <a:r>
                  <a:rPr lang="en-US" sz="2400" dirty="0"/>
                  <a:t>O (l) ↔ OH</a:t>
                </a:r>
                <a:r>
                  <a:rPr lang="en-US" sz="2400" baseline="30000" dirty="0"/>
                  <a:t>-</a:t>
                </a:r>
                <a:r>
                  <a:rPr lang="en-US" sz="2400" dirty="0"/>
                  <a:t> (</a:t>
                </a:r>
                <a:r>
                  <a:rPr lang="en-US" sz="2400" dirty="0" err="1"/>
                  <a:t>aq</a:t>
                </a:r>
                <a:r>
                  <a:rPr lang="en-US" sz="2400" dirty="0"/>
                  <a:t>) + HCN (</a:t>
                </a:r>
                <a:r>
                  <a:rPr lang="en-US" sz="2400" dirty="0" err="1"/>
                  <a:t>aq</a:t>
                </a:r>
                <a:r>
                  <a:rPr lang="en-US" sz="2400" dirty="0"/>
                  <a:t>) </a:t>
                </a:r>
                <a:r>
                  <a:rPr lang="en-US" sz="2400" dirty="0" smtClean="0"/>
                  <a:t>    (1)</a:t>
                </a:r>
              </a:p>
              <a:p>
                <a:endParaRPr lang="en-US" sz="2400" dirty="0" smtClean="0"/>
              </a:p>
              <a:p>
                <a:pPr algn="ctr"/>
                <a14:m>
                  <m:oMath xmlns:m="http://schemas.openxmlformats.org/officeDocument/2006/math">
                    <m:sSub>
                      <m:sSubPr>
                        <m:ctrlPr>
                          <a:rPr lang="en-US" altLang="en-US" sz="2400" b="0" i="1" smtClean="0">
                            <a:latin typeface="Cambria Math" panose="02040503050406030204" pitchFamily="18" charset="0"/>
                          </a:rPr>
                        </m:ctrlPr>
                      </m:sSubPr>
                      <m:e>
                        <m:r>
                          <a:rPr lang="en-US" altLang="en-US" sz="2400" b="0" i="1" smtClean="0">
                            <a:latin typeface="Cambria Math" panose="02040503050406030204" pitchFamily="18" charset="0"/>
                          </a:rPr>
                          <m:t>𝐾</m:t>
                        </m:r>
                      </m:e>
                      <m:sub>
                        <m:r>
                          <a:rPr lang="en-US" altLang="en-US" sz="2400" b="0" i="1" smtClean="0">
                            <a:latin typeface="Cambria Math" panose="02040503050406030204" pitchFamily="18" charset="0"/>
                          </a:rPr>
                          <m:t>𝑏</m:t>
                        </m:r>
                      </m:sub>
                    </m:sSub>
                    <m:r>
                      <a:rPr lang="en-US" altLang="en-US" sz="2400" b="0" i="1" smtClean="0">
                        <a:latin typeface="Cambria Math" panose="02040503050406030204" pitchFamily="18" charset="0"/>
                      </a:rPr>
                      <m:t>=</m:t>
                    </m:r>
                    <m:f>
                      <m:fPr>
                        <m:ctrlPr>
                          <a:rPr lang="bg-BG" altLang="en-US" sz="2400" b="0" i="1" smtClean="0">
                            <a:latin typeface="Cambria Math" panose="02040503050406030204" pitchFamily="18" charset="0"/>
                          </a:rPr>
                        </m:ctrlPr>
                      </m:fPr>
                      <m:num>
                        <m:r>
                          <m:rPr>
                            <m:nor/>
                          </m:rPr>
                          <a:rPr kumimoji="0" lang="en-US" altLang="en-US" sz="2400" b="0" i="0" u="none" strike="noStrike" cap="none" normalizeH="0" baseline="0" dirty="0" smtClean="0">
                            <a:ln>
                              <a:noFill/>
                            </a:ln>
                            <a:solidFill>
                              <a:schemeClr val="tx1"/>
                            </a:solidFill>
                            <a:effectLst/>
                          </a:rPr>
                          <m:t>[</m:t>
                        </m:r>
                        <m:r>
                          <m:rPr>
                            <m:nor/>
                          </m:rPr>
                          <a:rPr lang="en-US" sz="2400" b="0" i="0" dirty="0" smtClean="0"/>
                          <m:t>OH</m:t>
                        </m:r>
                        <m:r>
                          <m:rPr>
                            <m:nor/>
                          </m:rPr>
                          <a:rPr lang="pt-BR" sz="2400" baseline="30000" dirty="0" smtClean="0"/>
                          <m:t>−</m:t>
                        </m:r>
                        <m:r>
                          <m:rPr>
                            <m:nor/>
                          </m:rPr>
                          <a:rPr lang="pt-BR" sz="2400" dirty="0" smtClean="0"/>
                          <m:t> (</m:t>
                        </m:r>
                        <m:r>
                          <m:rPr>
                            <m:nor/>
                          </m:rPr>
                          <a:rPr lang="pt-BR" sz="2400" dirty="0" smtClean="0"/>
                          <m:t>aq</m:t>
                        </m:r>
                        <m:r>
                          <m:rPr>
                            <m:nor/>
                          </m:rPr>
                          <a:rPr lang="pt-BR" sz="2400" dirty="0" smtClean="0"/>
                          <m:t>)  </m:t>
                        </m:r>
                        <m:r>
                          <m:rPr>
                            <m:nor/>
                          </m:rPr>
                          <a:rPr kumimoji="0" lang="en-US" altLang="en-US" sz="2400" b="0" i="0" u="none" strike="noStrike" cap="none" normalizeH="0" baseline="0" dirty="0" smtClean="0">
                            <a:ln>
                              <a:noFill/>
                            </a:ln>
                            <a:solidFill>
                              <a:schemeClr val="tx1"/>
                            </a:solidFill>
                            <a:effectLst/>
                          </a:rPr>
                          <m:t>][</m:t>
                        </m:r>
                        <m:r>
                          <m:rPr>
                            <m:nor/>
                          </m:rPr>
                          <a:rPr kumimoji="0" lang="en-US" altLang="en-US" sz="2400" b="0" i="0" u="none" strike="noStrike" cap="none" normalizeH="0" baseline="0" dirty="0" smtClean="0">
                            <a:ln>
                              <a:noFill/>
                            </a:ln>
                            <a:solidFill>
                              <a:schemeClr val="tx1"/>
                            </a:solidFill>
                            <a:effectLst/>
                          </a:rPr>
                          <m:t>HCN</m:t>
                        </m:r>
                        <m:r>
                          <m:rPr>
                            <m:nor/>
                          </m:rPr>
                          <a:rPr kumimoji="0" lang="en-US" altLang="en-US" sz="2400" b="0" i="0" u="none" strike="noStrike" cap="none" normalizeH="0" dirty="0" smtClean="0">
                            <a:ln>
                              <a:noFill/>
                            </a:ln>
                            <a:solidFill>
                              <a:schemeClr val="tx1"/>
                            </a:solidFill>
                            <a:effectLst/>
                          </a:rPr>
                          <m:t>(</m:t>
                        </m:r>
                        <m:r>
                          <m:rPr>
                            <m:nor/>
                          </m:rPr>
                          <a:rPr kumimoji="0" lang="en-US" altLang="en-US" sz="2400" b="0" i="0" u="none" strike="noStrike" cap="none" normalizeH="0" dirty="0" smtClean="0">
                            <a:ln>
                              <a:noFill/>
                            </a:ln>
                            <a:solidFill>
                              <a:schemeClr val="tx1"/>
                            </a:solidFill>
                            <a:effectLst/>
                          </a:rPr>
                          <m:t>aq</m:t>
                        </m:r>
                        <m:r>
                          <m:rPr>
                            <m:nor/>
                          </m:rPr>
                          <a:rPr kumimoji="0" lang="en-US" altLang="en-US" sz="2400" b="0" i="0" u="none" strike="noStrike" cap="none" normalizeH="0" dirty="0" smtClean="0">
                            <a:ln>
                              <a:noFill/>
                            </a:ln>
                            <a:solidFill>
                              <a:schemeClr val="tx1"/>
                            </a:solidFill>
                            <a:effectLst/>
                          </a:rPr>
                          <m:t>)]</m:t>
                        </m:r>
                      </m:num>
                      <m:den>
                        <m:r>
                          <m:rPr>
                            <m:nor/>
                          </m:rPr>
                          <a:rPr kumimoji="0" lang="en-US" altLang="en-US" sz="2400" b="0" i="0" u="none" strike="noStrike" cap="none" normalizeH="0" baseline="0" dirty="0" smtClean="0">
                            <a:ln>
                              <a:noFill/>
                            </a:ln>
                            <a:solidFill>
                              <a:schemeClr val="tx1"/>
                            </a:solidFill>
                            <a:effectLst/>
                          </a:rPr>
                          <m:t>[</m:t>
                        </m:r>
                        <m:r>
                          <m:rPr>
                            <m:nor/>
                          </m:rPr>
                          <a:rPr kumimoji="0" lang="en-US" altLang="en-US" sz="2400" b="0" i="0" u="none" strike="noStrike" cap="none" normalizeH="0" dirty="0" smtClean="0">
                            <a:ln>
                              <a:noFill/>
                            </a:ln>
                            <a:solidFill>
                              <a:schemeClr val="tx1"/>
                            </a:solidFill>
                            <a:effectLst/>
                          </a:rPr>
                          <m:t>CN</m:t>
                        </m:r>
                        <m:r>
                          <m:rPr>
                            <m:nor/>
                          </m:rPr>
                          <a:rPr kumimoji="0" lang="en-US" altLang="en-US" sz="2400" b="0" i="0" u="none" strike="noStrike" cap="none" normalizeH="0" baseline="30000" dirty="0" smtClean="0">
                            <a:ln>
                              <a:noFill/>
                            </a:ln>
                            <a:solidFill>
                              <a:schemeClr val="tx1"/>
                            </a:solidFill>
                            <a:effectLst/>
                          </a:rPr>
                          <m:t>−(</m:t>
                        </m:r>
                        <m:r>
                          <m:rPr>
                            <m:nor/>
                          </m:rPr>
                          <a:rPr kumimoji="0" lang="en-US" altLang="en-US" sz="2400" b="0" i="0" u="none" strike="noStrike" cap="none" normalizeH="0" baseline="30000" dirty="0" smtClean="0">
                            <a:ln>
                              <a:noFill/>
                            </a:ln>
                            <a:solidFill>
                              <a:schemeClr val="tx1"/>
                            </a:solidFill>
                            <a:effectLst/>
                          </a:rPr>
                          <m:t>aq</m:t>
                        </m:r>
                        <m:r>
                          <m:rPr>
                            <m:nor/>
                          </m:rPr>
                          <a:rPr kumimoji="0" lang="en-US" altLang="en-US" sz="2400" b="0" i="0" u="none" strike="noStrike" cap="none" normalizeH="0" baseline="0" dirty="0" smtClean="0">
                            <a:ln>
                              <a:noFill/>
                            </a:ln>
                            <a:solidFill>
                              <a:schemeClr val="tx1"/>
                            </a:solidFill>
                            <a:effectLst/>
                          </a:rPr>
                          <m:t>)]</m:t>
                        </m:r>
                      </m:den>
                    </m:f>
                  </m:oMath>
                </a14:m>
                <a:r>
                  <a:rPr lang="en-US" sz="2400" dirty="0"/>
                  <a:t>: </a:t>
                </a:r>
                <a:endParaRPr lang="en-US" sz="2400" dirty="0" smtClean="0"/>
              </a:p>
              <a:p>
                <a:r>
                  <a:rPr lang="en-US" sz="2400" dirty="0"/>
                  <a:t/>
                </a:r>
                <a:br>
                  <a:rPr lang="en-US" sz="2400" dirty="0"/>
                </a:br>
                <a:r>
                  <a:rPr lang="en-US" sz="2400" dirty="0"/>
                  <a:t>But often we only have </a:t>
                </a:r>
                <a:r>
                  <a:rPr lang="en-US" sz="2400" dirty="0" err="1"/>
                  <a:t>Ka</a:t>
                </a:r>
                <a:r>
                  <a:rPr lang="en-US" sz="2400" dirty="0"/>
                  <a:t> for the reaction </a:t>
                </a:r>
                <a:endParaRPr lang="en-US" sz="2400" dirty="0" smtClean="0"/>
              </a:p>
              <a:p>
                <a:endParaRPr lang="en-US" sz="800" dirty="0" smtClean="0"/>
              </a:p>
              <a:p>
                <a:pPr algn="ctr"/>
                <a:r>
                  <a:rPr lang="en-US" sz="2400" dirty="0" smtClean="0"/>
                  <a:t>        HCN (</a:t>
                </a:r>
                <a:r>
                  <a:rPr lang="en-US" sz="2400" dirty="0" err="1" smtClean="0"/>
                  <a:t>aq</a:t>
                </a:r>
                <a:r>
                  <a:rPr lang="en-US" sz="2400" dirty="0" smtClean="0"/>
                  <a:t>) </a:t>
                </a:r>
                <a:r>
                  <a:rPr lang="en-US" sz="2400" dirty="0"/>
                  <a:t>+ H</a:t>
                </a:r>
                <a:r>
                  <a:rPr lang="en-US" sz="2400" baseline="-25000" dirty="0"/>
                  <a:t>2</a:t>
                </a:r>
                <a:r>
                  <a:rPr lang="en-US" sz="2400" dirty="0"/>
                  <a:t>O (l) ↔ H</a:t>
                </a:r>
                <a:r>
                  <a:rPr lang="en-US" sz="2400" baseline="-25000" dirty="0"/>
                  <a:t>3</a:t>
                </a:r>
                <a:r>
                  <a:rPr lang="en-US" sz="2400" dirty="0"/>
                  <a:t>O</a:t>
                </a:r>
                <a:r>
                  <a:rPr lang="en-US" sz="2400" baseline="30000" dirty="0"/>
                  <a:t>+</a:t>
                </a:r>
                <a:r>
                  <a:rPr lang="en-US" sz="2400" dirty="0"/>
                  <a:t>(</a:t>
                </a:r>
                <a:r>
                  <a:rPr lang="en-US" sz="2400" dirty="0" err="1"/>
                  <a:t>aq</a:t>
                </a:r>
                <a:r>
                  <a:rPr lang="en-US" sz="2400" dirty="0"/>
                  <a:t>) + CN</a:t>
                </a:r>
                <a:r>
                  <a:rPr lang="en-US" sz="2400" baseline="30000" dirty="0"/>
                  <a:t>-</a:t>
                </a:r>
                <a:r>
                  <a:rPr lang="en-US" sz="2400" dirty="0"/>
                  <a:t> (</a:t>
                </a:r>
                <a:r>
                  <a:rPr lang="en-US" sz="2400" dirty="0" err="1"/>
                  <a:t>aq</a:t>
                </a:r>
                <a:r>
                  <a:rPr lang="en-US" sz="2400" dirty="0"/>
                  <a:t>) </a:t>
                </a:r>
                <a:r>
                  <a:rPr lang="en-US" sz="2400" dirty="0" smtClean="0"/>
                  <a:t>   (2)</a:t>
                </a:r>
              </a:p>
              <a:p>
                <a:endParaRPr lang="en-US" sz="800" dirty="0" smtClean="0"/>
              </a:p>
              <a:p>
                <a:r>
                  <a:rPr lang="en-US" sz="2400" dirty="0" smtClean="0"/>
                  <a:t>The sum of reactions (1) and (2) is</a:t>
                </a:r>
                <a:endParaRPr lang="en-US" sz="2400" dirty="0"/>
              </a:p>
              <a:p>
                <a:endParaRPr lang="en-US" sz="800" dirty="0" smtClean="0"/>
              </a:p>
              <a:p>
                <a:pPr algn="ctr"/>
                <a:r>
                  <a:rPr lang="en-US" sz="2400" dirty="0" smtClean="0"/>
                  <a:t>2 H</a:t>
                </a:r>
                <a:r>
                  <a:rPr lang="en-US" sz="2400" baseline="-25000" dirty="0" smtClean="0"/>
                  <a:t>2</a:t>
                </a:r>
                <a:r>
                  <a:rPr lang="en-US" sz="2400" dirty="0" smtClean="0"/>
                  <a:t>O (l) </a:t>
                </a:r>
                <a:r>
                  <a:rPr lang="en-US" sz="2400" dirty="0"/>
                  <a:t>↔ H</a:t>
                </a:r>
                <a:r>
                  <a:rPr lang="en-US" sz="2400" baseline="-25000" dirty="0"/>
                  <a:t>3</a:t>
                </a:r>
                <a:r>
                  <a:rPr lang="en-US" sz="2400" dirty="0"/>
                  <a:t>O</a:t>
                </a:r>
                <a:r>
                  <a:rPr lang="en-US" sz="2400" baseline="30000" dirty="0"/>
                  <a:t>+</a:t>
                </a:r>
                <a:r>
                  <a:rPr lang="en-US" sz="2400" dirty="0"/>
                  <a:t>(</a:t>
                </a:r>
                <a:r>
                  <a:rPr lang="en-US" sz="2400" dirty="0" err="1"/>
                  <a:t>aq</a:t>
                </a:r>
                <a:r>
                  <a:rPr lang="en-US" sz="2400" dirty="0"/>
                  <a:t>) + OH</a:t>
                </a:r>
                <a:r>
                  <a:rPr lang="en-US" sz="2400" baseline="30000" dirty="0"/>
                  <a:t>-</a:t>
                </a:r>
                <a:r>
                  <a:rPr lang="en-US" sz="2400" dirty="0"/>
                  <a:t> (</a:t>
                </a:r>
                <a:r>
                  <a:rPr lang="en-US" sz="2400" dirty="0" err="1"/>
                  <a:t>aq</a:t>
                </a:r>
                <a:r>
                  <a:rPr lang="en-US" sz="2400" dirty="0"/>
                  <a:t>) </a:t>
                </a:r>
                <a:endParaRPr lang="en-US" sz="2400" dirty="0" smtClean="0"/>
              </a:p>
              <a:p>
                <a:endParaRPr lang="en-US" sz="800" dirty="0"/>
              </a:p>
              <a:p>
                <a:r>
                  <a:rPr lang="en-US" sz="2400" dirty="0" smtClean="0"/>
                  <a:t>Since </a:t>
                </a:r>
                <a:r>
                  <a:rPr lang="en-US" sz="2400" dirty="0"/>
                  <a:t>K</a:t>
                </a:r>
                <a:r>
                  <a:rPr lang="en-US" sz="2400" baseline="-25000" dirty="0"/>
                  <a:t>w</a:t>
                </a:r>
                <a:r>
                  <a:rPr lang="en-US" sz="2400" dirty="0"/>
                  <a:t> = </a:t>
                </a:r>
                <a:r>
                  <a:rPr lang="en-US" sz="2400" dirty="0" err="1"/>
                  <a:t>K</a:t>
                </a:r>
                <a:r>
                  <a:rPr lang="en-US" sz="2400" baseline="-25000" dirty="0" err="1"/>
                  <a:t>a</a:t>
                </a:r>
                <a:r>
                  <a:rPr lang="en-US" sz="2400" dirty="0"/>
                  <a:t> K</a:t>
                </a:r>
                <a:r>
                  <a:rPr lang="en-US" sz="2400" baseline="-25000" dirty="0"/>
                  <a:t>b</a:t>
                </a:r>
                <a:r>
                  <a:rPr lang="en-US" sz="2400" dirty="0"/>
                  <a:t>, </a:t>
                </a:r>
                <a:r>
                  <a:rPr lang="en-US" sz="2400" dirty="0" smtClean="0"/>
                  <a:t>then </a:t>
                </a:r>
                <a:r>
                  <a:rPr lang="en-US" sz="2400" dirty="0"/>
                  <a:t>given </a:t>
                </a:r>
                <a:r>
                  <a:rPr lang="en-US" sz="2400" dirty="0" err="1"/>
                  <a:t>K</a:t>
                </a:r>
                <a:r>
                  <a:rPr lang="en-US" sz="2400" baseline="-25000" dirty="0" err="1"/>
                  <a:t>a</a:t>
                </a:r>
                <a:r>
                  <a:rPr lang="en-US" sz="2400" dirty="0"/>
                  <a:t> we can find K</a:t>
                </a:r>
                <a:r>
                  <a:rPr lang="en-US" sz="2400" baseline="-25000" dirty="0"/>
                  <a:t>b</a:t>
                </a:r>
                <a:r>
                  <a:rPr lang="en-US" sz="2400" dirty="0"/>
                  <a:t>. </a:t>
                </a:r>
                <a:r>
                  <a:rPr lang="en-US" sz="2400" dirty="0" smtClean="0"/>
                  <a:t>So given </a:t>
                </a:r>
                <a:r>
                  <a:rPr lang="en-US" sz="2400" dirty="0" err="1" smtClean="0"/>
                  <a:t>K</a:t>
                </a:r>
                <a:r>
                  <a:rPr lang="en-US" sz="2400" baseline="-25000" dirty="0" err="1" smtClean="0"/>
                  <a:t>a</a:t>
                </a:r>
                <a:r>
                  <a:rPr lang="en-US" sz="2400" dirty="0" smtClean="0"/>
                  <a:t> </a:t>
                </a:r>
                <a:r>
                  <a:rPr lang="en-US" sz="2400" dirty="0"/>
                  <a:t>for HCN = 4.9 × </a:t>
                </a:r>
                <a:r>
                  <a:rPr lang="en-US" sz="2400" dirty="0" smtClean="0"/>
                  <a:t>10</a:t>
                </a:r>
                <a:r>
                  <a:rPr lang="en-US" sz="2400" baseline="30000" dirty="0" smtClean="0"/>
                  <a:t>–10</a:t>
                </a:r>
                <a:r>
                  <a:rPr lang="en-US" sz="2400" dirty="0"/>
                  <a:t> </a:t>
                </a:r>
                <a:r>
                  <a:rPr lang="en-US" sz="2400" dirty="0" smtClean="0"/>
                  <a:t>calculate K</a:t>
                </a:r>
                <a:r>
                  <a:rPr lang="en-US" sz="2400" baseline="-25000" dirty="0" smtClean="0"/>
                  <a:t>b</a:t>
                </a:r>
                <a:r>
                  <a:rPr lang="en-US" sz="2400" dirty="0" smtClean="0"/>
                  <a:t> for reaction 1.</a:t>
                </a:r>
              </a:p>
              <a:p>
                <a:endParaRPr lang="en-US" sz="2400" dirty="0"/>
              </a:p>
            </p:txBody>
          </p:sp>
        </mc:Choice>
        <mc:Fallback xmlns="">
          <p:sp>
            <p:nvSpPr>
              <p:cNvPr id="5" name="Rectangle 1"/>
              <p:cNvSpPr>
                <a:spLocks noRot="1" noChangeAspect="1" noMove="1" noResize="1" noEditPoints="1" noAdjustHandles="1" noChangeArrowheads="1" noChangeShapeType="1" noTextEdit="1"/>
              </p:cNvSpPr>
              <p:nvPr/>
            </p:nvSpPr>
            <p:spPr bwMode="auto">
              <a:xfrm>
                <a:off x="828676" y="973642"/>
                <a:ext cx="8380072" cy="5662640"/>
              </a:xfrm>
              <a:prstGeom prst="rect">
                <a:avLst/>
              </a:prstGeom>
              <a:blipFill rotWithShape="0">
                <a:blip r:embed="rId2"/>
                <a:stretch>
                  <a:fillRect l="-1164" t="-43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r>
                  <a:rPr lang="en-US">
                    <a:noFill/>
                  </a:rPr>
                  <a:t> </a:t>
                </a:r>
              </a:p>
            </p:txBody>
          </p:sp>
        </mc:Fallback>
      </mc:AlternateContent>
    </p:spTree>
    <p:extLst>
      <p:ext uri="{BB962C8B-B14F-4D97-AF65-F5344CB8AC3E}">
        <p14:creationId xmlns:p14="http://schemas.microsoft.com/office/powerpoint/2010/main" val="20662078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p:cNvSpPr txBox="1">
            <a:spLocks noChangeArrowheads="1"/>
          </p:cNvSpPr>
          <p:nvPr/>
        </p:nvSpPr>
        <p:spPr>
          <a:xfrm>
            <a:off x="828676" y="0"/>
            <a:ext cx="8731637" cy="84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b="1" dirty="0" smtClean="0">
                <a:solidFill>
                  <a:srgbClr val="002060"/>
                </a:solidFill>
              </a:rPr>
              <a:t>Common Ion Effect</a:t>
            </a:r>
            <a:endParaRPr lang="en-US" altLang="en-US" sz="4400" b="1" dirty="0">
              <a:solidFill>
                <a:schemeClr val="tx2"/>
              </a:solidFill>
            </a:endParaRPr>
          </a:p>
        </p:txBody>
      </p:sp>
      <p:sp>
        <p:nvSpPr>
          <p:cNvPr id="5" name="Rectangle 1"/>
          <p:cNvSpPr>
            <a:spLocks noChangeArrowheads="1"/>
          </p:cNvSpPr>
          <p:nvPr/>
        </p:nvSpPr>
        <p:spPr bwMode="auto">
          <a:xfrm>
            <a:off x="763928" y="1202007"/>
            <a:ext cx="8380072"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dirty="0" smtClean="0"/>
              <a:t>What </a:t>
            </a:r>
            <a:r>
              <a:rPr lang="en-US" sz="2400" dirty="0"/>
              <a:t>is the pH of a solution which is 0.0100 M in HA and also 0.0020 M in </a:t>
            </a:r>
            <a:r>
              <a:rPr lang="en-US" sz="2400" dirty="0" err="1"/>
              <a:t>NaA</a:t>
            </a:r>
            <a:r>
              <a:rPr lang="en-US" sz="2400" dirty="0"/>
              <a:t> (</a:t>
            </a:r>
            <a:r>
              <a:rPr lang="en-US" sz="2400" dirty="0" err="1"/>
              <a:t>K</a:t>
            </a:r>
            <a:r>
              <a:rPr lang="en-US" sz="2400" baseline="-25000" dirty="0" err="1"/>
              <a:t>a</a:t>
            </a:r>
            <a:r>
              <a:rPr lang="en-US" sz="2400" dirty="0"/>
              <a:t> = 9.0 × 10</a:t>
            </a:r>
            <a:r>
              <a:rPr lang="en-US" sz="2400" baseline="30000" dirty="0"/>
              <a:t>–6</a:t>
            </a:r>
            <a:r>
              <a:rPr lang="en-US" sz="2400" dirty="0"/>
              <a:t>) </a:t>
            </a:r>
            <a:endParaRPr lang="en-US" sz="2400" dirty="0" smtClean="0"/>
          </a:p>
          <a:p>
            <a:endParaRPr lang="en-US" sz="2400" dirty="0"/>
          </a:p>
          <a:p>
            <a:r>
              <a:rPr lang="en-US" sz="2400" dirty="0" smtClean="0"/>
              <a:t>What </a:t>
            </a:r>
            <a:r>
              <a:rPr lang="en-US" sz="2400" dirty="0"/>
              <a:t>happens if we add 100 ml of 1M </a:t>
            </a:r>
            <a:r>
              <a:rPr lang="en-US" sz="2400" dirty="0" err="1"/>
              <a:t>HCl</a:t>
            </a:r>
            <a:r>
              <a:rPr lang="en-US" sz="2400" dirty="0"/>
              <a:t> to 100 ml of 1M acetic acid (</a:t>
            </a:r>
            <a:r>
              <a:rPr lang="en-US" sz="2400" dirty="0" err="1"/>
              <a:t>K</a:t>
            </a:r>
            <a:r>
              <a:rPr lang="en-US" sz="2400" baseline="-25000" dirty="0" err="1"/>
              <a:t>a</a:t>
            </a:r>
            <a:r>
              <a:rPr lang="en-US" sz="2400" dirty="0"/>
              <a:t> = 1.7 x 10</a:t>
            </a:r>
            <a:r>
              <a:rPr lang="en-US" sz="2400" baseline="30000" dirty="0"/>
              <a:t>-5</a:t>
            </a:r>
            <a:r>
              <a:rPr lang="en-US" sz="2400" dirty="0"/>
              <a:t>)? </a:t>
            </a:r>
          </a:p>
        </p:txBody>
      </p:sp>
    </p:spTree>
    <p:extLst>
      <p:ext uri="{BB962C8B-B14F-4D97-AF65-F5344CB8AC3E}">
        <p14:creationId xmlns:p14="http://schemas.microsoft.com/office/powerpoint/2010/main" val="191495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p:cNvSpPr txBox="1">
            <a:spLocks noChangeArrowheads="1"/>
          </p:cNvSpPr>
          <p:nvPr/>
        </p:nvSpPr>
        <p:spPr>
          <a:xfrm>
            <a:off x="828676" y="0"/>
            <a:ext cx="8731637" cy="84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b="1" dirty="0" smtClean="0">
                <a:solidFill>
                  <a:srgbClr val="002060"/>
                </a:solidFill>
              </a:rPr>
              <a:t>Percent Ionization</a:t>
            </a:r>
            <a:endParaRPr lang="en-US" altLang="en-US" sz="4400" b="1" dirty="0">
              <a:solidFill>
                <a:schemeClr val="tx2"/>
              </a:solidFill>
            </a:endParaRPr>
          </a:p>
        </p:txBody>
      </p:sp>
      <mc:AlternateContent xmlns:mc="http://schemas.openxmlformats.org/markup-compatibility/2006" xmlns:a14="http://schemas.microsoft.com/office/drawing/2010/main">
        <mc:Choice Requires="a14">
          <p:sp>
            <p:nvSpPr>
              <p:cNvPr id="5" name="Rectangle 1"/>
              <p:cNvSpPr>
                <a:spLocks noChangeArrowheads="1"/>
              </p:cNvSpPr>
              <p:nvPr/>
            </p:nvSpPr>
            <p:spPr bwMode="auto">
              <a:xfrm>
                <a:off x="680800" y="866914"/>
                <a:ext cx="8380072" cy="415299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dirty="0" smtClean="0"/>
                  <a:t>An important marker of acids and bases is the degree to which an acid or a base ionizes.</a:t>
                </a:r>
              </a:p>
              <a:p>
                <a:endParaRPr lang="en-US" sz="800" dirty="0"/>
              </a:p>
              <a:p>
                <a:r>
                  <a:rPr lang="en-US" sz="2400" dirty="0" smtClean="0"/>
                  <a:t>Percent ionization is the fraction of the original acid or base that has ionized this compares the concentration of the ion in solution that has ionized to the concentration of the original species.</a:t>
                </a:r>
              </a:p>
              <a:p>
                <a:endParaRPr lang="en-US" sz="2400" dirty="0" smtClean="0"/>
              </a:p>
              <a:p>
                <a:endParaRPr lang="en-US" sz="800" dirty="0" smtClean="0"/>
              </a:p>
              <a:p>
                <a:pPr algn="ctr"/>
                <a14:m>
                  <m:oMath xmlns:m="http://schemas.openxmlformats.org/officeDocument/2006/math">
                    <m:r>
                      <a:rPr lang="en-US" sz="2800" b="0" i="1" smtClean="0">
                        <a:latin typeface="Cambria Math" charset="0"/>
                      </a:rPr>
                      <m:t>% </m:t>
                    </m:r>
                    <m:r>
                      <a:rPr lang="en-US" sz="2800" b="0" i="1" smtClean="0">
                        <a:latin typeface="Cambria Math" charset="0"/>
                      </a:rPr>
                      <m:t>𝑖𝑜𝑛𝑖𝑧𝑎𝑡𝑖𝑜𝑛</m:t>
                    </m:r>
                    <m:r>
                      <a:rPr lang="en-US" sz="2800" b="0" i="1" smtClean="0">
                        <a:latin typeface="Cambria Math" charset="0"/>
                      </a:rPr>
                      <m:t> </m:t>
                    </m:r>
                    <m:r>
                      <a:rPr lang="en-US" sz="2800" b="0" i="1" smtClean="0">
                        <a:latin typeface="Cambria Math" charset="0"/>
                      </a:rPr>
                      <m:t>𝑜𝑓</m:t>
                    </m:r>
                    <m:r>
                      <a:rPr lang="en-US" sz="2800" b="0" i="1" smtClean="0">
                        <a:latin typeface="Cambria Math" charset="0"/>
                      </a:rPr>
                      <m:t> </m:t>
                    </m:r>
                    <m:r>
                      <a:rPr lang="en-US" sz="2800" b="0" i="1" smtClean="0">
                        <a:latin typeface="Cambria Math" charset="0"/>
                      </a:rPr>
                      <m:t>𝑎𝑛</m:t>
                    </m:r>
                    <m:r>
                      <a:rPr lang="en-US" sz="2800" b="0" i="1" smtClean="0">
                        <a:latin typeface="Cambria Math" charset="0"/>
                      </a:rPr>
                      <m:t> </m:t>
                    </m:r>
                    <m:r>
                      <a:rPr lang="en-US" sz="2800" b="0" i="1" smtClean="0">
                        <a:latin typeface="Cambria Math" charset="0"/>
                      </a:rPr>
                      <m:t>𝑎𝑐𝑖𝑑</m:t>
                    </m:r>
                    <m:r>
                      <a:rPr lang="en-US" sz="2800" b="0" i="1" smtClean="0">
                        <a:latin typeface="Cambria Math" charset="0"/>
                      </a:rPr>
                      <m:t>= </m:t>
                    </m:r>
                    <m:f>
                      <m:fPr>
                        <m:ctrlPr>
                          <a:rPr lang="bg-BG" sz="2800" b="0" i="1" smtClean="0">
                            <a:latin typeface="Cambria Math" panose="02040503050406030204" pitchFamily="18" charset="0"/>
                          </a:rPr>
                        </m:ctrlPr>
                      </m:fPr>
                      <m:num>
                        <m:sSub>
                          <m:sSubPr>
                            <m:ctrlPr>
                              <a:rPr lang="en-US" sz="2800" b="0" i="1" smtClean="0">
                                <a:latin typeface="Cambria Math" panose="02040503050406030204" pitchFamily="18" charset="0"/>
                              </a:rPr>
                            </m:ctrlPr>
                          </m:sSubPr>
                          <m:e>
                            <m:d>
                              <m:dPr>
                                <m:begChr m:val="["/>
                                <m:endChr m:val="]"/>
                                <m:ctrlPr>
                                  <a:rPr lang="pt-BR" sz="2800" b="0" i="1" smtClean="0">
                                    <a:latin typeface="Cambria Math" panose="02040503050406030204" pitchFamily="18" charset="0"/>
                                  </a:rPr>
                                </m:ctrlPr>
                              </m:dPr>
                              <m:e>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𝐻</m:t>
                                    </m:r>
                                  </m:e>
                                  <m:sup>
                                    <m:r>
                                      <a:rPr lang="en-US" sz="2800" b="0" i="1" smtClean="0">
                                        <a:latin typeface="Cambria Math" panose="02040503050406030204" pitchFamily="18" charset="0"/>
                                      </a:rPr>
                                      <m:t>+</m:t>
                                    </m:r>
                                  </m:sup>
                                </m:sSup>
                              </m:e>
                            </m:d>
                          </m:e>
                          <m:sub>
                            <m:r>
                              <a:rPr lang="en-US" sz="2800" b="0" i="1" smtClean="0">
                                <a:latin typeface="Cambria Math" panose="02040503050406030204" pitchFamily="18" charset="0"/>
                              </a:rPr>
                              <m:t>𝐴</m:t>
                            </m:r>
                          </m:sub>
                        </m:sSub>
                      </m:num>
                      <m:den>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𝐶</m:t>
                            </m:r>
                          </m:e>
                          <m:sub>
                            <m:r>
                              <a:rPr lang="en-US" sz="2800" b="0" i="1" smtClean="0">
                                <a:latin typeface="Cambria Math" panose="02040503050406030204" pitchFamily="18" charset="0"/>
                              </a:rPr>
                              <m:t>𝐻𝐴</m:t>
                            </m:r>
                          </m:sub>
                        </m:sSub>
                      </m:den>
                    </m:f>
                  </m:oMath>
                </a14:m>
                <a:r>
                  <a:rPr lang="en-US" sz="2400" dirty="0" smtClean="0"/>
                  <a:t> x 100</a:t>
                </a:r>
              </a:p>
              <a:p>
                <a:pPr algn="ctr"/>
                <a:endParaRPr lang="en-US" sz="800" dirty="0"/>
              </a:p>
              <a:p>
                <a:pPr algn="ctr"/>
                <a14:m>
                  <m:oMath xmlns:m="http://schemas.openxmlformats.org/officeDocument/2006/math">
                    <m:r>
                      <a:rPr lang="en-US" sz="2800" b="0" i="1" smtClean="0">
                        <a:latin typeface="Cambria Math" charset="0"/>
                      </a:rPr>
                      <m:t>% </m:t>
                    </m:r>
                    <m:r>
                      <a:rPr lang="en-US" sz="2800" b="0" i="1" smtClean="0">
                        <a:latin typeface="Cambria Math" charset="0"/>
                      </a:rPr>
                      <m:t>𝑖𝑜𝑛𝑖𝑧𝑎𝑡𝑖𝑜𝑛</m:t>
                    </m:r>
                    <m:r>
                      <a:rPr lang="en-US" sz="2800" b="0" i="1" smtClean="0">
                        <a:latin typeface="Cambria Math" charset="0"/>
                      </a:rPr>
                      <m:t> </m:t>
                    </m:r>
                    <m:r>
                      <a:rPr lang="en-US" sz="2800" b="0" i="1" smtClean="0">
                        <a:latin typeface="Cambria Math" charset="0"/>
                      </a:rPr>
                      <m:t>𝑜𝑓</m:t>
                    </m:r>
                    <m:r>
                      <a:rPr lang="en-US" sz="2800" b="0" i="1" smtClean="0">
                        <a:latin typeface="Cambria Math" charset="0"/>
                      </a:rPr>
                      <m:t> </m:t>
                    </m:r>
                    <m:r>
                      <a:rPr lang="en-US" sz="2800" b="0" i="1" smtClean="0">
                        <a:latin typeface="Cambria Math" charset="0"/>
                      </a:rPr>
                      <m:t>𝑎</m:t>
                    </m:r>
                    <m:r>
                      <a:rPr lang="en-US" sz="2800" b="0" i="1" smtClean="0">
                        <a:latin typeface="Cambria Math" charset="0"/>
                      </a:rPr>
                      <m:t> </m:t>
                    </m:r>
                    <m:r>
                      <a:rPr lang="en-US" sz="2800" b="0" i="1" smtClean="0">
                        <a:latin typeface="Cambria Math" charset="0"/>
                      </a:rPr>
                      <m:t>𝑏𝑎𝑠𝑒</m:t>
                    </m:r>
                    <m:r>
                      <a:rPr lang="en-US" sz="2800" b="0" i="1" smtClean="0">
                        <a:latin typeface="Cambria Math" charset="0"/>
                      </a:rPr>
                      <m:t>= </m:t>
                    </m:r>
                    <m:f>
                      <m:fPr>
                        <m:ctrlPr>
                          <a:rPr lang="bg-BG" sz="2800" b="0" i="1" smtClean="0">
                            <a:latin typeface="Cambria Math" panose="02040503050406030204" pitchFamily="18" charset="0"/>
                          </a:rPr>
                        </m:ctrlPr>
                      </m:fPr>
                      <m:num>
                        <m:sSub>
                          <m:sSubPr>
                            <m:ctrlPr>
                              <a:rPr lang="en-US" sz="2800" b="0" i="1" smtClean="0">
                                <a:latin typeface="Cambria Math" panose="02040503050406030204" pitchFamily="18" charset="0"/>
                              </a:rPr>
                            </m:ctrlPr>
                          </m:sSubPr>
                          <m:e>
                            <m:d>
                              <m:dPr>
                                <m:begChr m:val="["/>
                                <m:endChr m:val="]"/>
                                <m:ctrlPr>
                                  <a:rPr lang="pt-BR" sz="2800" b="0" i="1" smtClean="0">
                                    <a:latin typeface="Cambria Math" panose="02040503050406030204" pitchFamily="18" charset="0"/>
                                  </a:rPr>
                                </m:ctrlPr>
                              </m:dPr>
                              <m:e>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𝑂𝐻</m:t>
                                    </m:r>
                                  </m:e>
                                  <m:sup>
                                    <m:r>
                                      <a:rPr lang="en-US" sz="2800" b="0" i="1" smtClean="0">
                                        <a:latin typeface="Cambria Math" panose="02040503050406030204" pitchFamily="18" charset="0"/>
                                      </a:rPr>
                                      <m:t>−</m:t>
                                    </m:r>
                                  </m:sup>
                                </m:sSup>
                              </m:e>
                            </m:d>
                          </m:e>
                          <m:sub>
                            <m:r>
                              <a:rPr lang="en-US" sz="2800" b="0" i="1" smtClean="0">
                                <a:latin typeface="Cambria Math" panose="02040503050406030204" pitchFamily="18" charset="0"/>
                              </a:rPr>
                              <m:t>𝐴</m:t>
                            </m:r>
                          </m:sub>
                        </m:sSub>
                      </m:num>
                      <m:den>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𝐶</m:t>
                            </m:r>
                          </m:e>
                          <m:sub>
                            <m:r>
                              <a:rPr lang="en-US" sz="2800" b="0" i="1" smtClean="0">
                                <a:latin typeface="Cambria Math" panose="02040503050406030204" pitchFamily="18" charset="0"/>
                              </a:rPr>
                              <m:t>𝐵</m:t>
                            </m:r>
                          </m:sub>
                        </m:sSub>
                      </m:den>
                    </m:f>
                  </m:oMath>
                </a14:m>
                <a:r>
                  <a:rPr lang="en-US" sz="2800" dirty="0" smtClean="0"/>
                  <a:t> x 100</a:t>
                </a:r>
                <a:endParaRPr lang="en-US" sz="2800" dirty="0"/>
              </a:p>
            </p:txBody>
          </p:sp>
        </mc:Choice>
        <mc:Fallback xmlns="">
          <p:sp>
            <p:nvSpPr>
              <p:cNvPr id="5" name="Rectangle 1"/>
              <p:cNvSpPr>
                <a:spLocks noRot="1" noChangeAspect="1" noMove="1" noResize="1" noEditPoints="1" noAdjustHandles="1" noChangeArrowheads="1" noChangeShapeType="1" noTextEdit="1"/>
              </p:cNvSpPr>
              <p:nvPr/>
            </p:nvSpPr>
            <p:spPr bwMode="auto">
              <a:xfrm>
                <a:off x="680800" y="866914"/>
                <a:ext cx="8380072" cy="4152996"/>
              </a:xfrm>
              <a:prstGeom prst="rect">
                <a:avLst/>
              </a:prstGeom>
              <a:blipFill rotWithShape="0">
                <a:blip r:embed="rId2"/>
                <a:stretch>
                  <a:fillRect l="-1164" t="-587" r="-655" b="-587"/>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r>
                  <a:rPr lang="en-US">
                    <a:noFill/>
                  </a:rPr>
                  <a:t> </a:t>
                </a:r>
              </a:p>
            </p:txBody>
          </p:sp>
        </mc:Fallback>
      </mc:AlternateContent>
    </p:spTree>
    <p:extLst>
      <p:ext uri="{BB962C8B-B14F-4D97-AF65-F5344CB8AC3E}">
        <p14:creationId xmlns:p14="http://schemas.microsoft.com/office/powerpoint/2010/main" val="300612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p:cNvSpPr txBox="1">
            <a:spLocks noChangeArrowheads="1"/>
          </p:cNvSpPr>
          <p:nvPr/>
        </p:nvSpPr>
        <p:spPr>
          <a:xfrm>
            <a:off x="828676" y="0"/>
            <a:ext cx="8731637" cy="84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b="1" dirty="0" smtClean="0">
                <a:solidFill>
                  <a:srgbClr val="002060"/>
                </a:solidFill>
              </a:rPr>
              <a:t>Some Examples</a:t>
            </a:r>
            <a:endParaRPr lang="en-US" altLang="en-US" sz="4400" b="1" dirty="0">
              <a:solidFill>
                <a:schemeClr val="tx2"/>
              </a:solidFill>
            </a:endParaRPr>
          </a:p>
        </p:txBody>
      </p:sp>
      <p:sp>
        <p:nvSpPr>
          <p:cNvPr id="5" name="Rectangle 1"/>
          <p:cNvSpPr>
            <a:spLocks noChangeArrowheads="1"/>
          </p:cNvSpPr>
          <p:nvPr/>
        </p:nvSpPr>
        <p:spPr bwMode="auto">
          <a:xfrm>
            <a:off x="763928" y="827127"/>
            <a:ext cx="8380072" cy="3662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dirty="0"/>
              <a:t>The hydronium concentration of a 0.10 M acetic acid solution is 1.3 </a:t>
            </a:r>
            <a:r>
              <a:rPr lang="en-US" sz="2400" dirty="0" smtClean="0"/>
              <a:t>x </a:t>
            </a:r>
            <a:r>
              <a:rPr lang="en-US" sz="2400" dirty="0"/>
              <a:t>10</a:t>
            </a:r>
            <a:r>
              <a:rPr lang="en-US" sz="2400" baseline="30000" dirty="0"/>
              <a:t>–3</a:t>
            </a:r>
            <a:r>
              <a:rPr lang="en-US" sz="2400" dirty="0"/>
              <a:t> M. The pH of the solution </a:t>
            </a:r>
            <a:r>
              <a:rPr lang="en-US" sz="2400" dirty="0" smtClean="0"/>
              <a:t>is?  What is the percent ionization.</a:t>
            </a:r>
            <a:endParaRPr lang="en-US" sz="2400" dirty="0"/>
          </a:p>
          <a:p>
            <a:endParaRPr lang="en-US" sz="800" dirty="0"/>
          </a:p>
          <a:p>
            <a:r>
              <a:rPr lang="en-US" sz="2400" dirty="0"/>
              <a:t>Seawater has a pOH of 5.90. What is its hydroxide-ion concentration</a:t>
            </a:r>
            <a:r>
              <a:rPr lang="en-US" sz="2400" dirty="0" smtClean="0"/>
              <a:t>? What is the percent ionization?</a:t>
            </a:r>
            <a:endParaRPr lang="en-US" sz="2400" dirty="0"/>
          </a:p>
          <a:p>
            <a:r>
              <a:rPr lang="en-US" sz="800" dirty="0"/>
              <a:t> </a:t>
            </a:r>
            <a:endParaRPr lang="en-US" sz="800" dirty="0" smtClean="0"/>
          </a:p>
          <a:p>
            <a:r>
              <a:rPr lang="en-US" sz="2400" dirty="0" smtClean="0"/>
              <a:t>A </a:t>
            </a:r>
            <a:r>
              <a:rPr lang="en-US" sz="2400" dirty="0"/>
              <a:t>solution has a pH value of 3.48. The OH</a:t>
            </a:r>
            <a:r>
              <a:rPr lang="en-US" sz="2400" baseline="30000" dirty="0"/>
              <a:t>– </a:t>
            </a:r>
            <a:r>
              <a:rPr lang="en-US" sz="2400" dirty="0"/>
              <a:t>concentration for this solution </a:t>
            </a:r>
            <a:r>
              <a:rPr lang="en-US" sz="2400" dirty="0" smtClean="0"/>
              <a:t>is?</a:t>
            </a:r>
            <a:endParaRPr lang="en-US" sz="2400" dirty="0"/>
          </a:p>
          <a:p>
            <a:r>
              <a:rPr lang="en-US" sz="800" dirty="0"/>
              <a:t> </a:t>
            </a:r>
            <a:r>
              <a:rPr lang="en-US" sz="2400" dirty="0"/>
              <a:t> </a:t>
            </a:r>
          </a:p>
          <a:p>
            <a:r>
              <a:rPr lang="en-US" sz="2400" dirty="0"/>
              <a:t>Calculate the pH of a 0.017 M Ba(OH)</a:t>
            </a:r>
            <a:r>
              <a:rPr lang="en-US" sz="2400" baseline="-25000" dirty="0"/>
              <a:t>2</a:t>
            </a:r>
            <a:r>
              <a:rPr lang="en-US" sz="2400" dirty="0"/>
              <a:t> solution.</a:t>
            </a:r>
          </a:p>
        </p:txBody>
      </p:sp>
    </p:spTree>
    <p:extLst>
      <p:ext uri="{BB962C8B-B14F-4D97-AF65-F5344CB8AC3E}">
        <p14:creationId xmlns:p14="http://schemas.microsoft.com/office/powerpoint/2010/main" val="1991113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p:cNvSpPr txBox="1">
            <a:spLocks noChangeArrowheads="1"/>
          </p:cNvSpPr>
          <p:nvPr/>
        </p:nvSpPr>
        <p:spPr>
          <a:xfrm>
            <a:off x="733674" y="0"/>
            <a:ext cx="8731637" cy="84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b="1" dirty="0" err="1" smtClean="0">
                <a:solidFill>
                  <a:srgbClr val="002060"/>
                </a:solidFill>
              </a:rPr>
              <a:t>Polyprotic</a:t>
            </a:r>
            <a:r>
              <a:rPr lang="en-US" altLang="en-US" sz="4400" b="1" dirty="0" smtClean="0">
                <a:solidFill>
                  <a:srgbClr val="002060"/>
                </a:solidFill>
              </a:rPr>
              <a:t> Acids</a:t>
            </a:r>
            <a:endParaRPr lang="en-US" altLang="en-US" sz="4400" b="1" dirty="0">
              <a:solidFill>
                <a:schemeClr val="tx2"/>
              </a:solidFill>
            </a:endParaRPr>
          </a:p>
        </p:txBody>
      </p:sp>
      <p:sp>
        <p:nvSpPr>
          <p:cNvPr id="5" name="Rectangle 1"/>
          <p:cNvSpPr>
            <a:spLocks noChangeArrowheads="1"/>
          </p:cNvSpPr>
          <p:nvPr/>
        </p:nvSpPr>
        <p:spPr bwMode="auto">
          <a:xfrm>
            <a:off x="733674" y="1051984"/>
            <a:ext cx="7982814" cy="46474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err="1">
                <a:ln>
                  <a:noFill/>
                </a:ln>
                <a:solidFill>
                  <a:schemeClr val="tx1"/>
                </a:solidFill>
                <a:effectLst/>
                <a:latin typeface="Arial" charset="0"/>
              </a:rPr>
              <a:t>Polyprotic</a:t>
            </a:r>
            <a:r>
              <a:rPr kumimoji="0" lang="en-US" altLang="en-US" sz="2400" b="0" i="0" u="none" strike="noStrike" cap="none" normalizeH="0" baseline="0" dirty="0">
                <a:ln>
                  <a:noFill/>
                </a:ln>
                <a:solidFill>
                  <a:schemeClr val="tx1"/>
                </a:solidFill>
                <a:effectLst/>
                <a:latin typeface="Arial" charset="0"/>
              </a:rPr>
              <a:t> acids can yield more than a single hydronium ion per acid molecule. Roughly speaking we can divide the problem into two cases. In the first case the first ionization is complete or almost complete. For example </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latin typeface="Arial" charset="0"/>
              </a:rPr>
              <a:t>H</a:t>
            </a:r>
            <a:r>
              <a:rPr kumimoji="0" lang="en-US" altLang="en-US" sz="2400" b="0" i="0" u="none" strike="noStrike" cap="none" normalizeH="0" baseline="-25000" dirty="0" smtClean="0">
                <a:ln>
                  <a:noFill/>
                </a:ln>
                <a:solidFill>
                  <a:schemeClr val="tx1"/>
                </a:solidFill>
                <a:effectLst/>
                <a:latin typeface="Arial" charset="0"/>
              </a:rPr>
              <a:t>2</a:t>
            </a:r>
            <a:r>
              <a:rPr kumimoji="0" lang="en-US" altLang="en-US" sz="2400" b="0" i="0" u="none" strike="noStrike" cap="none" normalizeH="0" baseline="0" dirty="0" smtClean="0">
                <a:ln>
                  <a:noFill/>
                </a:ln>
                <a:solidFill>
                  <a:schemeClr val="tx1"/>
                </a:solidFill>
                <a:effectLst/>
                <a:latin typeface="Arial" charset="0"/>
              </a:rPr>
              <a:t>SO</a:t>
            </a:r>
            <a:r>
              <a:rPr kumimoji="0" lang="en-US" altLang="en-US" sz="2400" b="0" i="0" u="none" strike="noStrike" cap="none" normalizeH="0" baseline="-25000" dirty="0" smtClean="0">
                <a:ln>
                  <a:noFill/>
                </a:ln>
                <a:solidFill>
                  <a:schemeClr val="tx1"/>
                </a:solidFill>
                <a:effectLst/>
                <a:latin typeface="Arial" charset="0"/>
              </a:rPr>
              <a:t>4</a:t>
            </a:r>
            <a:r>
              <a:rPr kumimoji="0" lang="en-US" altLang="en-US" sz="2400" b="0" i="0" u="none" strike="noStrike" cap="none" normalizeH="0" baseline="0" dirty="0" smtClean="0">
                <a:ln>
                  <a:noFill/>
                </a:ln>
                <a:solidFill>
                  <a:schemeClr val="tx1"/>
                </a:solidFill>
                <a:effectLst/>
                <a:latin typeface="Arial" charset="0"/>
              </a:rPr>
              <a:t> </a:t>
            </a:r>
            <a:r>
              <a:rPr kumimoji="0" lang="en-US" altLang="en-US" sz="2400" b="0" i="0" u="none" strike="noStrike" cap="none" normalizeH="0" baseline="0" dirty="0">
                <a:ln>
                  <a:noFill/>
                </a:ln>
                <a:solidFill>
                  <a:schemeClr val="tx1"/>
                </a:solidFill>
                <a:effectLst/>
                <a:latin typeface="Arial" charset="0"/>
              </a:rPr>
              <a:t>(</a:t>
            </a:r>
            <a:r>
              <a:rPr kumimoji="0" lang="en-US" altLang="en-US" sz="2400" b="0" i="0" u="none" strike="noStrike" cap="none" normalizeH="0" baseline="0" dirty="0" err="1">
                <a:ln>
                  <a:noFill/>
                </a:ln>
                <a:solidFill>
                  <a:schemeClr val="tx1"/>
                </a:solidFill>
                <a:effectLst/>
                <a:latin typeface="Arial" charset="0"/>
              </a:rPr>
              <a:t>aq</a:t>
            </a:r>
            <a:r>
              <a:rPr kumimoji="0" lang="en-US" altLang="en-US" sz="2400" b="0" i="0" u="none" strike="noStrike" cap="none" normalizeH="0" baseline="0" dirty="0">
                <a:ln>
                  <a:noFill/>
                </a:ln>
                <a:solidFill>
                  <a:schemeClr val="tx1"/>
                </a:solidFill>
                <a:effectLst/>
                <a:latin typeface="Arial" charset="0"/>
              </a:rPr>
              <a:t>) + H</a:t>
            </a:r>
            <a:r>
              <a:rPr kumimoji="0" lang="en-US" altLang="en-US" sz="2400" b="0" i="0" u="none" strike="noStrike" cap="none" normalizeH="0" baseline="-25000" dirty="0">
                <a:ln>
                  <a:noFill/>
                </a:ln>
                <a:solidFill>
                  <a:schemeClr val="tx1"/>
                </a:solidFill>
                <a:effectLst/>
                <a:latin typeface="Arial" charset="0"/>
              </a:rPr>
              <a:t>2</a:t>
            </a:r>
            <a:r>
              <a:rPr kumimoji="0" lang="en-US" altLang="en-US" sz="2400" b="0" i="0" u="none" strike="noStrike" cap="none" normalizeH="0" baseline="0" dirty="0">
                <a:ln>
                  <a:noFill/>
                </a:ln>
                <a:solidFill>
                  <a:schemeClr val="tx1"/>
                </a:solidFill>
                <a:effectLst/>
                <a:latin typeface="Arial" charset="0"/>
              </a:rPr>
              <a:t>O (l) </a:t>
            </a:r>
            <a:r>
              <a:rPr kumimoji="0" lang="en-US" altLang="en-US" sz="2400" b="0" i="0" u="none" strike="noStrike" cap="none" normalizeH="0" baseline="0" dirty="0" smtClean="0">
                <a:ln>
                  <a:noFill/>
                </a:ln>
                <a:solidFill>
                  <a:schemeClr val="tx1"/>
                </a:solidFill>
                <a:effectLst/>
                <a:latin typeface="Arial" charset="0"/>
                <a:sym typeface="Wingdings"/>
              </a:rPr>
              <a:t> </a:t>
            </a:r>
            <a:r>
              <a:rPr kumimoji="0" lang="en-US" altLang="en-US" sz="2400" b="0" i="0" u="none" strike="noStrike" cap="none" normalizeH="0" baseline="0" dirty="0" smtClean="0">
                <a:ln>
                  <a:noFill/>
                </a:ln>
                <a:solidFill>
                  <a:schemeClr val="tx1"/>
                </a:solidFill>
                <a:effectLst/>
                <a:latin typeface="Arial" charset="0"/>
              </a:rPr>
              <a:t>H</a:t>
            </a:r>
            <a:r>
              <a:rPr kumimoji="0" lang="en-US" altLang="en-US" sz="2400" b="0" i="0" u="none" strike="noStrike" cap="none" normalizeH="0" baseline="-25000" dirty="0" smtClean="0">
                <a:ln>
                  <a:noFill/>
                </a:ln>
                <a:solidFill>
                  <a:schemeClr val="tx1"/>
                </a:solidFill>
                <a:effectLst/>
                <a:latin typeface="Arial" charset="0"/>
              </a:rPr>
              <a:t>3</a:t>
            </a:r>
            <a:r>
              <a:rPr kumimoji="0" lang="en-US" altLang="en-US" sz="2400" b="0" i="0" u="none" strike="noStrike" cap="none" normalizeH="0" baseline="0" dirty="0" smtClean="0">
                <a:ln>
                  <a:noFill/>
                </a:ln>
                <a:solidFill>
                  <a:schemeClr val="tx1"/>
                </a:solidFill>
                <a:effectLst/>
                <a:latin typeface="Arial" charset="0"/>
              </a:rPr>
              <a:t>O</a:t>
            </a:r>
            <a:r>
              <a:rPr kumimoji="0" lang="en-US" altLang="en-US" sz="2400" b="0" i="0" u="none" strike="noStrike" cap="none" normalizeH="0" baseline="30000" dirty="0">
                <a:ln>
                  <a:noFill/>
                </a:ln>
                <a:solidFill>
                  <a:schemeClr val="tx1"/>
                </a:solidFill>
                <a:effectLst/>
                <a:latin typeface="Arial" charset="0"/>
              </a:rPr>
              <a:t>+</a:t>
            </a:r>
            <a:r>
              <a:rPr kumimoji="0" lang="en-US" altLang="en-US" sz="2400" b="0" i="0" u="none" strike="noStrike" cap="none" normalizeH="0" baseline="0" dirty="0">
                <a:ln>
                  <a:noFill/>
                </a:ln>
                <a:solidFill>
                  <a:schemeClr val="tx1"/>
                </a:solidFill>
                <a:effectLst/>
                <a:latin typeface="Arial" charset="0"/>
              </a:rPr>
              <a:t>(</a:t>
            </a:r>
            <a:r>
              <a:rPr kumimoji="0" lang="en-US" altLang="en-US" sz="2400" b="0" i="0" u="none" strike="noStrike" cap="none" normalizeH="0" baseline="0" dirty="0" err="1">
                <a:ln>
                  <a:noFill/>
                </a:ln>
                <a:solidFill>
                  <a:schemeClr val="tx1"/>
                </a:solidFill>
                <a:effectLst/>
                <a:latin typeface="Arial" charset="0"/>
              </a:rPr>
              <a:t>aq</a:t>
            </a:r>
            <a:r>
              <a:rPr kumimoji="0" lang="en-US" altLang="en-US" sz="2400" b="0" i="0" u="none" strike="noStrike" cap="none" normalizeH="0" baseline="0" dirty="0">
                <a:ln>
                  <a:noFill/>
                </a:ln>
                <a:solidFill>
                  <a:schemeClr val="tx1"/>
                </a:solidFill>
                <a:effectLst/>
                <a:latin typeface="Arial" charset="0"/>
              </a:rPr>
              <a:t>) + HSO</a:t>
            </a:r>
            <a:r>
              <a:rPr kumimoji="0" lang="en-US" altLang="en-US" sz="2400" b="0" i="0" u="none" strike="noStrike" cap="none" normalizeH="0" baseline="-25000" dirty="0">
                <a:ln>
                  <a:noFill/>
                </a:ln>
                <a:solidFill>
                  <a:schemeClr val="tx1"/>
                </a:solidFill>
                <a:effectLst/>
                <a:latin typeface="Arial" charset="0"/>
              </a:rPr>
              <a:t>4</a:t>
            </a:r>
            <a:r>
              <a:rPr kumimoji="0" lang="en-US" altLang="en-US" sz="2400" b="0" i="0" u="none" strike="noStrike" cap="none" normalizeH="0" baseline="30000" dirty="0">
                <a:ln>
                  <a:noFill/>
                </a:ln>
                <a:solidFill>
                  <a:schemeClr val="tx1"/>
                </a:solidFill>
                <a:effectLst/>
                <a:latin typeface="Arial" charset="0"/>
              </a:rPr>
              <a:t>-</a:t>
            </a:r>
            <a:r>
              <a:rPr kumimoji="0" lang="en-US" altLang="en-US" sz="2400" b="0" i="0" u="none" strike="noStrike" cap="none" normalizeH="0" baseline="0" dirty="0">
                <a:ln>
                  <a:noFill/>
                </a:ln>
                <a:solidFill>
                  <a:schemeClr val="tx1"/>
                </a:solidFill>
                <a:effectLst/>
                <a:latin typeface="Arial" charset="0"/>
              </a:rPr>
              <a:t> (</a:t>
            </a:r>
            <a:r>
              <a:rPr kumimoji="0" lang="en-US" altLang="en-US" sz="2400" b="0" i="0" u="none" strike="noStrike" cap="none" normalizeH="0" baseline="0" dirty="0" err="1">
                <a:ln>
                  <a:noFill/>
                </a:ln>
                <a:solidFill>
                  <a:schemeClr val="tx1"/>
                </a:solidFill>
                <a:effectLst/>
                <a:latin typeface="Arial" charset="0"/>
              </a:rPr>
              <a:t>aq</a:t>
            </a:r>
            <a:r>
              <a:rPr kumimoji="0" lang="en-US" altLang="en-US" sz="2400" b="0" i="0" u="none" strike="noStrike" cap="none" normalizeH="0" baseline="0" dirty="0">
                <a:ln>
                  <a:noFill/>
                </a:ln>
                <a:solidFill>
                  <a:schemeClr val="tx1"/>
                </a:solidFill>
                <a:effectLst/>
                <a:latin typeface="Arial" charset="0"/>
              </a:rPr>
              <a:t>) </a:t>
            </a:r>
            <a:endParaRPr kumimoji="0" lang="en-US" altLang="en-US" sz="2400" b="0" i="0" u="none" strike="noStrike" cap="none" normalizeH="0" baseline="0" dirty="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800" dirty="0" smtClean="0">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dirty="0" smtClean="0">
                <a:latin typeface="Arial" charset="0"/>
              </a:rPr>
              <a:t>Followed by </a:t>
            </a:r>
            <a:endParaRPr lang="en-US" altLang="en-US" sz="2400" dirty="0">
              <a:latin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latin typeface="Arial" charset="0"/>
              </a:rPr>
              <a:t>HSO</a:t>
            </a:r>
            <a:r>
              <a:rPr kumimoji="0" lang="en-US" altLang="en-US" sz="2400" b="0" i="0" u="none" strike="noStrike" cap="none" normalizeH="0" baseline="-25000" dirty="0" smtClean="0">
                <a:ln>
                  <a:noFill/>
                </a:ln>
                <a:solidFill>
                  <a:schemeClr val="tx1"/>
                </a:solidFill>
                <a:effectLst/>
                <a:latin typeface="Arial" charset="0"/>
              </a:rPr>
              <a:t>4</a:t>
            </a:r>
            <a:r>
              <a:rPr kumimoji="0" lang="en-US" altLang="en-US" sz="2400" b="0" i="0" u="none" strike="noStrike" cap="none" normalizeH="0" baseline="30000" dirty="0" smtClean="0">
                <a:ln>
                  <a:noFill/>
                </a:ln>
                <a:solidFill>
                  <a:schemeClr val="tx1"/>
                </a:solidFill>
                <a:effectLst/>
                <a:latin typeface="Arial" charset="0"/>
              </a:rPr>
              <a:t>-</a:t>
            </a:r>
            <a:r>
              <a:rPr kumimoji="0" lang="en-US" altLang="en-US" sz="2400" b="0" i="0" u="none" strike="noStrike" cap="none" normalizeH="0" baseline="0" dirty="0" smtClean="0">
                <a:ln>
                  <a:noFill/>
                </a:ln>
                <a:solidFill>
                  <a:schemeClr val="tx1"/>
                </a:solidFill>
                <a:effectLst/>
                <a:latin typeface="Arial" charset="0"/>
              </a:rPr>
              <a:t> </a:t>
            </a:r>
            <a:r>
              <a:rPr kumimoji="0" lang="en-US" altLang="en-US" sz="2400" b="0" i="0" u="none" strike="noStrike" cap="none" normalizeH="0" baseline="0" dirty="0">
                <a:ln>
                  <a:noFill/>
                </a:ln>
                <a:solidFill>
                  <a:schemeClr val="tx1"/>
                </a:solidFill>
                <a:effectLst/>
                <a:latin typeface="Arial" charset="0"/>
              </a:rPr>
              <a:t>(</a:t>
            </a:r>
            <a:r>
              <a:rPr kumimoji="0" lang="en-US" altLang="en-US" sz="2400" b="0" i="0" u="none" strike="noStrike" cap="none" normalizeH="0" baseline="0" dirty="0" err="1">
                <a:ln>
                  <a:noFill/>
                </a:ln>
                <a:solidFill>
                  <a:schemeClr val="tx1"/>
                </a:solidFill>
                <a:effectLst/>
                <a:latin typeface="Arial" charset="0"/>
              </a:rPr>
              <a:t>aq</a:t>
            </a:r>
            <a:r>
              <a:rPr kumimoji="0" lang="en-US" altLang="en-US" sz="2400" b="0" i="0" u="none" strike="noStrike" cap="none" normalizeH="0" baseline="0" dirty="0">
                <a:ln>
                  <a:noFill/>
                </a:ln>
                <a:solidFill>
                  <a:schemeClr val="tx1"/>
                </a:solidFill>
                <a:effectLst/>
                <a:latin typeface="Arial" charset="0"/>
              </a:rPr>
              <a:t>) + H</a:t>
            </a:r>
            <a:r>
              <a:rPr kumimoji="0" lang="en-US" altLang="en-US" sz="2400" b="0" i="0" u="none" strike="noStrike" cap="none" normalizeH="0" baseline="-25000" dirty="0">
                <a:ln>
                  <a:noFill/>
                </a:ln>
                <a:solidFill>
                  <a:schemeClr val="tx1"/>
                </a:solidFill>
                <a:effectLst/>
                <a:latin typeface="Arial" charset="0"/>
              </a:rPr>
              <a:t>2</a:t>
            </a:r>
            <a:r>
              <a:rPr kumimoji="0" lang="en-US" altLang="en-US" sz="2400" b="0" i="0" u="none" strike="noStrike" cap="none" normalizeH="0" baseline="0" dirty="0">
                <a:ln>
                  <a:noFill/>
                </a:ln>
                <a:solidFill>
                  <a:schemeClr val="tx1"/>
                </a:solidFill>
                <a:effectLst/>
                <a:latin typeface="Arial" charset="0"/>
              </a:rPr>
              <a:t>O (l) ↔ H</a:t>
            </a:r>
            <a:r>
              <a:rPr kumimoji="0" lang="en-US" altLang="en-US" sz="2400" b="0" i="0" u="none" strike="noStrike" cap="none" normalizeH="0" baseline="-25000" dirty="0">
                <a:ln>
                  <a:noFill/>
                </a:ln>
                <a:solidFill>
                  <a:schemeClr val="tx1"/>
                </a:solidFill>
                <a:effectLst/>
                <a:latin typeface="Arial" charset="0"/>
              </a:rPr>
              <a:t>3</a:t>
            </a:r>
            <a:r>
              <a:rPr kumimoji="0" lang="en-US" altLang="en-US" sz="2400" b="0" i="0" u="none" strike="noStrike" cap="none" normalizeH="0" baseline="0" dirty="0">
                <a:ln>
                  <a:noFill/>
                </a:ln>
                <a:solidFill>
                  <a:schemeClr val="tx1"/>
                </a:solidFill>
                <a:effectLst/>
                <a:latin typeface="Arial" charset="0"/>
              </a:rPr>
              <a:t>O</a:t>
            </a:r>
            <a:r>
              <a:rPr kumimoji="0" lang="en-US" altLang="en-US" sz="2400" b="0" i="0" u="none" strike="noStrike" cap="none" normalizeH="0" baseline="30000" dirty="0">
                <a:ln>
                  <a:noFill/>
                </a:ln>
                <a:solidFill>
                  <a:schemeClr val="tx1"/>
                </a:solidFill>
                <a:effectLst/>
                <a:latin typeface="Arial" charset="0"/>
              </a:rPr>
              <a:t>+</a:t>
            </a:r>
            <a:r>
              <a:rPr kumimoji="0" lang="en-US" altLang="en-US" sz="2400" b="0" i="0" u="none" strike="noStrike" cap="none" normalizeH="0" baseline="0" dirty="0">
                <a:ln>
                  <a:noFill/>
                </a:ln>
                <a:solidFill>
                  <a:schemeClr val="tx1"/>
                </a:solidFill>
                <a:effectLst/>
                <a:latin typeface="Arial" charset="0"/>
              </a:rPr>
              <a:t>(</a:t>
            </a:r>
            <a:r>
              <a:rPr kumimoji="0" lang="en-US" altLang="en-US" sz="2400" b="0" i="0" u="none" strike="noStrike" cap="none" normalizeH="0" baseline="0" dirty="0" err="1">
                <a:ln>
                  <a:noFill/>
                </a:ln>
                <a:solidFill>
                  <a:schemeClr val="tx1"/>
                </a:solidFill>
                <a:effectLst/>
                <a:latin typeface="Arial" charset="0"/>
              </a:rPr>
              <a:t>aq</a:t>
            </a:r>
            <a:r>
              <a:rPr kumimoji="0" lang="en-US" altLang="en-US" sz="2400" b="0" i="0" u="none" strike="noStrike" cap="none" normalizeH="0" baseline="0" dirty="0">
                <a:ln>
                  <a:noFill/>
                </a:ln>
                <a:solidFill>
                  <a:schemeClr val="tx1"/>
                </a:solidFill>
                <a:effectLst/>
                <a:latin typeface="Arial" charset="0"/>
              </a:rPr>
              <a:t>) + SO</a:t>
            </a:r>
            <a:r>
              <a:rPr kumimoji="0" lang="en-US" altLang="en-US" sz="2400" b="0" i="0" u="none" strike="noStrike" cap="none" normalizeH="0" baseline="-25000" dirty="0">
                <a:ln>
                  <a:noFill/>
                </a:ln>
                <a:solidFill>
                  <a:schemeClr val="tx1"/>
                </a:solidFill>
                <a:effectLst/>
                <a:latin typeface="Arial" charset="0"/>
              </a:rPr>
              <a:t>4</a:t>
            </a:r>
            <a:r>
              <a:rPr kumimoji="0" lang="en-US" altLang="en-US" sz="2400" b="0" i="0" u="none" strike="noStrike" cap="none" normalizeH="0" baseline="30000" dirty="0">
                <a:ln>
                  <a:noFill/>
                </a:ln>
                <a:solidFill>
                  <a:schemeClr val="tx1"/>
                </a:solidFill>
                <a:effectLst/>
                <a:latin typeface="Arial" charset="0"/>
              </a:rPr>
              <a:t>2-</a:t>
            </a:r>
            <a:r>
              <a:rPr kumimoji="0" lang="en-US" altLang="en-US" sz="2400" b="0" i="0" u="none" strike="noStrike" cap="none" normalizeH="0" baseline="0" dirty="0">
                <a:ln>
                  <a:noFill/>
                </a:ln>
                <a:solidFill>
                  <a:schemeClr val="tx1"/>
                </a:solidFill>
                <a:effectLst/>
                <a:latin typeface="Arial" charset="0"/>
              </a:rPr>
              <a:t> (</a:t>
            </a:r>
            <a:r>
              <a:rPr kumimoji="0" lang="en-US" altLang="en-US" sz="2400" b="0" i="0" u="none" strike="noStrike" cap="none" normalizeH="0" baseline="0" dirty="0" err="1">
                <a:ln>
                  <a:noFill/>
                </a:ln>
                <a:solidFill>
                  <a:schemeClr val="tx1"/>
                </a:solidFill>
                <a:effectLst/>
                <a:latin typeface="Arial" charset="0"/>
              </a:rPr>
              <a:t>aq</a:t>
            </a:r>
            <a:r>
              <a:rPr kumimoji="0" lang="en-US" altLang="en-US" sz="2400" b="0" i="0" u="none" strike="noStrike" cap="none" normalizeH="0" baseline="0" dirty="0">
                <a:ln>
                  <a:noFill/>
                </a:ln>
                <a:solidFill>
                  <a:schemeClr val="tx1"/>
                </a:solidFill>
                <a:effectLst/>
                <a:latin typeface="Arial"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baseline="0" dirty="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latin typeface="Arial" charset="0"/>
              </a:rPr>
              <a:t>In </a:t>
            </a:r>
            <a:r>
              <a:rPr kumimoji="0" lang="en-US" altLang="en-US" sz="2400" b="0" i="0" u="none" strike="noStrike" cap="none" normalizeH="0" baseline="0" dirty="0">
                <a:ln>
                  <a:noFill/>
                </a:ln>
                <a:solidFill>
                  <a:schemeClr val="tx1"/>
                </a:solidFill>
                <a:effectLst/>
                <a:latin typeface="Arial" charset="0"/>
              </a:rPr>
              <a:t>this case K</a:t>
            </a:r>
            <a:r>
              <a:rPr kumimoji="0" lang="en-US" altLang="en-US" sz="2400" b="0" i="0" u="none" strike="noStrike" cap="none" normalizeH="0" baseline="-25000" dirty="0">
                <a:ln>
                  <a:noFill/>
                </a:ln>
                <a:solidFill>
                  <a:schemeClr val="tx1"/>
                </a:solidFill>
                <a:effectLst/>
                <a:latin typeface="Arial" charset="0"/>
              </a:rPr>
              <a:t>a1</a:t>
            </a:r>
            <a:r>
              <a:rPr kumimoji="0" lang="en-US" altLang="en-US" sz="2400" b="0" i="0" u="none" strike="noStrike" cap="none" normalizeH="0" baseline="0" dirty="0">
                <a:ln>
                  <a:noFill/>
                </a:ln>
                <a:solidFill>
                  <a:schemeClr val="tx1"/>
                </a:solidFill>
                <a:effectLst/>
                <a:latin typeface="Arial" charset="0"/>
              </a:rPr>
              <a:t> is large and we can assume that all of the sulfuric acid is transformed to hydronium and bisulfate </a:t>
            </a:r>
            <a:r>
              <a:rPr kumimoji="0" lang="en-US" altLang="en-US" sz="2400" b="0" i="0" u="none" strike="noStrike" cap="none" normalizeH="0" baseline="0" dirty="0" smtClean="0">
                <a:ln>
                  <a:noFill/>
                </a:ln>
                <a:solidFill>
                  <a:schemeClr val="tx1"/>
                </a:solidFill>
                <a:effectLst/>
                <a:latin typeface="Arial" charset="0"/>
              </a:rPr>
              <a:t>ions</a:t>
            </a:r>
            <a:r>
              <a:rPr kumimoji="0" lang="en-US" altLang="en-US" sz="2400" b="0" i="0" u="none" strike="noStrike" cap="none" normalizeH="0" baseline="0" dirty="0">
                <a:ln>
                  <a:noFill/>
                </a:ln>
                <a:solidFill>
                  <a:schemeClr val="tx1"/>
                </a:solidFill>
                <a:effectLst/>
                <a:latin typeface="Arial" charset="0"/>
              </a:rPr>
              <a:t/>
            </a:r>
            <a:br>
              <a:rPr kumimoji="0" lang="en-US" altLang="en-US" sz="2400" b="0" i="0" u="none" strike="noStrike" cap="none" normalizeH="0" baseline="0" dirty="0">
                <a:ln>
                  <a:noFill/>
                </a:ln>
                <a:solidFill>
                  <a:schemeClr val="tx1"/>
                </a:solidFill>
                <a:effectLst/>
                <a:latin typeface="Arial" charset="0"/>
              </a:rPr>
            </a:br>
            <a:endParaRPr kumimoji="0" lang="en-US" altLang="en-US" sz="2400" b="0"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1694230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p:cNvSpPr txBox="1">
            <a:spLocks noChangeArrowheads="1"/>
          </p:cNvSpPr>
          <p:nvPr/>
        </p:nvSpPr>
        <p:spPr>
          <a:xfrm>
            <a:off x="828676" y="0"/>
            <a:ext cx="8731637" cy="84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b="1" dirty="0" smtClean="0">
                <a:solidFill>
                  <a:srgbClr val="002060"/>
                </a:solidFill>
              </a:rPr>
              <a:t>Strong </a:t>
            </a:r>
            <a:r>
              <a:rPr lang="en-US" altLang="en-US" sz="4400" b="1" dirty="0" err="1" smtClean="0">
                <a:solidFill>
                  <a:srgbClr val="002060"/>
                </a:solidFill>
              </a:rPr>
              <a:t>Polyprotic</a:t>
            </a:r>
            <a:r>
              <a:rPr lang="en-US" altLang="en-US" sz="4400" b="1" dirty="0" smtClean="0">
                <a:solidFill>
                  <a:srgbClr val="002060"/>
                </a:solidFill>
              </a:rPr>
              <a:t> Acids</a:t>
            </a:r>
            <a:endParaRPr lang="en-US" altLang="en-US" sz="4400" b="1" dirty="0">
              <a:solidFill>
                <a:schemeClr val="tx2"/>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2038720014"/>
              </p:ext>
            </p:extLst>
          </p:nvPr>
        </p:nvGraphicFramePr>
        <p:xfrm>
          <a:off x="828676" y="2825044"/>
          <a:ext cx="7886700" cy="1828800"/>
        </p:xfrm>
        <a:graphic>
          <a:graphicData uri="http://schemas.openxmlformats.org/drawingml/2006/table">
            <a:tbl>
              <a:tblPr/>
              <a:tblGrid>
                <a:gridCol w="1971675"/>
                <a:gridCol w="1971675"/>
                <a:gridCol w="1971675"/>
                <a:gridCol w="1971675"/>
              </a:tblGrid>
              <a:tr h="0">
                <a:tc>
                  <a:txBody>
                    <a:bodyPr/>
                    <a:lstStyle/>
                    <a:p>
                      <a:endParaRPr lang="en-US" sz="2400" dirty="0">
                        <a:effectLst/>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pt-BR" sz="2400" dirty="0">
                          <a:effectLst/>
                          <a:latin typeface="+mn-lt"/>
                        </a:rPr>
                        <a:t>HSO</a:t>
                      </a:r>
                      <a:r>
                        <a:rPr lang="pt-BR" sz="2400" baseline="-25000" dirty="0">
                          <a:effectLst/>
                          <a:latin typeface="+mn-lt"/>
                        </a:rPr>
                        <a:t>4</a:t>
                      </a:r>
                      <a:r>
                        <a:rPr lang="pt-BR" sz="2400" baseline="30000" dirty="0">
                          <a:effectLst/>
                          <a:latin typeface="+mn-lt"/>
                        </a:rPr>
                        <a:t>-</a:t>
                      </a:r>
                      <a:r>
                        <a:rPr lang="pt-BR" sz="2400" dirty="0">
                          <a:effectLst/>
                          <a:latin typeface="+mn-lt"/>
                        </a:rPr>
                        <a:t>(</a:t>
                      </a:r>
                      <a:r>
                        <a:rPr lang="pt-BR" sz="2400" dirty="0" err="1">
                          <a:effectLst/>
                          <a:latin typeface="+mn-lt"/>
                        </a:rPr>
                        <a:t>aq</a:t>
                      </a:r>
                      <a:r>
                        <a:rPr lang="pt-BR" sz="2400" dirty="0">
                          <a:effectLst/>
                          <a:latin typeface="+mn-lt"/>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pt-BR" sz="2400" dirty="0">
                          <a:effectLst/>
                          <a:latin typeface="+mn-lt"/>
                        </a:rPr>
                        <a:t>H</a:t>
                      </a:r>
                      <a:r>
                        <a:rPr lang="pt-BR" sz="2400" baseline="-25000" dirty="0">
                          <a:effectLst/>
                          <a:latin typeface="+mn-lt"/>
                        </a:rPr>
                        <a:t>3</a:t>
                      </a:r>
                      <a:r>
                        <a:rPr lang="pt-BR" sz="2400" dirty="0">
                          <a:effectLst/>
                          <a:latin typeface="+mn-lt"/>
                        </a:rPr>
                        <a:t>O</a:t>
                      </a:r>
                      <a:r>
                        <a:rPr lang="pt-BR" sz="2400" baseline="30000" dirty="0">
                          <a:effectLst/>
                          <a:latin typeface="+mn-lt"/>
                        </a:rPr>
                        <a:t>+</a:t>
                      </a:r>
                      <a:r>
                        <a:rPr lang="pt-BR" sz="2400" dirty="0">
                          <a:effectLst/>
                          <a:latin typeface="+mn-lt"/>
                        </a:rPr>
                        <a:t>(</a:t>
                      </a:r>
                      <a:r>
                        <a:rPr lang="pt-BR" sz="2400" dirty="0" err="1">
                          <a:effectLst/>
                          <a:latin typeface="+mn-lt"/>
                        </a:rPr>
                        <a:t>aq</a:t>
                      </a:r>
                      <a:r>
                        <a:rPr lang="pt-BR" sz="2400" dirty="0">
                          <a:effectLst/>
                          <a:latin typeface="+mn-lt"/>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pt-BR" sz="2400" dirty="0">
                          <a:effectLst/>
                          <a:latin typeface="+mn-lt"/>
                        </a:rPr>
                        <a:t>SO</a:t>
                      </a:r>
                      <a:r>
                        <a:rPr lang="pt-BR" sz="2400" baseline="-25000" dirty="0">
                          <a:effectLst/>
                          <a:latin typeface="+mn-lt"/>
                        </a:rPr>
                        <a:t>4</a:t>
                      </a:r>
                      <a:r>
                        <a:rPr lang="pt-BR" sz="2400" baseline="30000" dirty="0">
                          <a:effectLst/>
                          <a:latin typeface="+mn-lt"/>
                        </a:rPr>
                        <a:t>2-</a:t>
                      </a:r>
                      <a:r>
                        <a:rPr lang="pt-BR" sz="2400" dirty="0">
                          <a:effectLst/>
                          <a:latin typeface="+mn-lt"/>
                        </a:rPr>
                        <a:t> (</a:t>
                      </a:r>
                      <a:r>
                        <a:rPr lang="pt-BR" sz="2400" dirty="0" err="1">
                          <a:effectLst/>
                          <a:latin typeface="+mn-lt"/>
                        </a:rPr>
                        <a:t>aq</a:t>
                      </a:r>
                      <a:r>
                        <a:rPr lang="pt-BR" sz="2400" dirty="0">
                          <a:effectLst/>
                          <a:latin typeface="+mn-lt"/>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r>
                        <a:rPr lang="en-US" sz="2400" dirty="0">
                          <a:effectLst/>
                          <a:latin typeface="+mn-lt"/>
                        </a:rPr>
                        <a:t>Initial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a:effectLst/>
                          <a:latin typeface="+mn-lt"/>
                        </a:rPr>
                        <a:t>1M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a:effectLst/>
                          <a:latin typeface="+mn-lt"/>
                        </a:rPr>
                        <a:t>1M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a:effectLst/>
                          <a:latin typeface="+mn-lt"/>
                        </a:rPr>
                        <a:t>0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r>
                        <a:rPr lang="en-US" sz="2400">
                          <a:effectLst/>
                          <a:latin typeface="+mn-lt"/>
                        </a:rPr>
                        <a:t>Change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2400">
                          <a:effectLst/>
                          <a:latin typeface="+mn-lt"/>
                        </a:rPr>
                        <a:t>-x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2400">
                          <a:effectLst/>
                          <a:latin typeface="+mn-lt"/>
                        </a:rPr>
                        <a:t>+x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2400">
                          <a:effectLst/>
                          <a:latin typeface="+mn-lt"/>
                        </a:rPr>
                        <a:t>+x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r>
                        <a:rPr lang="en-US" sz="2400" dirty="0">
                          <a:effectLst/>
                          <a:latin typeface="+mn-lt"/>
                        </a:rPr>
                        <a:t>Equilibrium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2400">
                          <a:effectLst/>
                          <a:latin typeface="+mn-lt"/>
                        </a:rPr>
                        <a:t>1M - x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2400">
                          <a:effectLst/>
                          <a:latin typeface="+mn-lt"/>
                        </a:rPr>
                        <a:t>1M + x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2400" dirty="0">
                          <a:effectLst/>
                          <a:latin typeface="+mn-lt"/>
                        </a:rPr>
                        <a:t>x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mc:AlternateContent xmlns:mc="http://schemas.openxmlformats.org/markup-compatibility/2006" xmlns:a14="http://schemas.microsoft.com/office/drawing/2010/main">
        <mc:Choice Requires="a14">
          <p:sp>
            <p:nvSpPr>
              <p:cNvPr id="5" name="Rectangle 1"/>
              <p:cNvSpPr>
                <a:spLocks noChangeArrowheads="1"/>
              </p:cNvSpPr>
              <p:nvPr/>
            </p:nvSpPr>
            <p:spPr bwMode="auto">
              <a:xfrm>
                <a:off x="763928" y="907963"/>
                <a:ext cx="8380072" cy="5662961"/>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rPr>
                  <a:t>Thus if we started with 1 M H</a:t>
                </a:r>
                <a:r>
                  <a:rPr kumimoji="0" lang="en-US" altLang="en-US" sz="2400" b="0" i="0" u="none" strike="noStrike" cap="none" normalizeH="0" baseline="-25000" dirty="0" smtClean="0">
                    <a:ln>
                      <a:noFill/>
                    </a:ln>
                    <a:solidFill>
                      <a:schemeClr val="tx1"/>
                    </a:solidFill>
                    <a:effectLst/>
                  </a:rPr>
                  <a:t>2</a:t>
                </a:r>
                <a:r>
                  <a:rPr kumimoji="0" lang="en-US" altLang="en-US" sz="2400" b="0" i="0" u="none" strike="noStrike" cap="none" normalizeH="0" baseline="0" dirty="0" smtClean="0">
                    <a:ln>
                      <a:noFill/>
                    </a:ln>
                    <a:solidFill>
                      <a:schemeClr val="tx1"/>
                    </a:solidFill>
                    <a:effectLst/>
                  </a:rPr>
                  <a:t>SO</a:t>
                </a:r>
                <a:r>
                  <a:rPr kumimoji="0" lang="en-US" altLang="en-US" sz="2400" b="0" i="0" u="none" strike="noStrike" cap="none" normalizeH="0" baseline="-25000" dirty="0" smtClean="0">
                    <a:ln>
                      <a:noFill/>
                    </a:ln>
                    <a:solidFill>
                      <a:schemeClr val="tx1"/>
                    </a:solidFill>
                    <a:effectLst/>
                  </a:rPr>
                  <a:t>4</a:t>
                </a:r>
                <a:r>
                  <a:rPr kumimoji="0" lang="en-US" altLang="en-US" sz="2400" b="0" i="0" u="none" strike="noStrike" cap="none" normalizeH="0" baseline="0" dirty="0" smtClean="0">
                    <a:ln>
                      <a:noFill/>
                    </a:ln>
                    <a:solidFill>
                      <a:schemeClr val="tx1"/>
                    </a:solidFill>
                    <a:effectLst/>
                  </a:rPr>
                  <a:t> (</a:t>
                </a:r>
                <a:r>
                  <a:rPr kumimoji="0" lang="en-US" altLang="en-US" sz="2400" b="0" i="0" u="none" strike="noStrike" cap="none" normalizeH="0" baseline="0" dirty="0" err="1">
                    <a:ln>
                      <a:noFill/>
                    </a:ln>
                    <a:solidFill>
                      <a:schemeClr val="tx1"/>
                    </a:solidFill>
                    <a:effectLst/>
                  </a:rPr>
                  <a:t>aq</a:t>
                </a:r>
                <a:r>
                  <a:rPr kumimoji="0" lang="en-US" altLang="en-US" sz="2400" b="0" i="0" u="none" strike="noStrike" cap="none" normalizeH="0" baseline="0" dirty="0">
                    <a:ln>
                      <a:noFill/>
                    </a:ln>
                    <a:solidFill>
                      <a:schemeClr val="tx1"/>
                    </a:solidFill>
                    <a:effectLst/>
                  </a:rPr>
                  <a:t>), the starting point for the second equilibrium </a:t>
                </a:r>
                <a:endParaRPr kumimoji="0" lang="en-US" altLang="en-US" sz="2400" b="0" i="0" u="none" strike="noStrike" cap="none" normalizeH="0" baseline="0" dirty="0" smtClean="0">
                  <a:ln>
                    <a:noFill/>
                  </a:ln>
                  <a:solidFill>
                    <a:schemeClr val="tx1"/>
                  </a:solidFill>
                  <a:effectLst/>
                </a:endParaRPr>
              </a:p>
              <a:p>
                <a:pPr eaLnBrk="0" fontAlgn="base" hangingPunct="0">
                  <a:spcBef>
                    <a:spcPct val="0"/>
                  </a:spcBef>
                  <a:spcAft>
                    <a:spcPct val="0"/>
                  </a:spcAft>
                </a:pPr>
                <a:endParaRPr kumimoji="0" lang="en-US" altLang="en-US" sz="800" b="0" i="0" u="none" strike="noStrike" cap="none" normalizeH="0" baseline="0" dirty="0" smtClean="0">
                  <a:ln>
                    <a:noFill/>
                  </a:ln>
                  <a:solidFill>
                    <a:schemeClr val="tx1"/>
                  </a:solidFill>
                  <a:effectLst/>
                </a:endParaRPr>
              </a:p>
              <a:p>
                <a:pPr algn="ctr" eaLnBrk="0" fontAlgn="base" hangingPunct="0">
                  <a:spcBef>
                    <a:spcPct val="0"/>
                  </a:spcBef>
                  <a:spcAft>
                    <a:spcPct val="0"/>
                  </a:spcAft>
                </a:pPr>
                <a:r>
                  <a:rPr kumimoji="0" lang="en-US" altLang="en-US" sz="2400" b="0" i="0" u="none" strike="noStrike" cap="none" normalizeH="0" baseline="0" dirty="0" smtClean="0">
                    <a:ln>
                      <a:noFill/>
                    </a:ln>
                    <a:solidFill>
                      <a:schemeClr val="tx1"/>
                    </a:solidFill>
                    <a:effectLst/>
                  </a:rPr>
                  <a:t>HSO</a:t>
                </a:r>
                <a:r>
                  <a:rPr kumimoji="0" lang="en-US" altLang="en-US" sz="2400" b="0" i="0" u="none" strike="noStrike" cap="none" normalizeH="0" baseline="-25000" dirty="0" smtClean="0">
                    <a:ln>
                      <a:noFill/>
                    </a:ln>
                    <a:solidFill>
                      <a:schemeClr val="tx1"/>
                    </a:solidFill>
                    <a:effectLst/>
                  </a:rPr>
                  <a:t>4</a:t>
                </a:r>
                <a:r>
                  <a:rPr kumimoji="0" lang="en-US" altLang="en-US" sz="2400" b="0" i="0" u="none" strike="noStrike" cap="none" normalizeH="0" baseline="30000" dirty="0" smtClean="0">
                    <a:ln>
                      <a:noFill/>
                    </a:ln>
                    <a:solidFill>
                      <a:schemeClr val="tx1"/>
                    </a:solidFill>
                    <a:effectLst/>
                  </a:rPr>
                  <a:t>-</a:t>
                </a:r>
                <a:r>
                  <a:rPr kumimoji="0" lang="en-US" altLang="en-US" sz="2400" b="0" i="0" u="none" strike="noStrike" cap="none" normalizeH="0" baseline="0" dirty="0" smtClean="0">
                    <a:ln>
                      <a:noFill/>
                    </a:ln>
                    <a:solidFill>
                      <a:schemeClr val="tx1"/>
                    </a:solidFill>
                    <a:effectLst/>
                  </a:rPr>
                  <a:t> (</a:t>
                </a:r>
                <a:r>
                  <a:rPr kumimoji="0" lang="en-US" altLang="en-US" sz="2400" b="0" i="0" u="none" strike="noStrike" cap="none" normalizeH="0" baseline="0" dirty="0" err="1" smtClean="0">
                    <a:ln>
                      <a:noFill/>
                    </a:ln>
                    <a:solidFill>
                      <a:schemeClr val="tx1"/>
                    </a:solidFill>
                    <a:effectLst/>
                  </a:rPr>
                  <a:t>aq</a:t>
                </a:r>
                <a:r>
                  <a:rPr kumimoji="0" lang="en-US" altLang="en-US" sz="2400" b="0" i="0" u="none" strike="noStrike" cap="none" normalizeH="0" baseline="0" dirty="0" smtClean="0">
                    <a:ln>
                      <a:noFill/>
                    </a:ln>
                    <a:solidFill>
                      <a:schemeClr val="tx1"/>
                    </a:solidFill>
                    <a:effectLst/>
                  </a:rPr>
                  <a:t>) + H</a:t>
                </a:r>
                <a:r>
                  <a:rPr kumimoji="0" lang="en-US" altLang="en-US" sz="2400" b="0" i="0" u="none" strike="noStrike" cap="none" normalizeH="0" baseline="-25000" dirty="0" smtClean="0">
                    <a:ln>
                      <a:noFill/>
                    </a:ln>
                    <a:solidFill>
                      <a:schemeClr val="tx1"/>
                    </a:solidFill>
                    <a:effectLst/>
                  </a:rPr>
                  <a:t>2</a:t>
                </a:r>
                <a:r>
                  <a:rPr kumimoji="0" lang="en-US" altLang="en-US" sz="2400" b="0" i="0" u="none" strike="noStrike" cap="none" normalizeH="0" baseline="0" dirty="0" smtClean="0">
                    <a:ln>
                      <a:noFill/>
                    </a:ln>
                    <a:solidFill>
                      <a:schemeClr val="tx1"/>
                    </a:solidFill>
                    <a:effectLst/>
                  </a:rPr>
                  <a:t>O (l) ↔ H</a:t>
                </a:r>
                <a:r>
                  <a:rPr kumimoji="0" lang="en-US" altLang="en-US" sz="2400" b="0" i="0" u="none" strike="noStrike" cap="none" normalizeH="0" baseline="-25000" dirty="0" smtClean="0">
                    <a:ln>
                      <a:noFill/>
                    </a:ln>
                    <a:solidFill>
                      <a:schemeClr val="tx1"/>
                    </a:solidFill>
                    <a:effectLst/>
                  </a:rPr>
                  <a:t>3</a:t>
                </a:r>
                <a:r>
                  <a:rPr kumimoji="0" lang="en-US" altLang="en-US" sz="2400" b="0" i="0" u="none" strike="noStrike" cap="none" normalizeH="0" baseline="0" dirty="0" smtClean="0">
                    <a:ln>
                      <a:noFill/>
                    </a:ln>
                    <a:solidFill>
                      <a:schemeClr val="tx1"/>
                    </a:solidFill>
                    <a:effectLst/>
                  </a:rPr>
                  <a:t>O</a:t>
                </a:r>
                <a:r>
                  <a:rPr kumimoji="0" lang="en-US" altLang="en-US" sz="2400" b="0" i="0" u="none" strike="noStrike" cap="none" normalizeH="0" baseline="30000" dirty="0" smtClean="0">
                    <a:ln>
                      <a:noFill/>
                    </a:ln>
                    <a:solidFill>
                      <a:schemeClr val="tx1"/>
                    </a:solidFill>
                    <a:effectLst/>
                  </a:rPr>
                  <a:t>+</a:t>
                </a:r>
                <a:r>
                  <a:rPr kumimoji="0" lang="en-US" altLang="en-US" sz="2400" b="0" i="0" u="none" strike="noStrike" cap="none" normalizeH="0" baseline="0" dirty="0" smtClean="0">
                    <a:ln>
                      <a:noFill/>
                    </a:ln>
                    <a:solidFill>
                      <a:schemeClr val="tx1"/>
                    </a:solidFill>
                    <a:effectLst/>
                  </a:rPr>
                  <a:t>(</a:t>
                </a:r>
                <a:r>
                  <a:rPr kumimoji="0" lang="en-US" altLang="en-US" sz="2400" b="0" i="0" u="none" strike="noStrike" cap="none" normalizeH="0" baseline="0" dirty="0" err="1" smtClean="0">
                    <a:ln>
                      <a:noFill/>
                    </a:ln>
                    <a:solidFill>
                      <a:schemeClr val="tx1"/>
                    </a:solidFill>
                    <a:effectLst/>
                  </a:rPr>
                  <a:t>aq</a:t>
                </a:r>
                <a:r>
                  <a:rPr kumimoji="0" lang="en-US" altLang="en-US" sz="2400" b="0" i="0" u="none" strike="noStrike" cap="none" normalizeH="0" baseline="0" dirty="0" smtClean="0">
                    <a:ln>
                      <a:noFill/>
                    </a:ln>
                    <a:solidFill>
                      <a:schemeClr val="tx1"/>
                    </a:solidFill>
                    <a:effectLst/>
                  </a:rPr>
                  <a:t>) + SO</a:t>
                </a:r>
                <a:r>
                  <a:rPr kumimoji="0" lang="en-US" altLang="en-US" sz="2400" b="0" i="0" u="none" strike="noStrike" cap="none" normalizeH="0" baseline="-25000" dirty="0" smtClean="0">
                    <a:ln>
                      <a:noFill/>
                    </a:ln>
                    <a:solidFill>
                      <a:schemeClr val="tx1"/>
                    </a:solidFill>
                    <a:effectLst/>
                  </a:rPr>
                  <a:t>4</a:t>
                </a:r>
                <a:r>
                  <a:rPr kumimoji="0" lang="en-US" altLang="en-US" sz="2400" b="0" i="0" u="none" strike="noStrike" cap="none" normalizeH="0" baseline="30000" dirty="0" smtClean="0">
                    <a:ln>
                      <a:noFill/>
                    </a:ln>
                    <a:solidFill>
                      <a:schemeClr val="tx1"/>
                    </a:solidFill>
                    <a:effectLst/>
                  </a:rPr>
                  <a:t>2-</a:t>
                </a:r>
                <a:r>
                  <a:rPr kumimoji="0" lang="en-US" altLang="en-US" sz="2400" b="0" i="0" u="none" strike="noStrike" cap="none" normalizeH="0" baseline="0" dirty="0" smtClean="0">
                    <a:ln>
                      <a:noFill/>
                    </a:ln>
                    <a:solidFill>
                      <a:schemeClr val="tx1"/>
                    </a:solidFill>
                    <a:effectLst/>
                  </a:rPr>
                  <a:t> (</a:t>
                </a:r>
                <a:r>
                  <a:rPr kumimoji="0" lang="en-US" altLang="en-US" sz="2400" b="0" i="0" u="none" strike="noStrike" cap="none" normalizeH="0" baseline="0" dirty="0" err="1" smtClean="0">
                    <a:ln>
                      <a:noFill/>
                    </a:ln>
                    <a:solidFill>
                      <a:schemeClr val="tx1"/>
                    </a:solidFill>
                    <a:effectLst/>
                  </a:rPr>
                  <a:t>aq</a:t>
                </a:r>
                <a:r>
                  <a:rPr kumimoji="0" lang="en-US" altLang="en-US" sz="2400" b="0" i="0" u="none" strike="noStrike" cap="none" normalizeH="0" baseline="0" dirty="0" smtClean="0">
                    <a:ln>
                      <a:noFill/>
                    </a:ln>
                    <a:solidFill>
                      <a:schemeClr val="tx1"/>
                    </a:solidFill>
                    <a:effectLst/>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800" dirty="0"/>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rPr>
                  <a:t>would </a:t>
                </a:r>
                <a:r>
                  <a:rPr kumimoji="0" lang="en-US" altLang="en-US" sz="2400" b="0" i="0" u="none" strike="noStrike" cap="none" normalizeH="0" baseline="0" dirty="0">
                    <a:ln>
                      <a:noFill/>
                    </a:ln>
                    <a:solidFill>
                      <a:schemeClr val="tx1"/>
                    </a:solidFill>
                    <a:effectLst/>
                  </a:rPr>
                  <a:t>be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rPr>
                  <a:t>And </a:t>
                </a:r>
                <a:r>
                  <a:rPr kumimoji="0" lang="en-US" altLang="en-US" sz="2400" b="0" i="0" u="none" strike="noStrike" cap="none" normalizeH="0" baseline="0" dirty="0">
                    <a:ln>
                      <a:noFill/>
                    </a:ln>
                    <a:solidFill>
                      <a:schemeClr val="tx1"/>
                    </a:solidFill>
                    <a:effectLst/>
                  </a:rPr>
                  <a:t>the second equilibrium </a:t>
                </a:r>
                <a:r>
                  <a:rPr kumimoji="0" lang="en-US" altLang="en-US" sz="2400" b="0" i="0" u="none" strike="noStrike" cap="none" normalizeH="0" baseline="0" dirty="0" smtClean="0">
                    <a:ln>
                      <a:noFill/>
                    </a:ln>
                    <a:solidFill>
                      <a:schemeClr val="tx1"/>
                    </a:solidFill>
                    <a:effectLst/>
                  </a:rPr>
                  <a:t>constant will </a:t>
                </a:r>
                <a:r>
                  <a:rPr kumimoji="0" lang="en-US" altLang="en-US" sz="2400" b="0" i="0" u="none" strike="noStrike" cap="none" normalizeH="0" baseline="0" dirty="0">
                    <a:ln>
                      <a:noFill/>
                    </a:ln>
                    <a:solidFill>
                      <a:schemeClr val="tx1"/>
                    </a:solidFill>
                    <a:effectLst/>
                  </a:rPr>
                  <a:t>be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baseline="0" dirty="0" smtClean="0">
                  <a:ln>
                    <a:noFill/>
                  </a:ln>
                  <a:solidFill>
                    <a:schemeClr val="tx1"/>
                  </a:solidFill>
                  <a:effectLst/>
                </a:endParaRPr>
              </a:p>
              <a:p>
                <a:pPr lvl="0" eaLnBrk="0" fontAlgn="base" hangingPunct="0">
                  <a:spcBef>
                    <a:spcPct val="0"/>
                  </a:spcBef>
                  <a:spcAft>
                    <a:spcPct val="0"/>
                  </a:spcAft>
                </a:pPr>
                <a14:m>
                  <m:oMathPara xmlns:m="http://schemas.openxmlformats.org/officeDocument/2006/math">
                    <m:oMathParaPr>
                      <m:jc m:val="centerGroup"/>
                    </m:oMathParaPr>
                    <m:oMath xmlns:m="http://schemas.openxmlformats.org/officeDocument/2006/math">
                      <m:sSub>
                        <m:sSubPr>
                          <m:ctrlPr>
                            <a:rPr lang="en-US" altLang="en-US" sz="2400" b="0" i="1" smtClean="0">
                              <a:latin typeface="Cambria Math" panose="02040503050406030204" pitchFamily="18" charset="0"/>
                            </a:rPr>
                          </m:ctrlPr>
                        </m:sSubPr>
                        <m:e>
                          <m:r>
                            <a:rPr lang="en-US" altLang="en-US" sz="2400" b="0" i="1" smtClean="0">
                              <a:latin typeface="Cambria Math" panose="02040503050406030204" pitchFamily="18" charset="0"/>
                            </a:rPr>
                            <m:t>𝐾</m:t>
                          </m:r>
                        </m:e>
                        <m:sub>
                          <m:r>
                            <a:rPr lang="en-US" altLang="en-US" sz="2400" b="0" i="1" smtClean="0">
                              <a:latin typeface="Cambria Math" panose="02040503050406030204" pitchFamily="18" charset="0"/>
                            </a:rPr>
                            <m:t>𝑎</m:t>
                          </m:r>
                          <m:r>
                            <a:rPr lang="en-US" altLang="en-US" sz="2400" b="0" i="1" smtClean="0">
                              <a:latin typeface="Cambria Math" panose="02040503050406030204" pitchFamily="18" charset="0"/>
                            </a:rPr>
                            <m:t>2</m:t>
                          </m:r>
                        </m:sub>
                      </m:sSub>
                      <m:r>
                        <a:rPr lang="en-US" altLang="en-US" sz="2400" b="0" i="1" smtClean="0">
                          <a:latin typeface="Cambria Math" panose="02040503050406030204" pitchFamily="18" charset="0"/>
                        </a:rPr>
                        <m:t>=</m:t>
                      </m:r>
                      <m:f>
                        <m:fPr>
                          <m:ctrlPr>
                            <a:rPr lang="bg-BG" altLang="en-US" sz="2400" b="0" i="1" smtClean="0">
                              <a:latin typeface="Cambria Math" panose="02040503050406030204" pitchFamily="18" charset="0"/>
                            </a:rPr>
                          </m:ctrlPr>
                        </m:fPr>
                        <m:num>
                          <m:r>
                            <m:rPr>
                              <m:nor/>
                            </m:rPr>
                            <a:rPr kumimoji="0" lang="en-US" altLang="en-US" sz="2400" b="0" i="0" u="none" strike="noStrike" cap="none" normalizeH="0" baseline="0" dirty="0" smtClean="0">
                              <a:ln>
                                <a:noFill/>
                              </a:ln>
                              <a:solidFill>
                                <a:schemeClr val="tx1"/>
                              </a:solidFill>
                              <a:effectLst/>
                            </a:rPr>
                            <m:t>[</m:t>
                          </m:r>
                          <m:r>
                            <m:rPr>
                              <m:nor/>
                            </m:rPr>
                            <a:rPr kumimoji="0" lang="en-US" altLang="en-US" sz="2400" b="0" i="0" u="none" strike="noStrike" cap="none" normalizeH="0" baseline="0" dirty="0" smtClean="0">
                              <a:ln>
                                <a:noFill/>
                              </a:ln>
                              <a:solidFill>
                                <a:schemeClr val="tx1"/>
                              </a:solidFill>
                              <a:effectLst/>
                            </a:rPr>
                            <m:t>SO</m:t>
                          </m:r>
                          <m:r>
                            <m:rPr>
                              <m:nor/>
                            </m:rPr>
                            <a:rPr kumimoji="0" lang="en-US" altLang="en-US" sz="2400" b="0" i="0" u="none" strike="noStrike" cap="none" normalizeH="0" baseline="-25000" dirty="0" smtClean="0">
                              <a:ln>
                                <a:noFill/>
                              </a:ln>
                              <a:solidFill>
                                <a:schemeClr val="tx1"/>
                              </a:solidFill>
                              <a:effectLst/>
                            </a:rPr>
                            <m:t>4</m:t>
                          </m:r>
                          <m:r>
                            <m:rPr>
                              <m:nor/>
                            </m:rPr>
                            <a:rPr kumimoji="0" lang="en-US" altLang="en-US" sz="2400" b="0" i="0" u="none" strike="noStrike" cap="none" normalizeH="0" baseline="30000" dirty="0" smtClean="0">
                              <a:ln>
                                <a:noFill/>
                              </a:ln>
                              <a:solidFill>
                                <a:schemeClr val="tx1"/>
                              </a:solidFill>
                              <a:effectLst/>
                            </a:rPr>
                            <m:t>2−</m:t>
                          </m:r>
                          <m:r>
                            <m:rPr>
                              <m:nor/>
                            </m:rPr>
                            <a:rPr kumimoji="0" lang="en-US" altLang="en-US" sz="2400" b="0" i="0" u="none" strike="noStrike" cap="none" normalizeH="0" baseline="0" dirty="0" smtClean="0">
                              <a:ln>
                                <a:noFill/>
                              </a:ln>
                              <a:solidFill>
                                <a:schemeClr val="tx1"/>
                              </a:solidFill>
                              <a:effectLst/>
                            </a:rPr>
                            <m:t>][</m:t>
                          </m:r>
                          <m:r>
                            <m:rPr>
                              <m:nor/>
                            </m:rPr>
                            <a:rPr kumimoji="0" lang="en-US" altLang="en-US" sz="2400" b="0" i="0" u="none" strike="noStrike" cap="none" normalizeH="0" baseline="0" dirty="0" smtClean="0">
                              <a:ln>
                                <a:noFill/>
                              </a:ln>
                              <a:solidFill>
                                <a:schemeClr val="tx1"/>
                              </a:solidFill>
                              <a:effectLst/>
                            </a:rPr>
                            <m:t>H</m:t>
                          </m:r>
                          <m:r>
                            <m:rPr>
                              <m:nor/>
                            </m:rPr>
                            <a:rPr kumimoji="0" lang="en-US" altLang="en-US" sz="2400" b="0" i="0" u="none" strike="noStrike" cap="none" normalizeH="0" baseline="-25000" dirty="0" smtClean="0">
                              <a:ln>
                                <a:noFill/>
                              </a:ln>
                              <a:solidFill>
                                <a:schemeClr val="tx1"/>
                              </a:solidFill>
                              <a:effectLst/>
                            </a:rPr>
                            <m:t>3</m:t>
                          </m:r>
                          <m:r>
                            <m:rPr>
                              <m:nor/>
                            </m:rPr>
                            <a:rPr kumimoji="0" lang="en-US" altLang="en-US" sz="2400" b="0" i="0" u="none" strike="noStrike" cap="none" normalizeH="0" baseline="0" dirty="0" smtClean="0">
                              <a:ln>
                                <a:noFill/>
                              </a:ln>
                              <a:solidFill>
                                <a:schemeClr val="tx1"/>
                              </a:solidFill>
                              <a:effectLst/>
                            </a:rPr>
                            <m:t>O</m:t>
                          </m:r>
                          <m:r>
                            <m:rPr>
                              <m:nor/>
                            </m:rPr>
                            <a:rPr kumimoji="0" lang="en-US" altLang="en-US" sz="2400" b="0" i="0" u="none" strike="noStrike" cap="none" normalizeH="0" baseline="30000" dirty="0" smtClean="0">
                              <a:ln>
                                <a:noFill/>
                              </a:ln>
                              <a:solidFill>
                                <a:schemeClr val="tx1"/>
                              </a:solidFill>
                              <a:effectLst/>
                            </a:rPr>
                            <m:t>+</m:t>
                          </m:r>
                          <m:r>
                            <m:rPr>
                              <m:nor/>
                            </m:rPr>
                            <a:rPr kumimoji="0" lang="en-US" altLang="en-US" sz="2400" b="0" i="0" u="none" strike="noStrike" cap="none" normalizeH="0" baseline="0" dirty="0" smtClean="0">
                              <a:ln>
                                <a:noFill/>
                              </a:ln>
                              <a:solidFill>
                                <a:schemeClr val="tx1"/>
                              </a:solidFill>
                              <a:effectLst/>
                            </a:rPr>
                            <m:t>]</m:t>
                          </m:r>
                        </m:num>
                        <m:den>
                          <m:r>
                            <m:rPr>
                              <m:nor/>
                            </m:rPr>
                            <a:rPr kumimoji="0" lang="en-US" altLang="en-US" sz="2400" b="0" i="0" u="none" strike="noStrike" cap="none" normalizeH="0" baseline="0" dirty="0" smtClean="0">
                              <a:ln>
                                <a:noFill/>
                              </a:ln>
                              <a:solidFill>
                                <a:schemeClr val="tx1"/>
                              </a:solidFill>
                              <a:effectLst/>
                            </a:rPr>
                            <m:t>[</m:t>
                          </m:r>
                          <m:r>
                            <m:rPr>
                              <m:nor/>
                            </m:rPr>
                            <a:rPr kumimoji="0" lang="en-US" altLang="en-US" sz="2400" b="0" i="0" u="none" strike="noStrike" cap="none" normalizeH="0" baseline="0" dirty="0" smtClean="0">
                              <a:ln>
                                <a:noFill/>
                              </a:ln>
                              <a:solidFill>
                                <a:schemeClr val="tx1"/>
                              </a:solidFill>
                              <a:effectLst/>
                            </a:rPr>
                            <m:t>HSO</m:t>
                          </m:r>
                          <m:r>
                            <m:rPr>
                              <m:nor/>
                            </m:rPr>
                            <a:rPr kumimoji="0" lang="en-US" altLang="en-US" sz="2400" b="0" i="0" u="none" strike="noStrike" cap="none" normalizeH="0" baseline="-25000" dirty="0" smtClean="0">
                              <a:ln>
                                <a:noFill/>
                              </a:ln>
                              <a:solidFill>
                                <a:schemeClr val="tx1"/>
                              </a:solidFill>
                              <a:effectLst/>
                            </a:rPr>
                            <m:t>4</m:t>
                          </m:r>
                          <m:r>
                            <m:rPr>
                              <m:nor/>
                            </m:rPr>
                            <a:rPr kumimoji="0" lang="en-US" altLang="en-US" sz="2400" b="0" i="0" u="none" strike="noStrike" cap="none" normalizeH="0" baseline="30000" dirty="0" smtClean="0">
                              <a:ln>
                                <a:noFill/>
                              </a:ln>
                              <a:solidFill>
                                <a:schemeClr val="tx1"/>
                              </a:solidFill>
                              <a:effectLst/>
                            </a:rPr>
                            <m:t>−</m:t>
                          </m:r>
                          <m:r>
                            <m:rPr>
                              <m:nor/>
                            </m:rPr>
                            <a:rPr kumimoji="0" lang="en-US" altLang="en-US" sz="2400" b="0" i="0" u="none" strike="noStrike" cap="none" normalizeH="0" baseline="0" dirty="0" smtClean="0">
                              <a:ln>
                                <a:noFill/>
                              </a:ln>
                              <a:solidFill>
                                <a:schemeClr val="tx1"/>
                              </a:solidFill>
                              <a:effectLst/>
                            </a:rPr>
                            <m:t>]</m:t>
                          </m:r>
                        </m:den>
                      </m:f>
                    </m:oMath>
                  </m:oMathPara>
                </a14:m>
                <a:endParaRPr kumimoji="0" lang="en-US" altLang="en-US" sz="24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2400" dirty="0" smtClean="0"/>
                  <a:t>What simplifying assumptions could we make if K</a:t>
                </a:r>
                <a:r>
                  <a:rPr lang="en-US" altLang="en-US" sz="2400" baseline="-25000" dirty="0" smtClean="0"/>
                  <a:t>a2</a:t>
                </a:r>
                <a:r>
                  <a:rPr lang="en-US" altLang="en-US" sz="2400" dirty="0" smtClean="0"/>
                  <a:t> &lt;&lt; 1?</a:t>
                </a:r>
                <a:endParaRPr kumimoji="0" lang="en-US" altLang="en-US" sz="2400" b="0" i="0" u="none" strike="noStrike" cap="none" normalizeH="0" baseline="0" dirty="0">
                  <a:ln>
                    <a:noFill/>
                  </a:ln>
                  <a:solidFill>
                    <a:schemeClr val="tx1"/>
                  </a:solidFill>
                  <a:effectLst/>
                </a:endParaRPr>
              </a:p>
            </p:txBody>
          </p:sp>
        </mc:Choice>
        <mc:Fallback xmlns="">
          <p:sp>
            <p:nvSpPr>
              <p:cNvPr id="5" name="Rectangle 1"/>
              <p:cNvSpPr>
                <a:spLocks noRot="1" noChangeAspect="1" noMove="1" noResize="1" noEditPoints="1" noAdjustHandles="1" noChangeArrowheads="1" noChangeShapeType="1" noTextEdit="1"/>
              </p:cNvSpPr>
              <p:nvPr/>
            </p:nvSpPr>
            <p:spPr bwMode="auto">
              <a:xfrm>
                <a:off x="763928" y="907963"/>
                <a:ext cx="8380072" cy="5662961"/>
              </a:xfrm>
              <a:prstGeom prst="rect">
                <a:avLst/>
              </a:prstGeom>
              <a:blipFill rotWithShape="0">
                <a:blip r:embed="rId2"/>
                <a:stretch>
                  <a:fillRect l="-1091" t="-108" b="-172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r>
                  <a:rPr lang="en-US">
                    <a:noFill/>
                  </a:rPr>
                  <a:t> </a:t>
                </a:r>
              </a:p>
            </p:txBody>
          </p:sp>
        </mc:Fallback>
      </mc:AlternateContent>
    </p:spTree>
    <p:extLst>
      <p:ext uri="{BB962C8B-B14F-4D97-AF65-F5344CB8AC3E}">
        <p14:creationId xmlns:p14="http://schemas.microsoft.com/office/powerpoint/2010/main" val="1243644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p:cNvSpPr txBox="1">
            <a:spLocks noChangeArrowheads="1"/>
          </p:cNvSpPr>
          <p:nvPr/>
        </p:nvSpPr>
        <p:spPr>
          <a:xfrm>
            <a:off x="828676" y="0"/>
            <a:ext cx="8731637" cy="84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b="1" dirty="0" smtClean="0">
                <a:solidFill>
                  <a:srgbClr val="002060"/>
                </a:solidFill>
              </a:rPr>
              <a:t>Weak </a:t>
            </a:r>
            <a:r>
              <a:rPr lang="en-US" altLang="en-US" sz="4400" b="1" dirty="0" err="1" smtClean="0">
                <a:solidFill>
                  <a:srgbClr val="002060"/>
                </a:solidFill>
              </a:rPr>
              <a:t>Polyprotic</a:t>
            </a:r>
            <a:r>
              <a:rPr lang="en-US" altLang="en-US" sz="4400" b="1" dirty="0" smtClean="0">
                <a:solidFill>
                  <a:srgbClr val="002060"/>
                </a:solidFill>
              </a:rPr>
              <a:t> Acids</a:t>
            </a:r>
            <a:endParaRPr lang="en-US" altLang="en-US" sz="4400" b="1" dirty="0">
              <a:solidFill>
                <a:schemeClr val="tx2"/>
              </a:solidFill>
            </a:endParaRPr>
          </a:p>
        </p:txBody>
      </p:sp>
      <mc:AlternateContent xmlns:mc="http://schemas.openxmlformats.org/markup-compatibility/2006" xmlns:a14="http://schemas.microsoft.com/office/drawing/2010/main">
        <mc:Choice Requires="a14">
          <p:sp>
            <p:nvSpPr>
              <p:cNvPr id="4" name="Rectangle 3"/>
              <p:cNvSpPr/>
              <p:nvPr/>
            </p:nvSpPr>
            <p:spPr>
              <a:xfrm>
                <a:off x="763927" y="960682"/>
                <a:ext cx="7976311" cy="4308744"/>
              </a:xfrm>
              <a:prstGeom prst="rect">
                <a:avLst/>
              </a:prstGeom>
            </p:spPr>
            <p:txBody>
              <a:bodyPr wrap="square">
                <a:spAutoFit/>
              </a:bodyPr>
              <a:lstStyle/>
              <a:p>
                <a:r>
                  <a:rPr lang="en-US" sz="2400" dirty="0" smtClean="0">
                    <a:effectLst/>
                  </a:rPr>
                  <a:t>In the second case the </a:t>
                </a:r>
                <a:r>
                  <a:rPr lang="en-US" sz="2400" dirty="0" err="1" smtClean="0">
                    <a:effectLst/>
                  </a:rPr>
                  <a:t>polyprotic</a:t>
                </a:r>
                <a:r>
                  <a:rPr lang="en-US" sz="2400" dirty="0" smtClean="0">
                    <a:effectLst/>
                  </a:rPr>
                  <a:t> acid is a weak acid and the first ionization is incomplete. For example</a:t>
                </a:r>
              </a:p>
              <a:p>
                <a:endParaRPr lang="en-US" sz="800" dirty="0"/>
              </a:p>
              <a:p>
                <a:pPr algn="ctr"/>
                <a:r>
                  <a:rPr lang="pt-BR" sz="2400" dirty="0" smtClean="0"/>
                  <a:t>H</a:t>
                </a:r>
                <a:r>
                  <a:rPr lang="pt-BR" sz="2400" baseline="-25000" dirty="0" smtClean="0"/>
                  <a:t>2</a:t>
                </a:r>
                <a:r>
                  <a:rPr lang="pt-BR" sz="2400" dirty="0" smtClean="0"/>
                  <a:t>CO</a:t>
                </a:r>
                <a:r>
                  <a:rPr lang="pt-BR" sz="2400" baseline="-25000" dirty="0" smtClean="0"/>
                  <a:t>3</a:t>
                </a:r>
                <a:r>
                  <a:rPr lang="pt-BR" sz="2400" dirty="0" smtClean="0"/>
                  <a:t> (</a:t>
                </a:r>
                <a:r>
                  <a:rPr lang="pt-BR" sz="2400" dirty="0" err="1" smtClean="0"/>
                  <a:t>aq</a:t>
                </a:r>
                <a:r>
                  <a:rPr lang="pt-BR" sz="2400" dirty="0" smtClean="0"/>
                  <a:t>) + H</a:t>
                </a:r>
                <a:r>
                  <a:rPr lang="pt-BR" sz="2400" baseline="-25000" dirty="0" smtClean="0"/>
                  <a:t>2</a:t>
                </a:r>
                <a:r>
                  <a:rPr lang="pt-BR" sz="2400" dirty="0" smtClean="0"/>
                  <a:t>O (</a:t>
                </a:r>
                <a:r>
                  <a:rPr lang="pt-BR" sz="2400" i="1" dirty="0" smtClean="0"/>
                  <a:t>l</a:t>
                </a:r>
                <a:r>
                  <a:rPr lang="pt-BR" sz="2400" dirty="0" smtClean="0"/>
                  <a:t>) ↔ H</a:t>
                </a:r>
                <a:r>
                  <a:rPr lang="pt-BR" sz="2400" baseline="-25000" dirty="0" smtClean="0"/>
                  <a:t>3</a:t>
                </a:r>
                <a:r>
                  <a:rPr lang="pt-BR" sz="2400" dirty="0" smtClean="0"/>
                  <a:t>O</a:t>
                </a:r>
                <a:r>
                  <a:rPr lang="pt-BR" sz="2400" baseline="30000" dirty="0" smtClean="0"/>
                  <a:t>+</a:t>
                </a:r>
                <a:r>
                  <a:rPr lang="pt-BR" sz="2400" dirty="0" smtClean="0"/>
                  <a:t>(</a:t>
                </a:r>
                <a:r>
                  <a:rPr lang="pt-BR" sz="2400" dirty="0" err="1" smtClean="0"/>
                  <a:t>aq</a:t>
                </a:r>
                <a:r>
                  <a:rPr lang="pt-BR" sz="2400" dirty="0" smtClean="0"/>
                  <a:t>) + HCO</a:t>
                </a:r>
                <a:r>
                  <a:rPr lang="pt-BR" sz="2400" baseline="-25000" dirty="0" smtClean="0"/>
                  <a:t>3</a:t>
                </a:r>
                <a:r>
                  <a:rPr lang="pt-BR" sz="2400" baseline="30000" dirty="0" smtClean="0"/>
                  <a:t>-</a:t>
                </a:r>
                <a:r>
                  <a:rPr lang="pt-BR" sz="2400" dirty="0" smtClean="0"/>
                  <a:t> (</a:t>
                </a:r>
                <a:r>
                  <a:rPr lang="pt-BR" sz="2400" dirty="0" err="1" smtClean="0"/>
                  <a:t>aq</a:t>
                </a:r>
                <a:r>
                  <a:rPr lang="pt-BR" sz="2400" dirty="0" smtClean="0"/>
                  <a:t>) </a:t>
                </a:r>
              </a:p>
              <a:p>
                <a:endParaRPr lang="pt-BR" sz="800" dirty="0" smtClean="0"/>
              </a:p>
              <a:p>
                <a:r>
                  <a:rPr lang="pt-BR" sz="2400" dirty="0" err="1" smtClean="0"/>
                  <a:t>Followed</a:t>
                </a:r>
                <a:r>
                  <a:rPr lang="pt-BR" sz="2400" dirty="0" smtClean="0"/>
                  <a:t> </a:t>
                </a:r>
                <a:r>
                  <a:rPr lang="pt-BR" sz="2400" dirty="0" err="1" smtClean="0"/>
                  <a:t>by</a:t>
                </a:r>
                <a:endParaRPr lang="pt-BR" sz="2400" dirty="0"/>
              </a:p>
              <a:p>
                <a:endParaRPr lang="pt-BR" sz="800" dirty="0" smtClean="0"/>
              </a:p>
              <a:p>
                <a:pPr algn="ctr"/>
                <a:r>
                  <a:rPr lang="pt-BR" sz="2400" dirty="0" smtClean="0"/>
                  <a:t>HCO</a:t>
                </a:r>
                <a:r>
                  <a:rPr lang="pt-BR" sz="2400" baseline="-25000" dirty="0" smtClean="0"/>
                  <a:t>3</a:t>
                </a:r>
                <a:r>
                  <a:rPr lang="pt-BR" sz="2400" baseline="30000" dirty="0" smtClean="0"/>
                  <a:t>-</a:t>
                </a:r>
                <a:r>
                  <a:rPr lang="pt-BR" sz="2400" dirty="0" smtClean="0"/>
                  <a:t> (</a:t>
                </a:r>
                <a:r>
                  <a:rPr lang="pt-BR" sz="2400" dirty="0" err="1" smtClean="0"/>
                  <a:t>aq</a:t>
                </a:r>
                <a:r>
                  <a:rPr lang="pt-BR" sz="2400" dirty="0" smtClean="0"/>
                  <a:t>) + </a:t>
                </a:r>
                <a:r>
                  <a:rPr lang="pt-BR" sz="2400" dirty="0"/>
                  <a:t>H</a:t>
                </a:r>
                <a:r>
                  <a:rPr lang="pt-BR" sz="2400" baseline="-25000" dirty="0"/>
                  <a:t>2</a:t>
                </a:r>
                <a:r>
                  <a:rPr lang="pt-BR" sz="2400" dirty="0"/>
                  <a:t>O (</a:t>
                </a:r>
                <a:r>
                  <a:rPr lang="pt-BR" sz="2400" i="1" dirty="0"/>
                  <a:t>l</a:t>
                </a:r>
                <a:r>
                  <a:rPr lang="pt-BR" sz="2400" dirty="0"/>
                  <a:t>) ↔ H</a:t>
                </a:r>
                <a:r>
                  <a:rPr lang="pt-BR" sz="2400" baseline="-25000" dirty="0"/>
                  <a:t>3</a:t>
                </a:r>
                <a:r>
                  <a:rPr lang="pt-BR" sz="2400" dirty="0"/>
                  <a:t>O+(</a:t>
                </a:r>
                <a:r>
                  <a:rPr lang="pt-BR" sz="2400" dirty="0" err="1"/>
                  <a:t>aq</a:t>
                </a:r>
                <a:r>
                  <a:rPr lang="pt-BR" sz="2400" dirty="0"/>
                  <a:t>) + CO</a:t>
                </a:r>
                <a:r>
                  <a:rPr lang="pt-BR" sz="2400" baseline="-25000" dirty="0"/>
                  <a:t>3</a:t>
                </a:r>
                <a:r>
                  <a:rPr lang="pt-BR" sz="2400" baseline="30000" dirty="0"/>
                  <a:t>2-</a:t>
                </a:r>
                <a:r>
                  <a:rPr lang="pt-BR" sz="2400" dirty="0"/>
                  <a:t> (</a:t>
                </a:r>
                <a:r>
                  <a:rPr lang="pt-BR" sz="2400" dirty="0" err="1"/>
                  <a:t>aq</a:t>
                </a:r>
                <a:r>
                  <a:rPr lang="pt-BR" sz="2400" dirty="0"/>
                  <a:t>) </a:t>
                </a:r>
                <a:endParaRPr lang="pt-BR" sz="2400" dirty="0" smtClean="0"/>
              </a:p>
              <a:p>
                <a:pPr algn="ctr"/>
                <a:endParaRPr lang="pt-BR" sz="2400" dirty="0"/>
              </a:p>
              <a:p>
                <a:r>
                  <a:rPr lang="pt-BR" sz="2400" dirty="0" smtClean="0"/>
                  <a:t>For </a:t>
                </a:r>
                <a:r>
                  <a:rPr lang="pt-BR" sz="2400" dirty="0" err="1" smtClean="0"/>
                  <a:t>the</a:t>
                </a:r>
                <a:r>
                  <a:rPr lang="pt-BR" sz="2400" dirty="0" smtClean="0"/>
                  <a:t> </a:t>
                </a:r>
                <a:r>
                  <a:rPr lang="pt-BR" sz="2400" dirty="0" err="1" smtClean="0"/>
                  <a:t>first</a:t>
                </a:r>
                <a:r>
                  <a:rPr lang="pt-BR" sz="2400" dirty="0" smtClean="0"/>
                  <a:t> </a:t>
                </a:r>
                <a:r>
                  <a:rPr lang="pt-BR" sz="2400" dirty="0" err="1" smtClean="0"/>
                  <a:t>step</a:t>
                </a:r>
                <a:endParaRPr lang="pt-BR" sz="2400" dirty="0" smtClean="0"/>
              </a:p>
              <a:p>
                <a:endParaRPr lang="pt-BR" sz="2400" dirty="0"/>
              </a:p>
              <a:p>
                <a:pPr/>
                <a14:m>
                  <m:oMathPara xmlns:m="http://schemas.openxmlformats.org/officeDocument/2006/math">
                    <m:oMathParaPr>
                      <m:jc m:val="centerGroup"/>
                    </m:oMathParaPr>
                    <m:oMath xmlns:m="http://schemas.openxmlformats.org/officeDocument/2006/math">
                      <m:sSub>
                        <m:sSubPr>
                          <m:ctrlPr>
                            <a:rPr lang="en-US" altLang="en-US" sz="2400" b="0" i="1" smtClean="0">
                              <a:latin typeface="Cambria Math" panose="02040503050406030204" pitchFamily="18" charset="0"/>
                            </a:rPr>
                          </m:ctrlPr>
                        </m:sSubPr>
                        <m:e>
                          <m:r>
                            <a:rPr lang="en-US" altLang="en-US" sz="2400" b="0" i="1" smtClean="0">
                              <a:latin typeface="Cambria Math" charset="0"/>
                            </a:rPr>
                            <m:t>𝐾</m:t>
                          </m:r>
                        </m:e>
                        <m:sub>
                          <m:r>
                            <a:rPr lang="en-US" altLang="en-US" sz="2400" b="0" i="1" smtClean="0">
                              <a:latin typeface="Cambria Math" charset="0"/>
                            </a:rPr>
                            <m:t>𝑎</m:t>
                          </m:r>
                          <m:r>
                            <a:rPr lang="en-US" altLang="en-US" sz="2400" b="0" i="1" smtClean="0">
                              <a:latin typeface="Cambria Math" charset="0"/>
                            </a:rPr>
                            <m:t>1</m:t>
                          </m:r>
                        </m:sub>
                      </m:sSub>
                      <m:r>
                        <a:rPr lang="en-US" altLang="en-US" sz="2400" b="0" i="1" smtClean="0">
                          <a:latin typeface="Cambria Math" charset="0"/>
                        </a:rPr>
                        <m:t>=</m:t>
                      </m:r>
                      <m:f>
                        <m:fPr>
                          <m:ctrlPr>
                            <a:rPr lang="bg-BG" altLang="en-US" sz="2400" b="0" i="1" smtClean="0">
                              <a:latin typeface="Cambria Math" panose="02040503050406030204" pitchFamily="18" charset="0"/>
                            </a:rPr>
                          </m:ctrlPr>
                        </m:fPr>
                        <m:num>
                          <m:r>
                            <m:rPr>
                              <m:nor/>
                            </m:rPr>
                            <a:rPr kumimoji="0" lang="en-US" altLang="en-US" sz="2400" b="0" i="0" u="none" strike="noStrike" cap="none" normalizeH="0" baseline="0" dirty="0" smtClean="0">
                              <a:ln>
                                <a:noFill/>
                              </a:ln>
                              <a:solidFill>
                                <a:schemeClr val="tx1"/>
                              </a:solidFill>
                              <a:effectLst/>
                              <a:latin typeface="Arial" charset="0"/>
                            </a:rPr>
                            <m:t>[</m:t>
                          </m:r>
                          <m:r>
                            <m:rPr>
                              <m:nor/>
                            </m:rPr>
                            <a:rPr lang="pt-BR" sz="2400" dirty="0" smtClean="0"/>
                            <m:t>HCO</m:t>
                          </m:r>
                          <m:r>
                            <m:rPr>
                              <m:nor/>
                            </m:rPr>
                            <a:rPr lang="pt-BR" sz="2400" baseline="-25000" dirty="0" smtClean="0"/>
                            <m:t>3</m:t>
                          </m:r>
                          <m:r>
                            <m:rPr>
                              <m:nor/>
                            </m:rPr>
                            <a:rPr lang="pt-BR" sz="2400" baseline="30000" dirty="0" smtClean="0"/>
                            <m:t>−</m:t>
                          </m:r>
                          <m:r>
                            <m:rPr>
                              <m:nor/>
                            </m:rPr>
                            <a:rPr lang="pt-BR" sz="2400" dirty="0" smtClean="0"/>
                            <m:t> (</m:t>
                          </m:r>
                          <m:r>
                            <m:rPr>
                              <m:nor/>
                            </m:rPr>
                            <a:rPr lang="pt-BR" sz="2400" dirty="0" smtClean="0"/>
                            <m:t>aq</m:t>
                          </m:r>
                          <m:r>
                            <m:rPr>
                              <m:nor/>
                            </m:rPr>
                            <a:rPr lang="pt-BR" sz="2400" dirty="0" smtClean="0"/>
                            <m:t>)  </m:t>
                          </m:r>
                          <m:r>
                            <m:rPr>
                              <m:nor/>
                            </m:rPr>
                            <a:rPr kumimoji="0" lang="en-US" altLang="en-US" sz="2400" b="0" i="0" u="none" strike="noStrike" cap="none" normalizeH="0" baseline="0" dirty="0" smtClean="0">
                              <a:ln>
                                <a:noFill/>
                              </a:ln>
                              <a:solidFill>
                                <a:schemeClr val="tx1"/>
                              </a:solidFill>
                              <a:effectLst/>
                              <a:latin typeface="Arial" charset="0"/>
                            </a:rPr>
                            <m:t>][</m:t>
                          </m:r>
                          <m:r>
                            <m:rPr>
                              <m:nor/>
                            </m:rPr>
                            <a:rPr kumimoji="0" lang="en-US" altLang="en-US" sz="2400" b="0" i="0" u="none" strike="noStrike" cap="none" normalizeH="0" baseline="0" dirty="0" smtClean="0">
                              <a:ln>
                                <a:noFill/>
                              </a:ln>
                              <a:solidFill>
                                <a:schemeClr val="tx1"/>
                              </a:solidFill>
                              <a:effectLst/>
                              <a:latin typeface="Arial" charset="0"/>
                            </a:rPr>
                            <m:t>H</m:t>
                          </m:r>
                          <m:r>
                            <m:rPr>
                              <m:nor/>
                            </m:rPr>
                            <a:rPr kumimoji="0" lang="en-US" altLang="en-US" sz="2400" b="0" i="0" u="none" strike="noStrike" cap="none" normalizeH="0" baseline="-25000" dirty="0" smtClean="0">
                              <a:ln>
                                <a:noFill/>
                              </a:ln>
                              <a:solidFill>
                                <a:schemeClr val="tx1"/>
                              </a:solidFill>
                              <a:effectLst/>
                              <a:latin typeface="Arial" charset="0"/>
                            </a:rPr>
                            <m:t>3</m:t>
                          </m:r>
                          <m:r>
                            <m:rPr>
                              <m:nor/>
                            </m:rPr>
                            <a:rPr kumimoji="0" lang="en-US" altLang="en-US" sz="2400" b="0" i="0" u="none" strike="noStrike" cap="none" normalizeH="0" baseline="0" dirty="0" smtClean="0">
                              <a:ln>
                                <a:noFill/>
                              </a:ln>
                              <a:solidFill>
                                <a:schemeClr val="tx1"/>
                              </a:solidFill>
                              <a:effectLst/>
                              <a:latin typeface="Arial" charset="0"/>
                            </a:rPr>
                            <m:t>O</m:t>
                          </m:r>
                          <m:r>
                            <m:rPr>
                              <m:nor/>
                            </m:rPr>
                            <a:rPr kumimoji="0" lang="en-US" altLang="en-US" sz="2400" b="0" i="0" u="none" strike="noStrike" cap="none" normalizeH="0" baseline="30000" dirty="0" smtClean="0">
                              <a:ln>
                                <a:noFill/>
                              </a:ln>
                              <a:solidFill>
                                <a:schemeClr val="tx1"/>
                              </a:solidFill>
                              <a:effectLst/>
                              <a:latin typeface="Arial" charset="0"/>
                            </a:rPr>
                            <m:t>+</m:t>
                          </m:r>
                          <m:r>
                            <m:rPr>
                              <m:nor/>
                            </m:rPr>
                            <a:rPr kumimoji="0" lang="en-US" altLang="en-US" sz="2400" b="0" i="0" u="none" strike="noStrike" cap="none" normalizeH="0" dirty="0" smtClean="0">
                              <a:ln>
                                <a:noFill/>
                              </a:ln>
                              <a:solidFill>
                                <a:schemeClr val="tx1"/>
                              </a:solidFill>
                              <a:effectLst/>
                              <a:latin typeface="Arial" charset="0"/>
                            </a:rPr>
                            <m:t>(</m:t>
                          </m:r>
                          <m:r>
                            <m:rPr>
                              <m:nor/>
                            </m:rPr>
                            <a:rPr kumimoji="0" lang="en-US" altLang="en-US" sz="2400" b="0" i="0" u="none" strike="noStrike" cap="none" normalizeH="0" dirty="0" smtClean="0">
                              <a:ln>
                                <a:noFill/>
                              </a:ln>
                              <a:solidFill>
                                <a:schemeClr val="tx1"/>
                              </a:solidFill>
                              <a:effectLst/>
                              <a:latin typeface="Arial" charset="0"/>
                            </a:rPr>
                            <m:t>aq</m:t>
                          </m:r>
                          <m:r>
                            <m:rPr>
                              <m:nor/>
                            </m:rPr>
                            <a:rPr kumimoji="0" lang="en-US" altLang="en-US" sz="2400" b="0" i="0" u="none" strike="noStrike" cap="none" normalizeH="0" dirty="0" smtClean="0">
                              <a:ln>
                                <a:noFill/>
                              </a:ln>
                              <a:solidFill>
                                <a:schemeClr val="tx1"/>
                              </a:solidFill>
                              <a:effectLst/>
                              <a:latin typeface="Arial" charset="0"/>
                            </a:rPr>
                            <m:t>)]</m:t>
                          </m:r>
                        </m:num>
                        <m:den>
                          <m:r>
                            <m:rPr>
                              <m:nor/>
                            </m:rPr>
                            <a:rPr kumimoji="0" lang="en-US" altLang="en-US" sz="2400" b="0" i="0" u="none" strike="noStrike" cap="none" normalizeH="0" baseline="0" dirty="0" smtClean="0">
                              <a:ln>
                                <a:noFill/>
                              </a:ln>
                              <a:solidFill>
                                <a:schemeClr val="tx1"/>
                              </a:solidFill>
                              <a:effectLst/>
                              <a:latin typeface="Arial" charset="0"/>
                            </a:rPr>
                            <m:t>[</m:t>
                          </m:r>
                          <m:r>
                            <m:rPr>
                              <m:nor/>
                            </m:rPr>
                            <a:rPr kumimoji="0" lang="en-US" altLang="en-US" sz="2400" b="0" i="0" u="none" strike="noStrike" cap="none" normalizeH="0" dirty="0" smtClean="0">
                              <a:ln>
                                <a:noFill/>
                              </a:ln>
                              <a:solidFill>
                                <a:schemeClr val="tx1"/>
                              </a:solidFill>
                              <a:effectLst/>
                              <a:latin typeface="Arial" charset="0"/>
                            </a:rPr>
                            <m:t>H</m:t>
                          </m:r>
                          <m:r>
                            <m:rPr>
                              <m:nor/>
                            </m:rPr>
                            <a:rPr kumimoji="0" lang="en-US" altLang="en-US" sz="2400" b="0" i="0" u="none" strike="noStrike" cap="none" normalizeH="0" baseline="-25000" dirty="0" smtClean="0">
                              <a:ln>
                                <a:noFill/>
                              </a:ln>
                              <a:solidFill>
                                <a:schemeClr val="tx1"/>
                              </a:solidFill>
                              <a:effectLst/>
                              <a:latin typeface="Arial" charset="0"/>
                            </a:rPr>
                            <m:t>2</m:t>
                          </m:r>
                          <m:r>
                            <m:rPr>
                              <m:nor/>
                            </m:rPr>
                            <a:rPr kumimoji="0" lang="en-US" altLang="en-US" sz="2400" b="0" i="0" u="none" strike="noStrike" cap="none" normalizeH="0" dirty="0" smtClean="0">
                              <a:ln>
                                <a:noFill/>
                              </a:ln>
                              <a:solidFill>
                                <a:schemeClr val="tx1"/>
                              </a:solidFill>
                              <a:effectLst/>
                              <a:latin typeface="Arial" charset="0"/>
                            </a:rPr>
                            <m:t>CO</m:t>
                          </m:r>
                          <m:r>
                            <m:rPr>
                              <m:nor/>
                            </m:rPr>
                            <a:rPr kumimoji="0" lang="en-US" altLang="en-US" sz="2400" b="0" i="0" u="none" strike="noStrike" cap="none" normalizeH="0" baseline="-25000" dirty="0" smtClean="0">
                              <a:ln>
                                <a:noFill/>
                              </a:ln>
                              <a:solidFill>
                                <a:schemeClr val="tx1"/>
                              </a:solidFill>
                              <a:effectLst/>
                              <a:latin typeface="Arial" charset="0"/>
                            </a:rPr>
                            <m:t>3</m:t>
                          </m:r>
                          <m:r>
                            <m:rPr>
                              <m:nor/>
                            </m:rPr>
                            <a:rPr kumimoji="0" lang="en-US" altLang="en-US" sz="2400" b="0" i="0" u="none" strike="noStrike" cap="none" normalizeH="0" baseline="0" dirty="0" smtClean="0">
                              <a:ln>
                                <a:noFill/>
                              </a:ln>
                              <a:solidFill>
                                <a:schemeClr val="tx1"/>
                              </a:solidFill>
                              <a:effectLst/>
                              <a:latin typeface="Arial" charset="0"/>
                            </a:rPr>
                            <m:t>(</m:t>
                          </m:r>
                          <m:r>
                            <m:rPr>
                              <m:nor/>
                            </m:rPr>
                            <a:rPr kumimoji="0" lang="en-US" altLang="en-US" sz="2400" b="0" i="0" u="none" strike="noStrike" cap="none" normalizeH="0" baseline="0" dirty="0" smtClean="0">
                              <a:ln>
                                <a:noFill/>
                              </a:ln>
                              <a:solidFill>
                                <a:schemeClr val="tx1"/>
                              </a:solidFill>
                              <a:effectLst/>
                              <a:latin typeface="Arial" charset="0"/>
                            </a:rPr>
                            <m:t>aq</m:t>
                          </m:r>
                          <m:r>
                            <m:rPr>
                              <m:nor/>
                            </m:rPr>
                            <a:rPr kumimoji="0" lang="en-US" altLang="en-US" sz="2400" b="0" i="0" u="none" strike="noStrike" cap="none" normalizeH="0" baseline="0" dirty="0" smtClean="0">
                              <a:ln>
                                <a:noFill/>
                              </a:ln>
                              <a:solidFill>
                                <a:schemeClr val="tx1"/>
                              </a:solidFill>
                              <a:effectLst/>
                              <a:latin typeface="Arial" charset="0"/>
                            </a:rPr>
                            <m:t>)]</m:t>
                          </m:r>
                        </m:den>
                      </m:f>
                    </m:oMath>
                  </m:oMathPara>
                </a14:m>
                <a:endParaRPr lang="pt-BR" sz="2400" dirty="0" smtClean="0"/>
              </a:p>
              <a:p>
                <a:endParaRPr lang="en-US" sz="800" dirty="0" smtClean="0"/>
              </a:p>
            </p:txBody>
          </p:sp>
        </mc:Choice>
        <mc:Fallback xmlns="">
          <p:sp>
            <p:nvSpPr>
              <p:cNvPr id="4" name="Rectangle 3"/>
              <p:cNvSpPr>
                <a:spLocks noRot="1" noChangeAspect="1" noMove="1" noResize="1" noEditPoints="1" noAdjustHandles="1" noChangeArrowheads="1" noChangeShapeType="1" noTextEdit="1"/>
              </p:cNvSpPr>
              <p:nvPr/>
            </p:nvSpPr>
            <p:spPr>
              <a:xfrm>
                <a:off x="763927" y="960682"/>
                <a:ext cx="7976311" cy="4308744"/>
              </a:xfrm>
              <a:prstGeom prst="rect">
                <a:avLst/>
              </a:prstGeom>
              <a:blipFill rotWithShape="0">
                <a:blip r:embed="rId2"/>
                <a:stretch>
                  <a:fillRect l="-1146" t="-1133"/>
                </a:stretch>
              </a:blipFill>
            </p:spPr>
            <p:txBody>
              <a:bodyPr/>
              <a:lstStyle/>
              <a:p>
                <a:r>
                  <a:rPr lang="en-US">
                    <a:noFill/>
                  </a:rPr>
                  <a:t> </a:t>
                </a:r>
              </a:p>
            </p:txBody>
          </p:sp>
        </mc:Fallback>
      </mc:AlternateContent>
    </p:spTree>
    <p:extLst>
      <p:ext uri="{BB962C8B-B14F-4D97-AF65-F5344CB8AC3E}">
        <p14:creationId xmlns:p14="http://schemas.microsoft.com/office/powerpoint/2010/main" val="1844841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p:cNvSpPr txBox="1">
            <a:spLocks noChangeArrowheads="1"/>
          </p:cNvSpPr>
          <p:nvPr/>
        </p:nvSpPr>
        <p:spPr>
          <a:xfrm>
            <a:off x="828676" y="0"/>
            <a:ext cx="8731637" cy="84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b="1" dirty="0" smtClean="0">
                <a:solidFill>
                  <a:srgbClr val="002060"/>
                </a:solidFill>
              </a:rPr>
              <a:t>First Step for Weak </a:t>
            </a:r>
            <a:r>
              <a:rPr lang="en-US" altLang="en-US" sz="4400" b="1" dirty="0" err="1" smtClean="0">
                <a:solidFill>
                  <a:srgbClr val="002060"/>
                </a:solidFill>
              </a:rPr>
              <a:t>Polyprotic</a:t>
            </a:r>
            <a:r>
              <a:rPr lang="en-US" altLang="en-US" sz="4400" b="1" dirty="0" smtClean="0">
                <a:solidFill>
                  <a:srgbClr val="002060"/>
                </a:solidFill>
              </a:rPr>
              <a:t> Acids</a:t>
            </a:r>
            <a:endParaRPr lang="en-US" altLang="en-US" sz="4400" b="1" dirty="0">
              <a:solidFill>
                <a:schemeClr val="tx2"/>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611527999"/>
              </p:ext>
            </p:extLst>
          </p:nvPr>
        </p:nvGraphicFramePr>
        <p:xfrm>
          <a:off x="911804" y="3158600"/>
          <a:ext cx="7886700" cy="1828800"/>
        </p:xfrm>
        <a:graphic>
          <a:graphicData uri="http://schemas.openxmlformats.org/drawingml/2006/table">
            <a:tbl>
              <a:tblPr/>
              <a:tblGrid>
                <a:gridCol w="1971675"/>
                <a:gridCol w="1971675"/>
                <a:gridCol w="1971675"/>
                <a:gridCol w="1971675"/>
              </a:tblGrid>
              <a:tr h="0">
                <a:tc>
                  <a:txBody>
                    <a:bodyPr/>
                    <a:lstStyle/>
                    <a:p>
                      <a:endParaRPr lang="en-US" sz="2400">
                        <a:effectLst/>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pt-BR" sz="2400" dirty="0">
                          <a:effectLst/>
                          <a:latin typeface="+mn-lt"/>
                        </a:rPr>
                        <a:t>H</a:t>
                      </a:r>
                      <a:r>
                        <a:rPr lang="pt-BR" sz="2400" baseline="-25000" dirty="0">
                          <a:effectLst/>
                          <a:latin typeface="+mn-lt"/>
                        </a:rPr>
                        <a:t>2</a:t>
                      </a:r>
                      <a:r>
                        <a:rPr lang="pt-BR" sz="2400" dirty="0">
                          <a:effectLst/>
                          <a:latin typeface="+mn-lt"/>
                        </a:rPr>
                        <a:t>CO</a:t>
                      </a:r>
                      <a:r>
                        <a:rPr lang="pt-BR" sz="2400" baseline="-25000" dirty="0">
                          <a:effectLst/>
                          <a:latin typeface="+mn-lt"/>
                        </a:rPr>
                        <a:t>3</a:t>
                      </a:r>
                      <a:r>
                        <a:rPr lang="pt-BR" sz="2400" dirty="0">
                          <a:effectLst/>
                          <a:latin typeface="+mn-lt"/>
                        </a:rPr>
                        <a:t> (</a:t>
                      </a:r>
                      <a:r>
                        <a:rPr lang="pt-BR" sz="2400" dirty="0" err="1">
                          <a:effectLst/>
                          <a:latin typeface="+mn-lt"/>
                        </a:rPr>
                        <a:t>aq</a:t>
                      </a:r>
                      <a:r>
                        <a:rPr lang="pt-BR" sz="2400" dirty="0">
                          <a:effectLst/>
                          <a:latin typeface="+mn-lt"/>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pt-BR" sz="2400" dirty="0">
                          <a:effectLst/>
                          <a:latin typeface="+mn-lt"/>
                        </a:rPr>
                        <a:t>H</a:t>
                      </a:r>
                      <a:r>
                        <a:rPr lang="pt-BR" sz="2400" baseline="-25000" dirty="0">
                          <a:effectLst/>
                          <a:latin typeface="+mn-lt"/>
                        </a:rPr>
                        <a:t>3</a:t>
                      </a:r>
                      <a:r>
                        <a:rPr lang="pt-BR" sz="2400" dirty="0">
                          <a:effectLst/>
                          <a:latin typeface="+mn-lt"/>
                        </a:rPr>
                        <a:t>O</a:t>
                      </a:r>
                      <a:r>
                        <a:rPr lang="pt-BR" sz="2400" baseline="30000" dirty="0">
                          <a:effectLst/>
                          <a:latin typeface="+mn-lt"/>
                        </a:rPr>
                        <a:t>+</a:t>
                      </a:r>
                      <a:r>
                        <a:rPr lang="pt-BR" sz="2400" dirty="0">
                          <a:effectLst/>
                          <a:latin typeface="+mn-lt"/>
                        </a:rPr>
                        <a:t>(</a:t>
                      </a:r>
                      <a:r>
                        <a:rPr lang="pt-BR" sz="2400" dirty="0" err="1">
                          <a:effectLst/>
                          <a:latin typeface="+mn-lt"/>
                        </a:rPr>
                        <a:t>aq</a:t>
                      </a:r>
                      <a:r>
                        <a:rPr lang="pt-BR" sz="2400" dirty="0">
                          <a:effectLst/>
                          <a:latin typeface="+mn-lt"/>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pt-BR" sz="2400" dirty="0">
                          <a:effectLst/>
                          <a:latin typeface="+mn-lt"/>
                        </a:rPr>
                        <a:t>HCO</a:t>
                      </a:r>
                      <a:r>
                        <a:rPr lang="pt-BR" sz="2400" baseline="-25000" dirty="0">
                          <a:effectLst/>
                          <a:latin typeface="+mn-lt"/>
                        </a:rPr>
                        <a:t>3</a:t>
                      </a:r>
                      <a:r>
                        <a:rPr lang="pt-BR" sz="2400" baseline="30000" dirty="0">
                          <a:effectLst/>
                          <a:latin typeface="+mn-lt"/>
                        </a:rPr>
                        <a:t>-</a:t>
                      </a:r>
                      <a:r>
                        <a:rPr lang="pt-BR" sz="2400" dirty="0">
                          <a:effectLst/>
                          <a:latin typeface="+mn-lt"/>
                        </a:rPr>
                        <a:t> (</a:t>
                      </a:r>
                      <a:r>
                        <a:rPr lang="pt-BR" sz="2400" dirty="0" err="1">
                          <a:effectLst/>
                          <a:latin typeface="+mn-lt"/>
                        </a:rPr>
                        <a:t>aq</a:t>
                      </a:r>
                      <a:r>
                        <a:rPr lang="pt-BR" sz="2400" dirty="0">
                          <a:effectLst/>
                          <a:latin typeface="+mn-lt"/>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r>
                        <a:rPr lang="en-US" sz="2400">
                          <a:effectLst/>
                          <a:latin typeface="+mn-lt"/>
                        </a:rPr>
                        <a:t>Initial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a:effectLst/>
                          <a:latin typeface="+mn-lt"/>
                        </a:rPr>
                        <a:t>1M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a:effectLst/>
                          <a:latin typeface="+mn-lt"/>
                        </a:rPr>
                        <a:t>0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a:effectLst/>
                          <a:latin typeface="+mn-lt"/>
                        </a:rPr>
                        <a:t>0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r>
                        <a:rPr lang="en-US" sz="2400">
                          <a:effectLst/>
                          <a:latin typeface="+mn-lt"/>
                        </a:rPr>
                        <a:t>Change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2400">
                          <a:effectLst/>
                          <a:latin typeface="+mn-lt"/>
                        </a:rPr>
                        <a:t>-x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2400">
                          <a:effectLst/>
                          <a:latin typeface="+mn-lt"/>
                        </a:rPr>
                        <a:t>+x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2400">
                          <a:effectLst/>
                          <a:latin typeface="+mn-lt"/>
                        </a:rPr>
                        <a:t>+x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r>
                        <a:rPr lang="en-US" sz="2400" dirty="0">
                          <a:effectLst/>
                          <a:latin typeface="+mn-lt"/>
                        </a:rPr>
                        <a:t>Equilibrium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2400">
                          <a:effectLst/>
                          <a:latin typeface="+mn-lt"/>
                        </a:rPr>
                        <a:t>1M - x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2400">
                          <a:effectLst/>
                          <a:latin typeface="+mn-lt"/>
                        </a:rPr>
                        <a:t>+x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2400" dirty="0">
                          <a:effectLst/>
                          <a:latin typeface="+mn-lt"/>
                        </a:rPr>
                        <a:t>+x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mc:AlternateContent xmlns:mc="http://schemas.openxmlformats.org/markup-compatibility/2006" xmlns:a14="http://schemas.microsoft.com/office/drawing/2010/main">
        <mc:Choice Requires="a14">
          <p:sp>
            <p:nvSpPr>
              <p:cNvPr id="6" name="Rectangle 1"/>
              <p:cNvSpPr>
                <a:spLocks noChangeArrowheads="1"/>
              </p:cNvSpPr>
              <p:nvPr/>
            </p:nvSpPr>
            <p:spPr bwMode="auto">
              <a:xfrm>
                <a:off x="876326" y="844550"/>
                <a:ext cx="8683987" cy="5173147"/>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rPr>
                  <a:t>In this case K</a:t>
                </a:r>
                <a:r>
                  <a:rPr kumimoji="0" lang="en-US" altLang="en-US" sz="2400" b="0" i="0" u="none" strike="noStrike" cap="none" normalizeH="0" baseline="-25000" dirty="0">
                    <a:ln>
                      <a:noFill/>
                    </a:ln>
                    <a:solidFill>
                      <a:schemeClr val="tx1"/>
                    </a:solidFill>
                    <a:effectLst/>
                  </a:rPr>
                  <a:t>a1</a:t>
                </a:r>
                <a:r>
                  <a:rPr kumimoji="0" lang="en-US" altLang="en-US" sz="2400" b="0" i="0" u="none" strike="noStrike" cap="none" normalizeH="0" baseline="0" dirty="0">
                    <a:ln>
                      <a:noFill/>
                    </a:ln>
                    <a:solidFill>
                      <a:schemeClr val="tx1"/>
                    </a:solidFill>
                    <a:effectLst/>
                  </a:rPr>
                  <a:t> is small and the first ionization of the acid is incomplete. Thus if we started with 1 M H</a:t>
                </a:r>
                <a:r>
                  <a:rPr kumimoji="0" lang="en-US" altLang="en-US" sz="2400" b="0" i="0" u="none" strike="noStrike" cap="none" normalizeH="0" baseline="-25000" dirty="0">
                    <a:ln>
                      <a:noFill/>
                    </a:ln>
                    <a:solidFill>
                      <a:schemeClr val="tx1"/>
                    </a:solidFill>
                    <a:effectLst/>
                  </a:rPr>
                  <a:t>2</a:t>
                </a:r>
                <a:r>
                  <a:rPr kumimoji="0" lang="en-US" altLang="en-US" sz="2400" b="0" i="0" u="none" strike="noStrike" cap="none" normalizeH="0" baseline="0" dirty="0">
                    <a:ln>
                      <a:noFill/>
                    </a:ln>
                    <a:solidFill>
                      <a:schemeClr val="tx1"/>
                    </a:solidFill>
                    <a:effectLst/>
                  </a:rPr>
                  <a:t>CO</a:t>
                </a:r>
                <a:r>
                  <a:rPr kumimoji="0" lang="en-US" altLang="en-US" sz="2400" b="0" i="0" u="none" strike="noStrike" cap="none" normalizeH="0" baseline="-25000" dirty="0">
                    <a:ln>
                      <a:noFill/>
                    </a:ln>
                    <a:solidFill>
                      <a:schemeClr val="tx1"/>
                    </a:solidFill>
                    <a:effectLst/>
                  </a:rPr>
                  <a:t>3</a:t>
                </a:r>
                <a:r>
                  <a:rPr kumimoji="0" lang="en-US" altLang="en-US" sz="2400" b="0" i="0" u="none" strike="noStrike" cap="none" normalizeH="0" baseline="0" dirty="0">
                    <a:ln>
                      <a:noFill/>
                    </a:ln>
                    <a:solidFill>
                      <a:schemeClr val="tx1"/>
                    </a:solidFill>
                    <a:effectLst/>
                  </a:rPr>
                  <a:t> (</a:t>
                </a:r>
                <a:r>
                  <a:rPr kumimoji="0" lang="en-US" altLang="en-US" sz="2400" b="0" i="0" u="none" strike="noStrike" cap="none" normalizeH="0" baseline="0" dirty="0" err="1">
                    <a:ln>
                      <a:noFill/>
                    </a:ln>
                    <a:solidFill>
                      <a:schemeClr val="tx1"/>
                    </a:solidFill>
                    <a:effectLst/>
                  </a:rPr>
                  <a:t>aq</a:t>
                </a:r>
                <a:r>
                  <a:rPr kumimoji="0" lang="en-US" altLang="en-US" sz="2400" b="0" i="0" u="none" strike="noStrike" cap="none" normalizeH="0" baseline="0" dirty="0">
                    <a:ln>
                      <a:noFill/>
                    </a:ln>
                    <a:solidFill>
                      <a:schemeClr val="tx1"/>
                    </a:solidFill>
                    <a:effectLst/>
                  </a:rPr>
                  <a:t>), the starting point for the first equilibrium </a:t>
                </a:r>
                <a:endParaRPr kumimoji="0" lang="en-US" altLang="en-US" sz="2400" b="0" i="0" u="none" strike="noStrike" cap="none" normalizeH="0" baseline="0" dirty="0" smtClean="0">
                  <a:ln>
                    <a:noFill/>
                  </a:ln>
                  <a:solidFill>
                    <a:schemeClr val="tx1"/>
                  </a:solidFill>
                  <a:effectLst/>
                </a:endParaRPr>
              </a:p>
              <a:p>
                <a:pPr eaLnBrk="0" fontAlgn="base" hangingPunct="0">
                  <a:spcBef>
                    <a:spcPct val="0"/>
                  </a:spcBef>
                  <a:spcAft>
                    <a:spcPct val="0"/>
                  </a:spcAft>
                </a:pPr>
                <a:endParaRPr lang="pt-BR" sz="800" dirty="0" smtClean="0"/>
              </a:p>
              <a:p>
                <a:pPr algn="ctr" eaLnBrk="0" fontAlgn="base" hangingPunct="0">
                  <a:spcBef>
                    <a:spcPct val="0"/>
                  </a:spcBef>
                  <a:spcAft>
                    <a:spcPct val="0"/>
                  </a:spcAft>
                </a:pPr>
                <a:r>
                  <a:rPr lang="pt-BR" sz="2400" dirty="0" smtClean="0"/>
                  <a:t>H</a:t>
                </a:r>
                <a:r>
                  <a:rPr lang="pt-BR" sz="2400" baseline="-25000" dirty="0" smtClean="0"/>
                  <a:t>2</a:t>
                </a:r>
                <a:r>
                  <a:rPr lang="pt-BR" sz="2400" dirty="0" smtClean="0"/>
                  <a:t>CO</a:t>
                </a:r>
                <a:r>
                  <a:rPr lang="pt-BR" sz="2400" baseline="-25000" dirty="0" smtClean="0"/>
                  <a:t>3</a:t>
                </a:r>
                <a:r>
                  <a:rPr lang="pt-BR" sz="2400" dirty="0" smtClean="0"/>
                  <a:t> (</a:t>
                </a:r>
                <a:r>
                  <a:rPr lang="pt-BR" sz="2400" dirty="0" err="1" smtClean="0"/>
                  <a:t>aq</a:t>
                </a:r>
                <a:r>
                  <a:rPr lang="pt-BR" sz="2400" dirty="0" smtClean="0"/>
                  <a:t>) + H</a:t>
                </a:r>
                <a:r>
                  <a:rPr lang="pt-BR" sz="2400" baseline="-25000" dirty="0" smtClean="0"/>
                  <a:t>2</a:t>
                </a:r>
                <a:r>
                  <a:rPr lang="pt-BR" sz="2400" dirty="0" smtClean="0"/>
                  <a:t>O (</a:t>
                </a:r>
                <a:r>
                  <a:rPr lang="pt-BR" sz="2400" i="1" dirty="0" smtClean="0"/>
                  <a:t>l</a:t>
                </a:r>
                <a:r>
                  <a:rPr lang="pt-BR" sz="2400" dirty="0" smtClean="0"/>
                  <a:t>) ↔ H</a:t>
                </a:r>
                <a:r>
                  <a:rPr lang="pt-BR" sz="2400" baseline="-25000" dirty="0" smtClean="0"/>
                  <a:t>3</a:t>
                </a:r>
                <a:r>
                  <a:rPr lang="pt-BR" sz="2400" dirty="0" smtClean="0"/>
                  <a:t>O</a:t>
                </a:r>
                <a:r>
                  <a:rPr lang="pt-BR" sz="2400" baseline="30000" dirty="0" smtClean="0"/>
                  <a:t>+</a:t>
                </a:r>
                <a:r>
                  <a:rPr lang="pt-BR" sz="2400" dirty="0" smtClean="0"/>
                  <a:t>(</a:t>
                </a:r>
                <a:r>
                  <a:rPr lang="pt-BR" sz="2400" dirty="0" err="1" smtClean="0"/>
                  <a:t>aq</a:t>
                </a:r>
                <a:r>
                  <a:rPr lang="pt-BR" sz="2400" dirty="0" smtClean="0"/>
                  <a:t>) + HCO</a:t>
                </a:r>
                <a:r>
                  <a:rPr lang="pt-BR" sz="2400" baseline="-25000" dirty="0" smtClean="0"/>
                  <a:t>3</a:t>
                </a:r>
                <a:r>
                  <a:rPr lang="pt-BR" sz="2400" baseline="30000" dirty="0" smtClean="0"/>
                  <a:t>-</a:t>
                </a:r>
                <a:r>
                  <a:rPr lang="pt-BR" sz="2400" dirty="0" smtClean="0"/>
                  <a:t> (</a:t>
                </a:r>
                <a:r>
                  <a:rPr lang="pt-BR" sz="2400" dirty="0" err="1" smtClean="0"/>
                  <a:t>aq</a:t>
                </a:r>
                <a:r>
                  <a:rPr lang="pt-BR" sz="2400" dirty="0" smtClean="0"/>
                  <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800" dirty="0"/>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rPr>
                  <a:t>would </a:t>
                </a:r>
                <a:r>
                  <a:rPr kumimoji="0" lang="en-US" altLang="en-US" sz="2400" b="0" i="0" u="none" strike="noStrike" cap="none" normalizeH="0" baseline="0" dirty="0">
                    <a:ln>
                      <a:noFill/>
                    </a:ln>
                    <a:solidFill>
                      <a:schemeClr val="tx1"/>
                    </a:solidFill>
                    <a:effectLst/>
                  </a:rPr>
                  <a:t>be </a:t>
                </a:r>
                <a:endParaRPr kumimoji="0" lang="en-US" alt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chemeClr val="tx1"/>
                    </a:solidFill>
                    <a:effectLst/>
                  </a:rPr>
                  <a:t> </a:t>
                </a:r>
              </a:p>
              <a:p>
                <a:pPr lvl="0" algn="ctr" eaLnBrk="0" fontAlgn="base" hangingPunct="0">
                  <a:spcBef>
                    <a:spcPct val="0"/>
                  </a:spcBef>
                  <a:spcAft>
                    <a:spcPct val="0"/>
                  </a:spcAft>
                </a:pPr>
                <a:endParaRPr lang="en-US" altLang="en-US" sz="2400" b="0" i="1" dirty="0" smtClean="0"/>
              </a:p>
              <a:p>
                <a:pPr lvl="0" algn="ctr" eaLnBrk="0" fontAlgn="base" hangingPunct="0">
                  <a:spcBef>
                    <a:spcPct val="0"/>
                  </a:spcBef>
                  <a:spcAft>
                    <a:spcPct val="0"/>
                  </a:spcAft>
                </a:pPr>
                <a14:m>
                  <m:oMath xmlns:m="http://schemas.openxmlformats.org/officeDocument/2006/math">
                    <m:sSub>
                      <m:sSubPr>
                        <m:ctrlPr>
                          <a:rPr lang="en-US" altLang="en-US" sz="2400" b="0" i="1" smtClean="0">
                            <a:latin typeface="Cambria Math" panose="02040503050406030204" pitchFamily="18" charset="0"/>
                          </a:rPr>
                        </m:ctrlPr>
                      </m:sSubPr>
                      <m:e>
                        <m:r>
                          <a:rPr lang="en-US" altLang="en-US" sz="2400" b="0" i="1" smtClean="0">
                            <a:latin typeface="Cambria Math" panose="02040503050406030204" pitchFamily="18" charset="0"/>
                          </a:rPr>
                          <m:t>𝐾</m:t>
                        </m:r>
                      </m:e>
                      <m:sub>
                        <m:r>
                          <a:rPr lang="en-US" altLang="en-US" sz="2400" b="0" i="1" smtClean="0">
                            <a:latin typeface="Cambria Math" panose="02040503050406030204" pitchFamily="18" charset="0"/>
                          </a:rPr>
                          <m:t>𝑎</m:t>
                        </m:r>
                        <m:r>
                          <a:rPr lang="en-US" altLang="en-US" sz="2400" b="0" i="1" smtClean="0">
                            <a:latin typeface="Cambria Math" panose="02040503050406030204" pitchFamily="18" charset="0"/>
                          </a:rPr>
                          <m:t>1</m:t>
                        </m:r>
                      </m:sub>
                    </m:sSub>
                    <m:r>
                      <a:rPr lang="en-US" altLang="en-US" sz="2400" b="0" i="1" smtClean="0">
                        <a:latin typeface="Cambria Math" panose="02040503050406030204" pitchFamily="18" charset="0"/>
                      </a:rPr>
                      <m:t>=</m:t>
                    </m:r>
                    <m:f>
                      <m:fPr>
                        <m:ctrlPr>
                          <a:rPr lang="bg-BG" altLang="en-US" sz="2400" b="0" i="1" smtClean="0">
                            <a:latin typeface="Cambria Math" panose="02040503050406030204" pitchFamily="18" charset="0"/>
                          </a:rPr>
                        </m:ctrlPr>
                      </m:fPr>
                      <m:num>
                        <m:r>
                          <m:rPr>
                            <m:nor/>
                          </m:rPr>
                          <a:rPr kumimoji="0" lang="en-US" altLang="en-US" sz="2400" b="0" i="0" u="none" strike="noStrike" cap="none" normalizeH="0" baseline="0" dirty="0" smtClean="0">
                            <a:ln>
                              <a:noFill/>
                            </a:ln>
                            <a:solidFill>
                              <a:schemeClr val="tx1"/>
                            </a:solidFill>
                            <a:effectLst/>
                          </a:rPr>
                          <m:t>[</m:t>
                        </m:r>
                        <m:r>
                          <m:rPr>
                            <m:nor/>
                          </m:rPr>
                          <a:rPr lang="pt-BR" sz="2400" dirty="0" smtClean="0"/>
                          <m:t>HCO</m:t>
                        </m:r>
                        <m:r>
                          <m:rPr>
                            <m:nor/>
                          </m:rPr>
                          <a:rPr lang="pt-BR" sz="2400" baseline="-25000" dirty="0" smtClean="0"/>
                          <m:t>3</m:t>
                        </m:r>
                        <m:r>
                          <m:rPr>
                            <m:nor/>
                          </m:rPr>
                          <a:rPr lang="pt-BR" sz="2400" baseline="30000" dirty="0" smtClean="0"/>
                          <m:t>−</m:t>
                        </m:r>
                        <m:r>
                          <m:rPr>
                            <m:nor/>
                          </m:rPr>
                          <a:rPr lang="pt-BR" sz="2400" dirty="0" smtClean="0"/>
                          <m:t> (</m:t>
                        </m:r>
                        <m:r>
                          <m:rPr>
                            <m:nor/>
                          </m:rPr>
                          <a:rPr lang="pt-BR" sz="2400" dirty="0" smtClean="0"/>
                          <m:t>aq</m:t>
                        </m:r>
                        <m:r>
                          <m:rPr>
                            <m:nor/>
                          </m:rPr>
                          <a:rPr lang="pt-BR" sz="2400" dirty="0" smtClean="0"/>
                          <m:t>)  </m:t>
                        </m:r>
                        <m:r>
                          <m:rPr>
                            <m:nor/>
                          </m:rPr>
                          <a:rPr kumimoji="0" lang="en-US" altLang="en-US" sz="2400" b="0" i="0" u="none" strike="noStrike" cap="none" normalizeH="0" baseline="0" dirty="0" smtClean="0">
                            <a:ln>
                              <a:noFill/>
                            </a:ln>
                            <a:solidFill>
                              <a:schemeClr val="tx1"/>
                            </a:solidFill>
                            <a:effectLst/>
                          </a:rPr>
                          <m:t>][</m:t>
                        </m:r>
                        <m:r>
                          <m:rPr>
                            <m:nor/>
                          </m:rPr>
                          <a:rPr kumimoji="0" lang="en-US" altLang="en-US" sz="2400" b="0" i="0" u="none" strike="noStrike" cap="none" normalizeH="0" baseline="0" dirty="0" smtClean="0">
                            <a:ln>
                              <a:noFill/>
                            </a:ln>
                            <a:solidFill>
                              <a:schemeClr val="tx1"/>
                            </a:solidFill>
                            <a:effectLst/>
                          </a:rPr>
                          <m:t>H</m:t>
                        </m:r>
                        <m:r>
                          <m:rPr>
                            <m:nor/>
                          </m:rPr>
                          <a:rPr kumimoji="0" lang="en-US" altLang="en-US" sz="2400" b="0" i="0" u="none" strike="noStrike" cap="none" normalizeH="0" baseline="-25000" dirty="0" smtClean="0">
                            <a:ln>
                              <a:noFill/>
                            </a:ln>
                            <a:solidFill>
                              <a:schemeClr val="tx1"/>
                            </a:solidFill>
                            <a:effectLst/>
                          </a:rPr>
                          <m:t>3</m:t>
                        </m:r>
                        <m:r>
                          <m:rPr>
                            <m:nor/>
                          </m:rPr>
                          <a:rPr kumimoji="0" lang="en-US" altLang="en-US" sz="2400" b="0" i="0" u="none" strike="noStrike" cap="none" normalizeH="0" baseline="0" dirty="0" smtClean="0">
                            <a:ln>
                              <a:noFill/>
                            </a:ln>
                            <a:solidFill>
                              <a:schemeClr val="tx1"/>
                            </a:solidFill>
                            <a:effectLst/>
                          </a:rPr>
                          <m:t>O</m:t>
                        </m:r>
                        <m:r>
                          <m:rPr>
                            <m:nor/>
                          </m:rPr>
                          <a:rPr kumimoji="0" lang="en-US" altLang="en-US" sz="2400" b="0" i="0" u="none" strike="noStrike" cap="none" normalizeH="0" baseline="30000" dirty="0" smtClean="0">
                            <a:ln>
                              <a:noFill/>
                            </a:ln>
                            <a:solidFill>
                              <a:schemeClr val="tx1"/>
                            </a:solidFill>
                            <a:effectLst/>
                          </a:rPr>
                          <m:t>+</m:t>
                        </m:r>
                        <m:r>
                          <m:rPr>
                            <m:nor/>
                          </m:rPr>
                          <a:rPr kumimoji="0" lang="en-US" altLang="en-US" sz="2400" b="0" i="0" u="none" strike="noStrike" cap="none" normalizeH="0" dirty="0" smtClean="0">
                            <a:ln>
                              <a:noFill/>
                            </a:ln>
                            <a:solidFill>
                              <a:schemeClr val="tx1"/>
                            </a:solidFill>
                            <a:effectLst/>
                          </a:rPr>
                          <m:t>(</m:t>
                        </m:r>
                        <m:r>
                          <m:rPr>
                            <m:nor/>
                          </m:rPr>
                          <a:rPr kumimoji="0" lang="en-US" altLang="en-US" sz="2400" b="0" i="0" u="none" strike="noStrike" cap="none" normalizeH="0" dirty="0" smtClean="0">
                            <a:ln>
                              <a:noFill/>
                            </a:ln>
                            <a:solidFill>
                              <a:schemeClr val="tx1"/>
                            </a:solidFill>
                            <a:effectLst/>
                          </a:rPr>
                          <m:t>aq</m:t>
                        </m:r>
                        <m:r>
                          <m:rPr>
                            <m:nor/>
                          </m:rPr>
                          <a:rPr kumimoji="0" lang="en-US" altLang="en-US" sz="2400" b="0" i="0" u="none" strike="noStrike" cap="none" normalizeH="0" dirty="0" smtClean="0">
                            <a:ln>
                              <a:noFill/>
                            </a:ln>
                            <a:solidFill>
                              <a:schemeClr val="tx1"/>
                            </a:solidFill>
                            <a:effectLst/>
                          </a:rPr>
                          <m:t>)]</m:t>
                        </m:r>
                      </m:num>
                      <m:den>
                        <m:r>
                          <m:rPr>
                            <m:nor/>
                          </m:rPr>
                          <a:rPr kumimoji="0" lang="en-US" altLang="en-US" sz="2400" b="0" i="0" u="none" strike="noStrike" cap="none" normalizeH="0" baseline="0" dirty="0" smtClean="0">
                            <a:ln>
                              <a:noFill/>
                            </a:ln>
                            <a:solidFill>
                              <a:schemeClr val="tx1"/>
                            </a:solidFill>
                            <a:effectLst/>
                          </a:rPr>
                          <m:t>[</m:t>
                        </m:r>
                        <m:r>
                          <m:rPr>
                            <m:nor/>
                          </m:rPr>
                          <a:rPr kumimoji="0" lang="en-US" altLang="en-US" sz="2400" b="0" i="0" u="none" strike="noStrike" cap="none" normalizeH="0" baseline="0" dirty="0" smtClean="0">
                            <a:ln>
                              <a:noFill/>
                            </a:ln>
                            <a:solidFill>
                              <a:schemeClr val="tx1"/>
                            </a:solidFill>
                            <a:effectLst/>
                          </a:rPr>
                          <m:t>H</m:t>
                        </m:r>
                        <m:r>
                          <m:rPr>
                            <m:nor/>
                          </m:rPr>
                          <a:rPr kumimoji="0" lang="en-US" altLang="en-US" sz="2400" b="0" i="0" u="none" strike="noStrike" cap="none" normalizeH="0" baseline="-25000" dirty="0" smtClean="0">
                            <a:ln>
                              <a:noFill/>
                            </a:ln>
                            <a:solidFill>
                              <a:schemeClr val="tx1"/>
                            </a:solidFill>
                            <a:effectLst/>
                          </a:rPr>
                          <m:t>2</m:t>
                        </m:r>
                        <m:r>
                          <m:rPr>
                            <m:nor/>
                          </m:rPr>
                          <a:rPr kumimoji="0" lang="en-US" altLang="en-US" sz="2400" b="0" i="0" u="none" strike="noStrike" cap="none" normalizeH="0" baseline="0" dirty="0" smtClean="0">
                            <a:ln>
                              <a:noFill/>
                            </a:ln>
                            <a:solidFill>
                              <a:schemeClr val="tx1"/>
                            </a:solidFill>
                            <a:effectLst/>
                          </a:rPr>
                          <m:t>CO</m:t>
                        </m:r>
                        <m:r>
                          <m:rPr>
                            <m:nor/>
                          </m:rPr>
                          <a:rPr kumimoji="0" lang="en-US" altLang="en-US" sz="2400" b="0" i="0" u="none" strike="noStrike" cap="none" normalizeH="0" baseline="-25000" dirty="0" smtClean="0">
                            <a:ln>
                              <a:noFill/>
                            </a:ln>
                            <a:solidFill>
                              <a:schemeClr val="tx1"/>
                            </a:solidFill>
                            <a:effectLst/>
                          </a:rPr>
                          <m:t>3</m:t>
                        </m:r>
                        <m:r>
                          <m:rPr>
                            <m:nor/>
                          </m:rPr>
                          <a:rPr kumimoji="0" lang="en-US" altLang="en-US" sz="2400" b="0" i="0" u="none" strike="noStrike" cap="none" normalizeH="0" baseline="0" dirty="0" smtClean="0">
                            <a:ln>
                              <a:noFill/>
                            </a:ln>
                            <a:solidFill>
                              <a:schemeClr val="tx1"/>
                            </a:solidFill>
                            <a:effectLst/>
                          </a:rPr>
                          <m:t>(</m:t>
                        </m:r>
                        <m:r>
                          <m:rPr>
                            <m:nor/>
                          </m:rPr>
                          <a:rPr kumimoji="0" lang="en-US" altLang="en-US" sz="2400" b="0" i="0" u="none" strike="noStrike" cap="none" normalizeH="0" baseline="0" dirty="0" smtClean="0">
                            <a:ln>
                              <a:noFill/>
                            </a:ln>
                            <a:solidFill>
                              <a:schemeClr val="tx1"/>
                            </a:solidFill>
                            <a:effectLst/>
                          </a:rPr>
                          <m:t>aq</m:t>
                        </m:r>
                        <m:r>
                          <m:rPr>
                            <m:nor/>
                          </m:rPr>
                          <a:rPr kumimoji="0" lang="en-US" altLang="en-US" sz="2400" b="0" i="0" u="none" strike="noStrike" cap="none" normalizeH="0" baseline="0" dirty="0" smtClean="0">
                            <a:ln>
                              <a:noFill/>
                            </a:ln>
                            <a:solidFill>
                              <a:schemeClr val="tx1"/>
                            </a:solidFill>
                            <a:effectLst/>
                          </a:rPr>
                          <m:t>)]</m:t>
                        </m:r>
                      </m:den>
                    </m:f>
                  </m:oMath>
                </a14:m>
                <a:r>
                  <a:rPr kumimoji="0" lang="en-US" altLang="en-US" sz="2400" b="0" i="0" u="none" strike="noStrike" cap="none" normalizeH="0" baseline="0" dirty="0" smtClean="0">
                    <a:ln>
                      <a:noFill/>
                    </a:ln>
                    <a:solidFill>
                      <a:schemeClr val="tx1"/>
                    </a:solidFill>
                    <a:effectLst/>
                  </a:rPr>
                  <a:t> =4.3 x 10</a:t>
                </a:r>
                <a:r>
                  <a:rPr kumimoji="0" lang="en-US" altLang="en-US" sz="2400" b="0" i="0" u="none" strike="noStrike" cap="none" normalizeH="0" baseline="30000" dirty="0" smtClean="0">
                    <a:ln>
                      <a:noFill/>
                    </a:ln>
                    <a:solidFill>
                      <a:schemeClr val="tx1"/>
                    </a:solidFill>
                    <a:effectLst/>
                  </a:rPr>
                  <a:t>-7</a:t>
                </a:r>
                <a:endParaRPr kumimoji="0" lang="en-US" altLang="en-US" sz="2400" b="0" i="0" u="none" strike="noStrike" cap="none" normalizeH="0" baseline="0" dirty="0">
                  <a:ln>
                    <a:noFill/>
                  </a:ln>
                  <a:solidFill>
                    <a:schemeClr val="tx1"/>
                  </a:solidFill>
                  <a:effectLst/>
                </a:endParaRPr>
              </a:p>
            </p:txBody>
          </p:sp>
        </mc:Choice>
        <mc:Fallback xmlns="">
          <p:sp>
            <p:nvSpPr>
              <p:cNvPr id="6" name="Rectangle 1"/>
              <p:cNvSpPr>
                <a:spLocks noRot="1" noChangeAspect="1" noMove="1" noResize="1" noEditPoints="1" noAdjustHandles="1" noChangeArrowheads="1" noChangeShapeType="1" noTextEdit="1"/>
              </p:cNvSpPr>
              <p:nvPr/>
            </p:nvSpPr>
            <p:spPr bwMode="auto">
              <a:xfrm>
                <a:off x="876326" y="844550"/>
                <a:ext cx="8683987" cy="5173147"/>
              </a:xfrm>
              <a:prstGeom prst="rect">
                <a:avLst/>
              </a:prstGeom>
              <a:blipFill rotWithShape="0">
                <a:blip r:embed="rId2"/>
                <a:stretch>
                  <a:fillRect l="-1124" t="-47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r>
                  <a:rPr lang="en-US">
                    <a:noFill/>
                  </a:rPr>
                  <a:t> </a:t>
                </a:r>
              </a:p>
            </p:txBody>
          </p:sp>
        </mc:Fallback>
      </mc:AlternateContent>
    </p:spTree>
    <p:extLst>
      <p:ext uri="{BB962C8B-B14F-4D97-AF65-F5344CB8AC3E}">
        <p14:creationId xmlns:p14="http://schemas.microsoft.com/office/powerpoint/2010/main" val="1265379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p:cNvSpPr txBox="1">
            <a:spLocks noChangeArrowheads="1"/>
          </p:cNvSpPr>
          <p:nvPr/>
        </p:nvSpPr>
        <p:spPr>
          <a:xfrm>
            <a:off x="828677" y="0"/>
            <a:ext cx="8166468" cy="84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b="1" smtClean="0">
                <a:solidFill>
                  <a:srgbClr val="002060"/>
                </a:solidFill>
              </a:rPr>
              <a:t>Second Step: Weak </a:t>
            </a:r>
            <a:r>
              <a:rPr lang="en-US" altLang="en-US" sz="4400" b="1" dirty="0" err="1" smtClean="0">
                <a:solidFill>
                  <a:srgbClr val="002060"/>
                </a:solidFill>
              </a:rPr>
              <a:t>Polyprotic</a:t>
            </a:r>
            <a:r>
              <a:rPr lang="en-US" altLang="en-US" sz="4400" b="1" dirty="0" smtClean="0">
                <a:solidFill>
                  <a:srgbClr val="002060"/>
                </a:solidFill>
              </a:rPr>
              <a:t> Acids</a:t>
            </a:r>
            <a:endParaRPr lang="en-US" altLang="en-US" sz="4400" b="1" dirty="0">
              <a:solidFill>
                <a:schemeClr val="tx2"/>
              </a:solidFill>
            </a:endParaRPr>
          </a:p>
        </p:txBody>
      </p:sp>
      <mc:AlternateContent xmlns:mc="http://schemas.openxmlformats.org/markup-compatibility/2006" xmlns:a14="http://schemas.microsoft.com/office/drawing/2010/main">
        <mc:Choice Requires="a14">
          <p:sp>
            <p:nvSpPr>
              <p:cNvPr id="6" name="Rectangle 1"/>
              <p:cNvSpPr>
                <a:spLocks noChangeArrowheads="1"/>
              </p:cNvSpPr>
              <p:nvPr/>
            </p:nvSpPr>
            <p:spPr bwMode="auto">
              <a:xfrm>
                <a:off x="828677" y="1000827"/>
                <a:ext cx="7911562" cy="566559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dirty="0" smtClean="0"/>
                  <a:t>The second equilibrium can be described by </a:t>
                </a:r>
              </a:p>
              <a:p>
                <a:pPr eaLnBrk="0" fontAlgn="base" hangingPunct="0">
                  <a:spcBef>
                    <a:spcPct val="0"/>
                  </a:spcBef>
                  <a:spcAft>
                    <a:spcPct val="0"/>
                  </a:spcAft>
                </a:pPr>
                <a:endParaRPr lang="pt-BR" sz="800" dirty="0" smtClean="0"/>
              </a:p>
              <a:p>
                <a:pPr algn="ctr"/>
                <a:r>
                  <a:rPr lang="pt-BR" sz="2400" dirty="0" smtClean="0"/>
                  <a:t>HCO</a:t>
                </a:r>
                <a:r>
                  <a:rPr lang="pt-BR" sz="2400" baseline="-25000" dirty="0" smtClean="0"/>
                  <a:t>3</a:t>
                </a:r>
                <a:r>
                  <a:rPr lang="pt-BR" sz="2400" baseline="30000" dirty="0" smtClean="0"/>
                  <a:t>-</a:t>
                </a:r>
                <a:r>
                  <a:rPr lang="pt-BR" sz="2400" dirty="0" smtClean="0"/>
                  <a:t> (</a:t>
                </a:r>
                <a:r>
                  <a:rPr lang="pt-BR" sz="2400" dirty="0" err="1" smtClean="0"/>
                  <a:t>aq</a:t>
                </a:r>
                <a:r>
                  <a:rPr lang="pt-BR" sz="2400" dirty="0" smtClean="0"/>
                  <a:t>) + H</a:t>
                </a:r>
                <a:r>
                  <a:rPr lang="pt-BR" sz="2400" baseline="-25000" dirty="0" smtClean="0"/>
                  <a:t>2</a:t>
                </a:r>
                <a:r>
                  <a:rPr lang="pt-BR" sz="2400" dirty="0" smtClean="0"/>
                  <a:t>O (</a:t>
                </a:r>
                <a:r>
                  <a:rPr lang="pt-BR" sz="2400" i="1" dirty="0" smtClean="0"/>
                  <a:t>l</a:t>
                </a:r>
                <a:r>
                  <a:rPr lang="pt-BR" sz="2400" dirty="0" smtClean="0"/>
                  <a:t>) ↔ H</a:t>
                </a:r>
                <a:r>
                  <a:rPr lang="pt-BR" sz="2400" baseline="-25000" dirty="0" smtClean="0"/>
                  <a:t>3</a:t>
                </a:r>
                <a:r>
                  <a:rPr lang="pt-BR" sz="2400" dirty="0" smtClean="0"/>
                  <a:t>O+(</a:t>
                </a:r>
                <a:r>
                  <a:rPr lang="pt-BR" sz="2400" dirty="0" err="1" smtClean="0"/>
                  <a:t>aq</a:t>
                </a:r>
                <a:r>
                  <a:rPr lang="pt-BR" sz="2400" dirty="0" smtClean="0"/>
                  <a:t>) + CO</a:t>
                </a:r>
                <a:r>
                  <a:rPr lang="pt-BR" sz="2400" baseline="-25000" dirty="0" smtClean="0"/>
                  <a:t>3</a:t>
                </a:r>
                <a:r>
                  <a:rPr lang="pt-BR" sz="2400" baseline="30000" dirty="0" smtClean="0"/>
                  <a:t>2-</a:t>
                </a:r>
                <a:r>
                  <a:rPr lang="pt-BR" sz="2400" dirty="0" smtClean="0"/>
                  <a:t> (</a:t>
                </a:r>
                <a:r>
                  <a:rPr lang="pt-BR" sz="2400" dirty="0" err="1" smtClean="0"/>
                  <a:t>aq</a:t>
                </a:r>
                <a:r>
                  <a:rPr lang="pt-BR" sz="2400" dirty="0" smtClean="0"/>
                  <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800" dirty="0"/>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endParaRPr>
              </a:p>
              <a:p>
                <a:pPr lvl="0" algn="ctr" eaLnBrk="0" fontAlgn="base" hangingPunct="0">
                  <a:spcBef>
                    <a:spcPct val="0"/>
                  </a:spcBef>
                  <a:spcAft>
                    <a:spcPct val="0"/>
                  </a:spcAft>
                </a:pPr>
                <a:endParaRPr lang="en-US" altLang="en-US" sz="2400" b="0" i="1" dirty="0" smtClean="0"/>
              </a:p>
              <a:p>
                <a:pPr lvl="0" algn="ctr" eaLnBrk="0" fontAlgn="base" hangingPunct="0">
                  <a:spcBef>
                    <a:spcPct val="0"/>
                  </a:spcBef>
                  <a:spcAft>
                    <a:spcPct val="0"/>
                  </a:spcAft>
                </a:pPr>
                <a14:m>
                  <m:oMath xmlns:m="http://schemas.openxmlformats.org/officeDocument/2006/math">
                    <m:sSub>
                      <m:sSubPr>
                        <m:ctrlPr>
                          <a:rPr lang="en-US" altLang="en-US" sz="2400" b="0" i="1" smtClean="0">
                            <a:latin typeface="Cambria Math" panose="02040503050406030204" pitchFamily="18" charset="0"/>
                          </a:rPr>
                        </m:ctrlPr>
                      </m:sSubPr>
                      <m:e>
                        <m:r>
                          <a:rPr lang="en-US" altLang="en-US" sz="2400" b="0" i="1" smtClean="0">
                            <a:latin typeface="Cambria Math" panose="02040503050406030204" pitchFamily="18" charset="0"/>
                          </a:rPr>
                          <m:t>𝐾</m:t>
                        </m:r>
                      </m:e>
                      <m:sub>
                        <m:r>
                          <a:rPr lang="en-US" altLang="en-US" sz="2400" b="0" i="1" smtClean="0">
                            <a:latin typeface="Cambria Math" panose="02040503050406030204" pitchFamily="18" charset="0"/>
                          </a:rPr>
                          <m:t>𝑎</m:t>
                        </m:r>
                        <m:r>
                          <a:rPr lang="en-US" altLang="en-US" sz="2400" b="0" i="1" smtClean="0">
                            <a:latin typeface="Cambria Math" charset="0"/>
                          </a:rPr>
                          <m:t>2</m:t>
                        </m:r>
                      </m:sub>
                    </m:sSub>
                    <m:r>
                      <a:rPr lang="en-US" altLang="en-US" sz="2400" b="0" i="1" smtClean="0">
                        <a:latin typeface="Cambria Math" panose="02040503050406030204" pitchFamily="18" charset="0"/>
                      </a:rPr>
                      <m:t>=</m:t>
                    </m:r>
                    <m:f>
                      <m:fPr>
                        <m:ctrlPr>
                          <a:rPr lang="bg-BG" altLang="en-US" sz="2400" b="0" i="1" smtClean="0">
                            <a:latin typeface="Cambria Math" panose="02040503050406030204" pitchFamily="18" charset="0"/>
                          </a:rPr>
                        </m:ctrlPr>
                      </m:fPr>
                      <m:num>
                        <m:r>
                          <m:rPr>
                            <m:nor/>
                          </m:rPr>
                          <a:rPr kumimoji="0" lang="en-US" altLang="en-US" sz="2400" b="0" i="0" u="none" strike="noStrike" cap="none" normalizeH="0" baseline="0" dirty="0" smtClean="0">
                            <a:ln>
                              <a:noFill/>
                            </a:ln>
                            <a:solidFill>
                              <a:schemeClr val="tx1"/>
                            </a:solidFill>
                            <a:effectLst/>
                          </a:rPr>
                          <m:t>[</m:t>
                        </m:r>
                        <m:r>
                          <m:rPr>
                            <m:nor/>
                          </m:rPr>
                          <a:rPr lang="pt-BR" sz="2400" dirty="0" smtClean="0"/>
                          <m:t>CO</m:t>
                        </m:r>
                        <m:r>
                          <m:rPr>
                            <m:nor/>
                          </m:rPr>
                          <a:rPr lang="pt-BR" sz="2400" baseline="-25000" dirty="0" smtClean="0"/>
                          <m:t>3</m:t>
                        </m:r>
                        <m:r>
                          <m:rPr>
                            <m:nor/>
                          </m:rPr>
                          <a:rPr lang="en-US" sz="2400" b="0" i="0" baseline="30000" dirty="0" smtClean="0"/>
                          <m:t>2−</m:t>
                        </m:r>
                        <m:r>
                          <m:rPr>
                            <m:nor/>
                          </m:rPr>
                          <a:rPr lang="pt-BR" sz="2400" dirty="0" smtClean="0"/>
                          <m:t> (</m:t>
                        </m:r>
                        <m:r>
                          <m:rPr>
                            <m:nor/>
                          </m:rPr>
                          <a:rPr lang="pt-BR" sz="2400" dirty="0" smtClean="0"/>
                          <m:t>aq</m:t>
                        </m:r>
                        <m:r>
                          <m:rPr>
                            <m:nor/>
                          </m:rPr>
                          <a:rPr lang="pt-BR" sz="2400" dirty="0" smtClean="0"/>
                          <m:t>)  </m:t>
                        </m:r>
                        <m:r>
                          <m:rPr>
                            <m:nor/>
                          </m:rPr>
                          <a:rPr kumimoji="0" lang="en-US" altLang="en-US" sz="2400" b="0" i="0" u="none" strike="noStrike" cap="none" normalizeH="0" baseline="0" dirty="0" smtClean="0">
                            <a:ln>
                              <a:noFill/>
                            </a:ln>
                            <a:solidFill>
                              <a:schemeClr val="tx1"/>
                            </a:solidFill>
                            <a:effectLst/>
                          </a:rPr>
                          <m:t>][</m:t>
                        </m:r>
                        <m:r>
                          <m:rPr>
                            <m:nor/>
                          </m:rPr>
                          <a:rPr kumimoji="0" lang="en-US" altLang="en-US" sz="2400" b="0" i="0" u="none" strike="noStrike" cap="none" normalizeH="0" baseline="0" dirty="0" smtClean="0">
                            <a:ln>
                              <a:noFill/>
                            </a:ln>
                            <a:solidFill>
                              <a:schemeClr val="tx1"/>
                            </a:solidFill>
                            <a:effectLst/>
                          </a:rPr>
                          <m:t>H</m:t>
                        </m:r>
                        <m:r>
                          <m:rPr>
                            <m:nor/>
                          </m:rPr>
                          <a:rPr kumimoji="0" lang="en-US" altLang="en-US" sz="2400" b="0" i="0" u="none" strike="noStrike" cap="none" normalizeH="0" baseline="-25000" dirty="0" smtClean="0">
                            <a:ln>
                              <a:noFill/>
                            </a:ln>
                            <a:solidFill>
                              <a:schemeClr val="tx1"/>
                            </a:solidFill>
                            <a:effectLst/>
                          </a:rPr>
                          <m:t>3</m:t>
                        </m:r>
                        <m:r>
                          <m:rPr>
                            <m:nor/>
                          </m:rPr>
                          <a:rPr kumimoji="0" lang="en-US" altLang="en-US" sz="2400" b="0" i="0" u="none" strike="noStrike" cap="none" normalizeH="0" baseline="0" dirty="0" smtClean="0">
                            <a:ln>
                              <a:noFill/>
                            </a:ln>
                            <a:solidFill>
                              <a:schemeClr val="tx1"/>
                            </a:solidFill>
                            <a:effectLst/>
                          </a:rPr>
                          <m:t>O</m:t>
                        </m:r>
                        <m:r>
                          <m:rPr>
                            <m:nor/>
                          </m:rPr>
                          <a:rPr kumimoji="0" lang="en-US" altLang="en-US" sz="2400" b="0" i="0" u="none" strike="noStrike" cap="none" normalizeH="0" baseline="30000" dirty="0" smtClean="0">
                            <a:ln>
                              <a:noFill/>
                            </a:ln>
                            <a:solidFill>
                              <a:schemeClr val="tx1"/>
                            </a:solidFill>
                            <a:effectLst/>
                          </a:rPr>
                          <m:t>+</m:t>
                        </m:r>
                        <m:r>
                          <m:rPr>
                            <m:nor/>
                          </m:rPr>
                          <a:rPr kumimoji="0" lang="en-US" altLang="en-US" sz="2400" b="0" i="0" u="none" strike="noStrike" cap="none" normalizeH="0" dirty="0" smtClean="0">
                            <a:ln>
                              <a:noFill/>
                            </a:ln>
                            <a:solidFill>
                              <a:schemeClr val="tx1"/>
                            </a:solidFill>
                            <a:effectLst/>
                          </a:rPr>
                          <m:t>(</m:t>
                        </m:r>
                        <m:r>
                          <m:rPr>
                            <m:nor/>
                          </m:rPr>
                          <a:rPr kumimoji="0" lang="en-US" altLang="en-US" sz="2400" b="0" i="0" u="none" strike="noStrike" cap="none" normalizeH="0" dirty="0" smtClean="0">
                            <a:ln>
                              <a:noFill/>
                            </a:ln>
                            <a:solidFill>
                              <a:schemeClr val="tx1"/>
                            </a:solidFill>
                            <a:effectLst/>
                          </a:rPr>
                          <m:t>aq</m:t>
                        </m:r>
                        <m:r>
                          <m:rPr>
                            <m:nor/>
                          </m:rPr>
                          <a:rPr kumimoji="0" lang="en-US" altLang="en-US" sz="2400" b="0" i="0" u="none" strike="noStrike" cap="none" normalizeH="0" dirty="0" smtClean="0">
                            <a:ln>
                              <a:noFill/>
                            </a:ln>
                            <a:solidFill>
                              <a:schemeClr val="tx1"/>
                            </a:solidFill>
                            <a:effectLst/>
                          </a:rPr>
                          <m:t>)]</m:t>
                        </m:r>
                      </m:num>
                      <m:den>
                        <m:r>
                          <m:rPr>
                            <m:nor/>
                          </m:rPr>
                          <a:rPr kumimoji="0" lang="en-US" altLang="en-US" sz="2400" b="0" i="0" u="none" strike="noStrike" cap="none" normalizeH="0" baseline="0" dirty="0" smtClean="0">
                            <a:ln>
                              <a:noFill/>
                            </a:ln>
                            <a:solidFill>
                              <a:schemeClr val="tx1"/>
                            </a:solidFill>
                            <a:effectLst/>
                          </a:rPr>
                          <m:t>[</m:t>
                        </m:r>
                        <m:r>
                          <m:rPr>
                            <m:nor/>
                          </m:rPr>
                          <a:rPr kumimoji="0" lang="en-US" altLang="en-US" sz="2400" b="0" i="0" u="none" strike="noStrike" cap="none" normalizeH="0" baseline="0" dirty="0" smtClean="0">
                            <a:ln>
                              <a:noFill/>
                            </a:ln>
                            <a:solidFill>
                              <a:schemeClr val="tx1"/>
                            </a:solidFill>
                            <a:effectLst/>
                          </a:rPr>
                          <m:t>HCO</m:t>
                        </m:r>
                        <m:r>
                          <m:rPr>
                            <m:nor/>
                          </m:rPr>
                          <a:rPr kumimoji="0" lang="en-US" altLang="en-US" sz="2400" b="0" i="0" u="none" strike="noStrike" cap="none" normalizeH="0" baseline="-25000" dirty="0" smtClean="0">
                            <a:ln>
                              <a:noFill/>
                            </a:ln>
                            <a:solidFill>
                              <a:schemeClr val="tx1"/>
                            </a:solidFill>
                            <a:effectLst/>
                          </a:rPr>
                          <m:t>3</m:t>
                        </m:r>
                        <m:r>
                          <m:rPr>
                            <m:nor/>
                          </m:rPr>
                          <a:rPr kumimoji="0" lang="en-US" altLang="en-US" sz="2400" b="0" i="0" u="none" strike="noStrike" cap="none" normalizeH="0" baseline="30000" dirty="0" smtClean="0">
                            <a:ln>
                              <a:noFill/>
                            </a:ln>
                            <a:solidFill>
                              <a:schemeClr val="tx1"/>
                            </a:solidFill>
                            <a:effectLst/>
                          </a:rPr>
                          <m:t>−</m:t>
                        </m:r>
                        <m:r>
                          <m:rPr>
                            <m:nor/>
                          </m:rPr>
                          <a:rPr kumimoji="0" lang="en-US" altLang="en-US" sz="2400" b="0" i="0" u="none" strike="noStrike" cap="none" normalizeH="0" baseline="0" dirty="0" smtClean="0">
                            <a:ln>
                              <a:noFill/>
                            </a:ln>
                            <a:solidFill>
                              <a:schemeClr val="tx1"/>
                            </a:solidFill>
                            <a:effectLst/>
                          </a:rPr>
                          <m:t>(</m:t>
                        </m:r>
                        <m:r>
                          <m:rPr>
                            <m:nor/>
                          </m:rPr>
                          <a:rPr kumimoji="0" lang="en-US" altLang="en-US" sz="2400" b="0" i="0" u="none" strike="noStrike" cap="none" normalizeH="0" baseline="0" dirty="0" smtClean="0">
                            <a:ln>
                              <a:noFill/>
                            </a:ln>
                            <a:solidFill>
                              <a:schemeClr val="tx1"/>
                            </a:solidFill>
                            <a:effectLst/>
                          </a:rPr>
                          <m:t>aq</m:t>
                        </m:r>
                        <m:r>
                          <m:rPr>
                            <m:nor/>
                          </m:rPr>
                          <a:rPr kumimoji="0" lang="en-US" altLang="en-US" sz="2400" b="0" i="0" u="none" strike="noStrike" cap="none" normalizeH="0" baseline="0" dirty="0" smtClean="0">
                            <a:ln>
                              <a:noFill/>
                            </a:ln>
                            <a:solidFill>
                              <a:schemeClr val="tx1"/>
                            </a:solidFill>
                            <a:effectLst/>
                          </a:rPr>
                          <m:t>)]</m:t>
                        </m:r>
                      </m:den>
                    </m:f>
                  </m:oMath>
                </a14:m>
                <a:r>
                  <a:rPr kumimoji="0" lang="en-US" altLang="en-US" sz="2400" b="0" i="0" u="none" strike="noStrike" cap="none" normalizeH="0" baseline="0" dirty="0" smtClean="0">
                    <a:ln>
                      <a:noFill/>
                    </a:ln>
                    <a:solidFill>
                      <a:schemeClr val="tx1"/>
                    </a:solidFill>
                    <a:effectLst/>
                  </a:rPr>
                  <a:t> =4.8 x 10</a:t>
                </a:r>
                <a:r>
                  <a:rPr kumimoji="0" lang="en-US" altLang="en-US" sz="2400" b="0" i="0" u="none" strike="noStrike" cap="none" normalizeH="0" baseline="30000" dirty="0" smtClean="0">
                    <a:ln>
                      <a:noFill/>
                    </a:ln>
                    <a:solidFill>
                      <a:schemeClr val="tx1"/>
                    </a:solidFill>
                    <a:effectLst/>
                  </a:rPr>
                  <a:t>-11</a:t>
                </a:r>
              </a:p>
              <a:p>
                <a:endParaRPr lang="en-US" sz="800" dirty="0" smtClean="0"/>
              </a:p>
              <a:p>
                <a:r>
                  <a:rPr lang="en-US" sz="2400" dirty="0" smtClean="0"/>
                  <a:t>If we know K</a:t>
                </a:r>
                <a:r>
                  <a:rPr lang="en-US" sz="2400" baseline="-25000" dirty="0" smtClean="0"/>
                  <a:t>a1</a:t>
                </a:r>
                <a:r>
                  <a:rPr lang="en-US" sz="2400" dirty="0" smtClean="0"/>
                  <a:t> and K</a:t>
                </a:r>
                <a:r>
                  <a:rPr lang="en-US" sz="2400" baseline="-25000" dirty="0" smtClean="0"/>
                  <a:t>a2</a:t>
                </a:r>
                <a:r>
                  <a:rPr lang="en-US" sz="2400" dirty="0" smtClean="0"/>
                  <a:t> we have two equations in two unknowns, which in principal can be solved even if both equations are quadratic </a:t>
                </a:r>
              </a:p>
              <a:p>
                <a:endParaRPr lang="en-US" sz="800" dirty="0" smtClean="0"/>
              </a:p>
              <a:p>
                <a:r>
                  <a:rPr lang="en-US" sz="2400" dirty="0" smtClean="0"/>
                  <a:t>It is always the case that K</a:t>
                </a:r>
                <a:r>
                  <a:rPr lang="en-US" sz="2400" baseline="-25000" dirty="0" smtClean="0"/>
                  <a:t>a2</a:t>
                </a:r>
                <a:r>
                  <a:rPr lang="en-US" sz="2400" dirty="0" smtClean="0"/>
                  <a:t> &lt;&lt; K</a:t>
                </a:r>
                <a:r>
                  <a:rPr lang="en-US" sz="2400" baseline="-25000" dirty="0" smtClean="0"/>
                  <a:t>a1</a:t>
                </a:r>
                <a:r>
                  <a:rPr lang="en-US" sz="2400" dirty="0" smtClean="0"/>
                  <a:t>. What </a:t>
                </a:r>
                <a:r>
                  <a:rPr lang="en-US" sz="2400" dirty="0"/>
                  <a:t>simplifying approximations can we </a:t>
                </a:r>
                <a:r>
                  <a:rPr lang="en-US" sz="2400" dirty="0" smtClean="0"/>
                  <a:t>make?  What </a:t>
                </a:r>
                <a:r>
                  <a:rPr lang="en-US" sz="2400" dirty="0"/>
                  <a:t>if </a:t>
                </a:r>
                <a:r>
                  <a:rPr lang="en-US" sz="2400" dirty="0" smtClean="0"/>
                  <a:t>K</a:t>
                </a:r>
                <a:r>
                  <a:rPr lang="en-US" sz="2400" baseline="-25000" dirty="0" smtClean="0"/>
                  <a:t>a1</a:t>
                </a:r>
                <a:r>
                  <a:rPr lang="en-US" sz="2400" dirty="0" smtClean="0"/>
                  <a:t> </a:t>
                </a:r>
                <a:r>
                  <a:rPr lang="en-US" sz="2400" dirty="0"/>
                  <a:t>&lt;&lt; </a:t>
                </a:r>
                <a:r>
                  <a:rPr lang="en-US" sz="2400" dirty="0" smtClean="0"/>
                  <a:t>1? </a:t>
                </a:r>
                <a:endParaRPr kumimoji="0" lang="en-US" altLang="en-US" sz="2400" b="0" i="0" u="none" strike="noStrike" cap="none" normalizeH="0" baseline="0" dirty="0">
                  <a:ln>
                    <a:noFill/>
                  </a:ln>
                  <a:solidFill>
                    <a:schemeClr val="tx1"/>
                  </a:solidFill>
                  <a:effectLst/>
                </a:endParaRPr>
              </a:p>
            </p:txBody>
          </p:sp>
        </mc:Choice>
        <mc:Fallback xmlns="">
          <p:sp>
            <p:nvSpPr>
              <p:cNvPr id="6" name="Rectangle 1"/>
              <p:cNvSpPr>
                <a:spLocks noRot="1" noChangeAspect="1" noMove="1" noResize="1" noEditPoints="1" noAdjustHandles="1" noChangeArrowheads="1" noChangeShapeType="1" noTextEdit="1"/>
              </p:cNvSpPr>
              <p:nvPr/>
            </p:nvSpPr>
            <p:spPr bwMode="auto">
              <a:xfrm>
                <a:off x="828677" y="1000827"/>
                <a:ext cx="7911562" cy="5665590"/>
              </a:xfrm>
              <a:prstGeom prst="rect">
                <a:avLst/>
              </a:prstGeom>
              <a:blipFill rotWithShape="0">
                <a:blip r:embed="rId2"/>
                <a:stretch>
                  <a:fillRect l="-1233" t="-323" b="-193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r>
                  <a:rPr lang="en-US">
                    <a:noFill/>
                  </a:rPr>
                  <a:t> </a:t>
                </a:r>
              </a:p>
            </p:txBody>
          </p:sp>
        </mc:Fallback>
      </mc:AlternateContent>
      <p:graphicFrame>
        <p:nvGraphicFramePr>
          <p:cNvPr id="2" name="Table 1"/>
          <p:cNvGraphicFramePr>
            <a:graphicFrameLocks noGrp="1"/>
          </p:cNvGraphicFramePr>
          <p:nvPr>
            <p:extLst>
              <p:ext uri="{D42A27DB-BD31-4B8C-83A1-F6EECF244321}">
                <p14:modId xmlns:p14="http://schemas.microsoft.com/office/powerpoint/2010/main" val="607963674"/>
              </p:ext>
            </p:extLst>
          </p:nvPr>
        </p:nvGraphicFramePr>
        <p:xfrm>
          <a:off x="968561" y="2004823"/>
          <a:ext cx="7886700" cy="1828800"/>
        </p:xfrm>
        <a:graphic>
          <a:graphicData uri="http://schemas.openxmlformats.org/drawingml/2006/table">
            <a:tbl>
              <a:tblPr/>
              <a:tblGrid>
                <a:gridCol w="1971675"/>
                <a:gridCol w="1971675"/>
                <a:gridCol w="1971675"/>
                <a:gridCol w="1971675"/>
              </a:tblGrid>
              <a:tr h="0">
                <a:tc>
                  <a:txBody>
                    <a:bodyPr/>
                    <a:lstStyle/>
                    <a:p>
                      <a:endParaRPr lang="en-US" sz="2400">
                        <a:effectLst/>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pt-BR" sz="2400" dirty="0" smtClean="0">
                          <a:effectLst/>
                          <a:latin typeface="+mn-lt"/>
                        </a:rPr>
                        <a:t>HCO</a:t>
                      </a:r>
                      <a:r>
                        <a:rPr lang="pt-BR" sz="2400" baseline="-25000" dirty="0" smtClean="0">
                          <a:effectLst/>
                          <a:latin typeface="+mn-lt"/>
                        </a:rPr>
                        <a:t>3</a:t>
                      </a:r>
                      <a:r>
                        <a:rPr lang="pt-BR" sz="2400" baseline="30000" dirty="0" smtClean="0">
                          <a:effectLst/>
                          <a:latin typeface="+mn-lt"/>
                        </a:rPr>
                        <a:t>-</a:t>
                      </a:r>
                      <a:r>
                        <a:rPr lang="pt-BR" sz="2400" dirty="0" smtClean="0">
                          <a:effectLst/>
                          <a:latin typeface="+mn-lt"/>
                        </a:rPr>
                        <a:t>(</a:t>
                      </a:r>
                      <a:r>
                        <a:rPr lang="pt-BR" sz="2400" dirty="0" err="1">
                          <a:effectLst/>
                          <a:latin typeface="+mn-lt"/>
                        </a:rPr>
                        <a:t>aq</a:t>
                      </a:r>
                      <a:r>
                        <a:rPr lang="pt-BR" sz="2400" dirty="0">
                          <a:effectLst/>
                          <a:latin typeface="+mn-lt"/>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pt-BR" sz="2400" dirty="0">
                          <a:effectLst/>
                          <a:latin typeface="+mn-lt"/>
                        </a:rPr>
                        <a:t>H</a:t>
                      </a:r>
                      <a:r>
                        <a:rPr lang="pt-BR" sz="2400" baseline="-25000" dirty="0">
                          <a:effectLst/>
                          <a:latin typeface="+mn-lt"/>
                        </a:rPr>
                        <a:t>3</a:t>
                      </a:r>
                      <a:r>
                        <a:rPr lang="pt-BR" sz="2400" dirty="0">
                          <a:effectLst/>
                          <a:latin typeface="+mn-lt"/>
                        </a:rPr>
                        <a:t>O</a:t>
                      </a:r>
                      <a:r>
                        <a:rPr lang="pt-BR" sz="2400" baseline="30000" dirty="0">
                          <a:effectLst/>
                          <a:latin typeface="+mn-lt"/>
                        </a:rPr>
                        <a:t>+</a:t>
                      </a:r>
                      <a:r>
                        <a:rPr lang="pt-BR" sz="2400" dirty="0">
                          <a:effectLst/>
                          <a:latin typeface="+mn-lt"/>
                        </a:rPr>
                        <a:t>(</a:t>
                      </a:r>
                      <a:r>
                        <a:rPr lang="pt-BR" sz="2400" dirty="0" err="1">
                          <a:effectLst/>
                          <a:latin typeface="+mn-lt"/>
                        </a:rPr>
                        <a:t>aq</a:t>
                      </a:r>
                      <a:r>
                        <a:rPr lang="pt-BR" sz="2400" dirty="0">
                          <a:effectLst/>
                          <a:latin typeface="+mn-lt"/>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pt-BR" sz="2400" dirty="0" smtClean="0">
                          <a:effectLst/>
                          <a:latin typeface="+mn-lt"/>
                        </a:rPr>
                        <a:t>CO</a:t>
                      </a:r>
                      <a:r>
                        <a:rPr lang="pt-BR" sz="2400" baseline="-25000" dirty="0" smtClean="0">
                          <a:effectLst/>
                          <a:latin typeface="+mn-lt"/>
                        </a:rPr>
                        <a:t>3</a:t>
                      </a:r>
                      <a:r>
                        <a:rPr lang="pt-BR" sz="2400" baseline="30000" dirty="0" smtClean="0">
                          <a:effectLst/>
                          <a:latin typeface="+mn-lt"/>
                        </a:rPr>
                        <a:t>2-</a:t>
                      </a:r>
                      <a:r>
                        <a:rPr lang="pt-BR" sz="2400" dirty="0" smtClean="0">
                          <a:effectLst/>
                          <a:latin typeface="+mn-lt"/>
                        </a:rPr>
                        <a:t> </a:t>
                      </a:r>
                      <a:r>
                        <a:rPr lang="pt-BR" sz="2400" dirty="0">
                          <a:effectLst/>
                          <a:latin typeface="+mn-lt"/>
                        </a:rPr>
                        <a:t>(</a:t>
                      </a:r>
                      <a:r>
                        <a:rPr lang="pt-BR" sz="2400" dirty="0" err="1">
                          <a:effectLst/>
                          <a:latin typeface="+mn-lt"/>
                        </a:rPr>
                        <a:t>aq</a:t>
                      </a:r>
                      <a:r>
                        <a:rPr lang="pt-BR" sz="2400" dirty="0">
                          <a:effectLst/>
                          <a:latin typeface="+mn-lt"/>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r>
                        <a:rPr lang="en-US" sz="2400">
                          <a:effectLst/>
                          <a:latin typeface="+mn-lt"/>
                        </a:rPr>
                        <a:t>Initial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2400">
                          <a:effectLst/>
                          <a:latin typeface="+mn-lt"/>
                        </a:rPr>
                        <a:t>1M - x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2400">
                          <a:effectLst/>
                          <a:latin typeface="+mn-lt"/>
                        </a:rPr>
                        <a:t>+x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2400" dirty="0" smtClean="0">
                          <a:effectLst/>
                          <a:latin typeface="+mn-lt"/>
                        </a:rPr>
                        <a:t>0</a:t>
                      </a:r>
                      <a:endParaRPr lang="fr-FR" sz="2400" dirty="0">
                        <a:effectLst/>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r>
                        <a:rPr lang="en-US" sz="2400" dirty="0">
                          <a:effectLst/>
                          <a:latin typeface="+mn-lt"/>
                        </a:rPr>
                        <a:t>Change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ES_tradnl" sz="2400" dirty="0" smtClean="0">
                          <a:effectLst/>
                          <a:latin typeface="+mn-lt"/>
                        </a:rPr>
                        <a:t>– </a:t>
                      </a:r>
                      <a:r>
                        <a:rPr lang="en-US" sz="2400" dirty="0" smtClean="0">
                          <a:effectLst/>
                          <a:latin typeface="+mn-lt"/>
                        </a:rPr>
                        <a:t>y </a:t>
                      </a:r>
                      <a:endParaRPr lang="en-US" sz="2400" dirty="0">
                        <a:effectLst/>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a:effectLst/>
                          <a:latin typeface="+mn-lt"/>
                        </a:rPr>
                        <a:t>+y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a:effectLst/>
                          <a:latin typeface="+mn-lt"/>
                        </a:rPr>
                        <a:t>+y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r>
                        <a:rPr lang="en-US" sz="2400" dirty="0">
                          <a:effectLst/>
                          <a:latin typeface="+mn-lt"/>
                        </a:rPr>
                        <a:t>Equilibrium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ES_tradnl" sz="2400" dirty="0" smtClean="0">
                          <a:effectLst/>
                          <a:latin typeface="+mn-lt"/>
                        </a:rPr>
                        <a:t>1M – x – y </a:t>
                      </a:r>
                      <a:endParaRPr lang="es-ES_tradnl" sz="2400" dirty="0">
                        <a:effectLst/>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a:effectLst/>
                          <a:latin typeface="+mn-lt"/>
                        </a:rPr>
                        <a:t>+x+y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effectLst/>
                          <a:latin typeface="+mn-lt"/>
                        </a:rPr>
                        <a:t>+</a:t>
                      </a:r>
                      <a:r>
                        <a:rPr lang="en-US" sz="2400" dirty="0">
                          <a:effectLst/>
                          <a:latin typeface="+mn-lt"/>
                        </a:rPr>
                        <a:t>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692849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p:cNvSpPr txBox="1">
            <a:spLocks noChangeArrowheads="1"/>
          </p:cNvSpPr>
          <p:nvPr/>
        </p:nvSpPr>
        <p:spPr>
          <a:xfrm>
            <a:off x="828676" y="0"/>
            <a:ext cx="8731637" cy="84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b="1" dirty="0" smtClean="0">
                <a:solidFill>
                  <a:srgbClr val="002060"/>
                </a:solidFill>
              </a:rPr>
              <a:t>More Examples</a:t>
            </a:r>
            <a:endParaRPr lang="en-US" altLang="en-US" sz="4400" b="1" dirty="0">
              <a:solidFill>
                <a:schemeClr val="tx2"/>
              </a:solidFill>
            </a:endParaRPr>
          </a:p>
        </p:txBody>
      </p:sp>
      <p:sp>
        <p:nvSpPr>
          <p:cNvPr id="5" name="Rectangle 1"/>
          <p:cNvSpPr>
            <a:spLocks noChangeArrowheads="1"/>
          </p:cNvSpPr>
          <p:nvPr/>
        </p:nvSpPr>
        <p:spPr bwMode="auto">
          <a:xfrm>
            <a:off x="763928" y="844550"/>
            <a:ext cx="8380072"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dirty="0"/>
              <a:t>What is the equilibrium constant for the following carbonic acid reaction? H</a:t>
            </a:r>
            <a:r>
              <a:rPr lang="en-US" sz="2400" baseline="-25000" dirty="0"/>
              <a:t>2</a:t>
            </a:r>
            <a:r>
              <a:rPr lang="en-US" sz="2400" dirty="0"/>
              <a:t>CO</a:t>
            </a:r>
            <a:r>
              <a:rPr lang="en-US" sz="2400" baseline="-25000" dirty="0"/>
              <a:t>3</a:t>
            </a:r>
            <a:r>
              <a:rPr lang="en-US" sz="2400" dirty="0"/>
              <a:t> + 2H</a:t>
            </a:r>
            <a:r>
              <a:rPr lang="en-US" sz="2400" baseline="-25000" dirty="0"/>
              <a:t>2</a:t>
            </a:r>
            <a:r>
              <a:rPr lang="en-US" sz="2400" dirty="0"/>
              <a:t>O ↔ 2H</a:t>
            </a:r>
            <a:r>
              <a:rPr lang="en-US" sz="2400" baseline="-25000" dirty="0"/>
              <a:t>3</a:t>
            </a:r>
            <a:r>
              <a:rPr lang="en-US" sz="2400" dirty="0"/>
              <a:t>O+ + CO</a:t>
            </a:r>
            <a:r>
              <a:rPr lang="en-US" sz="2400" baseline="-25000" dirty="0"/>
              <a:t>3</a:t>
            </a:r>
            <a:r>
              <a:rPr lang="en-US" sz="2400" baseline="30000" dirty="0"/>
              <a:t>2–</a:t>
            </a:r>
            <a:r>
              <a:rPr lang="en-US" sz="2400" dirty="0"/>
              <a:t> </a:t>
            </a:r>
            <a:endParaRPr lang="en-US" sz="2400" dirty="0" smtClean="0"/>
          </a:p>
          <a:p>
            <a:endParaRPr lang="en-US" sz="2400" dirty="0" smtClean="0"/>
          </a:p>
          <a:p>
            <a:r>
              <a:rPr lang="en-US" sz="2400" dirty="0" smtClean="0"/>
              <a:t>Here </a:t>
            </a:r>
            <a:r>
              <a:rPr lang="en-US" sz="2400" dirty="0"/>
              <a:t>is a twist: </a:t>
            </a:r>
            <a:endParaRPr lang="en-US" sz="2400" dirty="0" smtClean="0"/>
          </a:p>
          <a:p>
            <a:r>
              <a:rPr lang="en-US" sz="2400" dirty="0"/>
              <a:t/>
            </a:r>
            <a:br>
              <a:rPr lang="en-US" sz="2400" dirty="0"/>
            </a:br>
            <a:r>
              <a:rPr lang="en-US" sz="2400" dirty="0"/>
              <a:t>What is the </a:t>
            </a:r>
            <a:r>
              <a:rPr lang="en-US" sz="2400" dirty="0" smtClean="0"/>
              <a:t>CO</a:t>
            </a:r>
            <a:r>
              <a:rPr lang="en-US" sz="2400" baseline="-25000" dirty="0" smtClean="0"/>
              <a:t>3</a:t>
            </a:r>
            <a:r>
              <a:rPr lang="en-US" sz="2400" baseline="30000" dirty="0" smtClean="0"/>
              <a:t>2-</a:t>
            </a:r>
            <a:r>
              <a:rPr lang="en-US" sz="2400" dirty="0" smtClean="0"/>
              <a:t> </a:t>
            </a:r>
            <a:r>
              <a:rPr lang="en-US" sz="2400" dirty="0"/>
              <a:t>concentration in a solution that is 0.037 M in carbonic acid and 0.10 M </a:t>
            </a:r>
            <a:r>
              <a:rPr lang="en-US" sz="2400" dirty="0" err="1"/>
              <a:t>HCl</a:t>
            </a:r>
            <a:r>
              <a:rPr lang="en-US" sz="2400" dirty="0"/>
              <a:t>? </a:t>
            </a:r>
          </a:p>
        </p:txBody>
      </p:sp>
    </p:spTree>
    <p:extLst>
      <p:ext uri="{BB962C8B-B14F-4D97-AF65-F5344CB8AC3E}">
        <p14:creationId xmlns:p14="http://schemas.microsoft.com/office/powerpoint/2010/main" val="67811806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136</TotalTime>
  <Words>848</Words>
  <Application>Microsoft Office PowerPoint</Application>
  <PresentationFormat>On-screen Show (4:3)</PresentationFormat>
  <Paragraphs>197</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Cambria Math</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Halpern, Joshua</dc:creator>
  <cp:lastModifiedBy>Halpern, Joshua</cp:lastModifiedBy>
  <cp:revision>14</cp:revision>
  <dcterms:created xsi:type="dcterms:W3CDTF">2016-10-20T00:01:37Z</dcterms:created>
  <dcterms:modified xsi:type="dcterms:W3CDTF">2017-06-07T16:32:10Z</dcterms:modified>
</cp:coreProperties>
</file>