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6" r:id="rId2"/>
    <p:sldId id="287" r:id="rId3"/>
    <p:sldId id="288" r:id="rId4"/>
    <p:sldId id="289" r:id="rId5"/>
    <p:sldId id="290" r:id="rId6"/>
    <p:sldId id="291" r:id="rId7"/>
    <p:sldId id="306" r:id="rId8"/>
    <p:sldId id="305" r:id="rId9"/>
    <p:sldId id="304" r:id="rId10"/>
    <p:sldId id="307" r:id="rId11"/>
    <p:sldId id="308" r:id="rId12"/>
    <p:sldId id="309" r:id="rId13"/>
    <p:sldId id="310" r:id="rId14"/>
    <p:sldId id="311" r:id="rId15"/>
    <p:sldId id="312" r:id="rId16"/>
    <p:sldId id="313" r:id="rId17"/>
    <p:sldId id="315" r:id="rId18"/>
    <p:sldId id="314" r:id="rId19"/>
    <p:sldId id="316"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6"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autoAdjust="0"/>
    <p:restoredTop sz="94660"/>
  </p:normalViewPr>
  <p:slideViewPr>
    <p:cSldViewPr snapToGrid="0" showGuides="1">
      <p:cViewPr varScale="1">
        <p:scale>
          <a:sx n="107" d="100"/>
          <a:sy n="107" d="100"/>
        </p:scale>
        <p:origin x="90" y="126"/>
      </p:cViewPr>
      <p:guideLst>
        <p:guide orient="horz" pos="2136"/>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localhost\Users\joshuahalpern\Desktop\GChem%20oo4\GChem%20004%202016\Raoults%20Law.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Raoult's Law</a:t>
            </a:r>
          </a:p>
        </c:rich>
      </c:tx>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20843318498231"/>
          <c:y val="9.9012738853503202E-2"/>
          <c:w val="0.84041272014911195"/>
          <c:h val="0.76649104769547105"/>
        </c:manualLayout>
      </c:layout>
      <c:scatterChart>
        <c:scatterStyle val="smoothMarker"/>
        <c:varyColors val="0"/>
        <c:ser>
          <c:idx val="1"/>
          <c:order val="0"/>
          <c:tx>
            <c:strRef>
              <c:f>Sheet1!$C$3</c:f>
              <c:strCache>
                <c:ptCount val="1"/>
                <c:pt idx="0">
                  <c:v>Pa</c:v>
                </c:pt>
              </c:strCache>
            </c:strRef>
          </c:tx>
          <c:spPr>
            <a:ln w="19050" cap="rnd">
              <a:solidFill>
                <a:schemeClr val="accent2"/>
              </a:solidFill>
              <a:round/>
            </a:ln>
            <a:effectLst/>
          </c:spPr>
          <c:marker>
            <c:symbol val="none"/>
          </c:marker>
          <c:xVal>
            <c:numRef>
              <c:f>Sheet1!$A$4:$A$14</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xVal>
          <c:yVal>
            <c:numRef>
              <c:f>Sheet1!$C$4:$C$14</c:f>
              <c:numCache>
                <c:formatCode>General</c:formatCode>
                <c:ptCount val="11"/>
                <c:pt idx="0">
                  <c:v>0</c:v>
                </c:pt>
                <c:pt idx="1">
                  <c:v>13</c:v>
                </c:pt>
                <c:pt idx="2">
                  <c:v>26</c:v>
                </c:pt>
                <c:pt idx="3">
                  <c:v>39</c:v>
                </c:pt>
                <c:pt idx="4">
                  <c:v>52</c:v>
                </c:pt>
                <c:pt idx="5">
                  <c:v>65</c:v>
                </c:pt>
                <c:pt idx="6">
                  <c:v>78</c:v>
                </c:pt>
                <c:pt idx="7">
                  <c:v>91</c:v>
                </c:pt>
                <c:pt idx="8">
                  <c:v>104</c:v>
                </c:pt>
                <c:pt idx="9">
                  <c:v>117</c:v>
                </c:pt>
                <c:pt idx="10">
                  <c:v>130</c:v>
                </c:pt>
              </c:numCache>
            </c:numRef>
          </c:yVal>
          <c:smooth val="1"/>
          <c:extLst xmlns:c16r2="http://schemas.microsoft.com/office/drawing/2015/06/chart">
            <c:ext xmlns:c16="http://schemas.microsoft.com/office/drawing/2014/chart" uri="{C3380CC4-5D6E-409C-BE32-E72D297353CC}">
              <c16:uniqueId val="{00000000-38B8-4B68-8097-1142E7FFA340}"/>
            </c:ext>
          </c:extLst>
        </c:ser>
        <c:ser>
          <c:idx val="2"/>
          <c:order val="1"/>
          <c:tx>
            <c:strRef>
              <c:f>Sheet1!$D$3</c:f>
              <c:strCache>
                <c:ptCount val="1"/>
                <c:pt idx="0">
                  <c:v>Pb</c:v>
                </c:pt>
              </c:strCache>
            </c:strRef>
          </c:tx>
          <c:spPr>
            <a:ln w="19050" cap="rnd">
              <a:solidFill>
                <a:schemeClr val="accent3"/>
              </a:solidFill>
              <a:round/>
            </a:ln>
            <a:effectLst/>
          </c:spPr>
          <c:marker>
            <c:symbol val="none"/>
          </c:marker>
          <c:xVal>
            <c:numRef>
              <c:f>Sheet1!$A$4:$A$14</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xVal>
          <c:yVal>
            <c:numRef>
              <c:f>Sheet1!$D$4:$D$14</c:f>
              <c:numCache>
                <c:formatCode>General</c:formatCode>
                <c:ptCount val="11"/>
                <c:pt idx="0">
                  <c:v>50</c:v>
                </c:pt>
                <c:pt idx="1">
                  <c:v>45</c:v>
                </c:pt>
                <c:pt idx="2">
                  <c:v>40</c:v>
                </c:pt>
                <c:pt idx="3">
                  <c:v>35</c:v>
                </c:pt>
                <c:pt idx="4">
                  <c:v>30</c:v>
                </c:pt>
                <c:pt idx="5">
                  <c:v>25</c:v>
                </c:pt>
                <c:pt idx="6">
                  <c:v>20</c:v>
                </c:pt>
                <c:pt idx="7">
                  <c:v>15</c:v>
                </c:pt>
                <c:pt idx="8">
                  <c:v>9.9999999999999982</c:v>
                </c:pt>
                <c:pt idx="9">
                  <c:v>5</c:v>
                </c:pt>
                <c:pt idx="10">
                  <c:v>0</c:v>
                </c:pt>
              </c:numCache>
            </c:numRef>
          </c:yVal>
          <c:smooth val="1"/>
          <c:extLst xmlns:c16r2="http://schemas.microsoft.com/office/drawing/2015/06/chart">
            <c:ext xmlns:c16="http://schemas.microsoft.com/office/drawing/2014/chart" uri="{C3380CC4-5D6E-409C-BE32-E72D297353CC}">
              <c16:uniqueId val="{00000001-38B8-4B68-8097-1142E7FFA340}"/>
            </c:ext>
          </c:extLst>
        </c:ser>
        <c:ser>
          <c:idx val="3"/>
          <c:order val="2"/>
          <c:tx>
            <c:strRef>
              <c:f>Sheet1!$E$3</c:f>
              <c:strCache>
                <c:ptCount val="1"/>
                <c:pt idx="0">
                  <c:v>Pt</c:v>
                </c:pt>
              </c:strCache>
            </c:strRef>
          </c:tx>
          <c:spPr>
            <a:ln w="19050" cap="rnd">
              <a:solidFill>
                <a:schemeClr val="accent4"/>
              </a:solidFill>
              <a:round/>
            </a:ln>
            <a:effectLst/>
          </c:spPr>
          <c:marker>
            <c:symbol val="none"/>
          </c:marker>
          <c:xVal>
            <c:numRef>
              <c:f>Sheet1!$A$4:$A$14</c:f>
              <c:numCache>
                <c:formatCode>General</c:formatCode>
                <c:ptCount val="11"/>
                <c:pt idx="0">
                  <c:v>0</c:v>
                </c:pt>
                <c:pt idx="1">
                  <c:v>0.1</c:v>
                </c:pt>
                <c:pt idx="2">
                  <c:v>0.2</c:v>
                </c:pt>
                <c:pt idx="3">
                  <c:v>0.3</c:v>
                </c:pt>
                <c:pt idx="4">
                  <c:v>0.4</c:v>
                </c:pt>
                <c:pt idx="5">
                  <c:v>0.5</c:v>
                </c:pt>
                <c:pt idx="6">
                  <c:v>0.6</c:v>
                </c:pt>
                <c:pt idx="7">
                  <c:v>0.7</c:v>
                </c:pt>
                <c:pt idx="8">
                  <c:v>0.8</c:v>
                </c:pt>
                <c:pt idx="9">
                  <c:v>0.9</c:v>
                </c:pt>
                <c:pt idx="10">
                  <c:v>1</c:v>
                </c:pt>
              </c:numCache>
            </c:numRef>
          </c:xVal>
          <c:yVal>
            <c:numRef>
              <c:f>Sheet1!$E$4:$E$14</c:f>
              <c:numCache>
                <c:formatCode>General</c:formatCode>
                <c:ptCount val="11"/>
                <c:pt idx="0">
                  <c:v>50</c:v>
                </c:pt>
                <c:pt idx="1">
                  <c:v>58</c:v>
                </c:pt>
                <c:pt idx="2">
                  <c:v>66</c:v>
                </c:pt>
                <c:pt idx="3">
                  <c:v>74</c:v>
                </c:pt>
                <c:pt idx="4">
                  <c:v>82</c:v>
                </c:pt>
                <c:pt idx="5">
                  <c:v>90</c:v>
                </c:pt>
                <c:pt idx="6">
                  <c:v>98</c:v>
                </c:pt>
                <c:pt idx="7">
                  <c:v>106</c:v>
                </c:pt>
                <c:pt idx="8">
                  <c:v>114</c:v>
                </c:pt>
                <c:pt idx="9">
                  <c:v>122</c:v>
                </c:pt>
                <c:pt idx="10">
                  <c:v>130</c:v>
                </c:pt>
              </c:numCache>
            </c:numRef>
          </c:yVal>
          <c:smooth val="1"/>
          <c:extLst xmlns:c16r2="http://schemas.microsoft.com/office/drawing/2015/06/chart">
            <c:ext xmlns:c16="http://schemas.microsoft.com/office/drawing/2014/chart" uri="{C3380CC4-5D6E-409C-BE32-E72D297353CC}">
              <c16:uniqueId val="{00000002-38B8-4B68-8097-1142E7FFA340}"/>
            </c:ext>
          </c:extLst>
        </c:ser>
        <c:dLbls>
          <c:showLegendKey val="0"/>
          <c:showVal val="0"/>
          <c:showCatName val="0"/>
          <c:showSerName val="0"/>
          <c:showPercent val="0"/>
          <c:showBubbleSize val="0"/>
        </c:dLbls>
        <c:axId val="288575160"/>
        <c:axId val="288576336"/>
      </c:scatterChart>
      <c:valAx>
        <c:axId val="288575160"/>
        <c:scaling>
          <c:orientation val="minMax"/>
          <c:max val="1"/>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xa</a:t>
                </a:r>
              </a:p>
            </c:rich>
          </c:tx>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crossAx val="288576336"/>
        <c:crosses val="autoZero"/>
        <c:crossBetween val="midCat"/>
      </c:valAx>
      <c:valAx>
        <c:axId val="28857633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sz="1400"/>
                  <a:t>Pressure</a:t>
                </a:r>
              </a:p>
            </c:rich>
          </c:tx>
          <c:layout/>
          <c:overlay val="0"/>
          <c:spPr>
            <a:noFill/>
            <a:ln>
              <a:noFill/>
            </a:ln>
            <a:effectLst/>
          </c:spPr>
          <c:txPr>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title>
        <c:numFmt formatCode="General" sourceLinked="0"/>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288575160"/>
        <c:crosses val="autoZero"/>
        <c:crossBetween val="midCat"/>
      </c:valAx>
      <c:spPr>
        <a:noFill/>
        <a:ln>
          <a:noFill/>
        </a:ln>
        <a:effectLst/>
      </c:spPr>
    </c:plotArea>
    <c:legend>
      <c:legendPos val="b"/>
      <c:layout>
        <c:manualLayout>
          <c:xMode val="edge"/>
          <c:yMode val="edge"/>
          <c:x val="0.21647095743466799"/>
          <c:y val="0.14689452831135"/>
          <c:w val="0.30467871567867499"/>
          <c:h val="6.270803358882459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8C0FFE6-6961-4B73-A6FC-CE4824899319}" type="datetimeFigureOut">
              <a:rPr lang="en-US" smtClean="0"/>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1264065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0FFE6-6961-4B73-A6FC-CE4824899319}" type="datetimeFigureOut">
              <a:rPr lang="en-US" smtClean="0"/>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1251004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0FFE6-6961-4B73-A6FC-CE4824899319}" type="datetimeFigureOut">
              <a:rPr lang="en-US" smtClean="0"/>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28571034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sz="1400">
                <a:solidFill>
                  <a:schemeClr val="tx1"/>
                </a:solidFill>
              </a:defRPr>
            </a:lvl1pPr>
          </a:lstStyle>
          <a:p>
            <a:fld id="{C8C0FFE6-6961-4B73-A6FC-CE4824899319}" type="datetimeFigureOut">
              <a:rPr lang="en-US" smtClean="0"/>
              <a:pPr/>
              <a:t>6/6/2017</a:t>
            </a:fld>
            <a:endParaRPr lang="en-US" dirty="0"/>
          </a:p>
        </p:txBody>
      </p:sp>
      <p:sp>
        <p:nvSpPr>
          <p:cNvPr id="5" name="Footer Placeholder 4"/>
          <p:cNvSpPr>
            <a:spLocks noGrp="1"/>
          </p:cNvSpPr>
          <p:nvPr>
            <p:ph type="ftr" sz="quarter" idx="11"/>
          </p:nvPr>
        </p:nvSpPr>
        <p:spPr/>
        <p:txBody>
          <a:bodyPr/>
          <a:lstStyle>
            <a:lvl1pPr>
              <a:defRPr sz="1400">
                <a:solidFill>
                  <a:schemeClr val="tx1"/>
                </a:solidFill>
              </a:defRPr>
            </a:lvl1pPr>
          </a:lstStyle>
          <a:p>
            <a:r>
              <a:rPr lang="en-US" dirty="0" err="1"/>
              <a:t>Lecutre</a:t>
            </a:r>
            <a:r>
              <a:rPr lang="en-US" dirty="0"/>
              <a:t> 1</a:t>
            </a:r>
          </a:p>
        </p:txBody>
      </p:sp>
      <p:sp>
        <p:nvSpPr>
          <p:cNvPr id="6" name="Slide Number Placeholder 5"/>
          <p:cNvSpPr>
            <a:spLocks noGrp="1"/>
          </p:cNvSpPr>
          <p:nvPr>
            <p:ph type="sldNum" sz="quarter" idx="12"/>
          </p:nvPr>
        </p:nvSpPr>
        <p:spPr/>
        <p:txBody>
          <a:bodyPr/>
          <a:lstStyle>
            <a:lvl1pPr>
              <a:defRPr sz="1400">
                <a:solidFill>
                  <a:schemeClr val="tx1"/>
                </a:solidFill>
              </a:defRPr>
            </a:lvl1pPr>
          </a:lstStyle>
          <a:p>
            <a:fld id="{726BC06C-DDA2-41D0-B0B6-052D680EF5D0}" type="slidenum">
              <a:rPr lang="en-US" smtClean="0"/>
              <a:pPr/>
              <a:t>‹#›</a:t>
            </a:fld>
            <a:endParaRPr lang="en-US" dirty="0"/>
          </a:p>
        </p:txBody>
      </p:sp>
      <p:cxnSp>
        <p:nvCxnSpPr>
          <p:cNvPr id="8" name="Straight Connector 7"/>
          <p:cNvCxnSpPr/>
          <p:nvPr userDrawn="1"/>
        </p:nvCxnSpPr>
        <p:spPr>
          <a:xfrm>
            <a:off x="814387" y="804863"/>
            <a:ext cx="8372475" cy="19050"/>
          </a:xfrm>
          <a:prstGeom prst="line">
            <a:avLst/>
          </a:prstGeom>
          <a:ln w="508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4917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8C0FFE6-6961-4B73-A6FC-CE4824899319}" type="datetimeFigureOut">
              <a:rPr lang="en-US" smtClean="0"/>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4149284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8C0FFE6-6961-4B73-A6FC-CE4824899319}" type="datetimeFigureOut">
              <a:rPr lang="en-US" smtClean="0"/>
              <a:t>6/6/2017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2132721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8C0FFE6-6961-4B73-A6FC-CE4824899319}" type="datetimeFigureOut">
              <a:rPr lang="en-US" smtClean="0"/>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177532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8C0FFE6-6961-4B73-A6FC-CE4824899319}" type="datetimeFigureOut">
              <a:rPr lang="en-US" smtClean="0"/>
              <a:t>6/6/2017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492158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8C0FFE6-6961-4B73-A6FC-CE4824899319}" type="datetimeFigureOut">
              <a:rPr lang="en-US" smtClean="0"/>
              <a:t>6/6/2017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4147619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C0FFE6-6961-4B73-A6FC-CE4824899319}" type="datetimeFigureOut">
              <a:rPr lang="en-US" smtClean="0"/>
              <a:t>6/6/2017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8913062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C0FFE6-6961-4B73-A6FC-CE4824899319}" type="datetimeFigureOut">
              <a:rPr lang="en-US" smtClean="0"/>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3066783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8C0FFE6-6961-4B73-A6FC-CE4824899319}" type="datetimeFigureOut">
              <a:rPr lang="en-US" smtClean="0"/>
              <a:t>6/6/2017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6BC06C-DDA2-41D0-B0B6-052D680EF5D0}" type="slidenum">
              <a:rPr lang="en-US" smtClean="0"/>
              <a:t>‹#›</a:t>
            </a:fld>
            <a:endParaRPr lang="en-US"/>
          </a:p>
        </p:txBody>
      </p:sp>
    </p:spTree>
    <p:extLst>
      <p:ext uri="{BB962C8B-B14F-4D97-AF65-F5344CB8AC3E}">
        <p14:creationId xmlns:p14="http://schemas.microsoft.com/office/powerpoint/2010/main" val="28398280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C0FFE6-6961-4B73-A6FC-CE4824899319}" type="datetimeFigureOut">
              <a:rPr lang="en-US" smtClean="0"/>
              <a:t>6/6/2017</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6BC06C-DDA2-41D0-B0B6-052D680EF5D0}" type="slidenum">
              <a:rPr lang="en-US" smtClean="0"/>
              <a:t>‹#›</a:t>
            </a:fld>
            <a:endParaRPr lang="en-US"/>
          </a:p>
        </p:txBody>
      </p:sp>
    </p:spTree>
    <p:extLst>
      <p:ext uri="{BB962C8B-B14F-4D97-AF65-F5344CB8AC3E}">
        <p14:creationId xmlns:p14="http://schemas.microsoft.com/office/powerpoint/2010/main" val="3729815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hyperlink" Target="http://www.chem.uiuc.edu/rogers/text11/tx117/tx117.html" TargetMode="External"/><Relationship Id="rId2" Type="http://schemas.openxmlformats.org/officeDocument/2006/relationships/image" Target="../media/image6.gif"/><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Colligative Properties</a:t>
            </a:r>
          </a:p>
        </p:txBody>
      </p:sp>
      <p:sp>
        <p:nvSpPr>
          <p:cNvPr id="6" name="Rectangle 2"/>
          <p:cNvSpPr>
            <a:spLocks noChangeArrowheads="1"/>
          </p:cNvSpPr>
          <p:nvPr/>
        </p:nvSpPr>
        <p:spPr bwMode="auto">
          <a:xfrm>
            <a:off x="701806" y="1099590"/>
            <a:ext cx="8229600"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lvl="0" eaLnBrk="0" fontAlgn="base" hangingPunct="0">
              <a:spcBef>
                <a:spcPct val="0"/>
              </a:spcBef>
              <a:spcAft>
                <a:spcPct val="0"/>
              </a:spcAft>
            </a:pPr>
            <a:r>
              <a:rPr lang="en-US" sz="2000" b="1" dirty="0">
                <a:solidFill>
                  <a:srgbClr val="002060"/>
                </a:solidFill>
                <a:latin typeface="+mj-lt"/>
              </a:rPr>
              <a:t>Colligative properties</a:t>
            </a:r>
            <a:r>
              <a:rPr lang="en-US" sz="2000" dirty="0">
                <a:solidFill>
                  <a:srgbClr val="002060"/>
                </a:solidFill>
                <a:latin typeface="+mj-lt"/>
              </a:rPr>
              <a:t> depend on the concentration of solute molecules or ions, but not upon the identity of the solute. </a:t>
            </a:r>
          </a:p>
          <a:p>
            <a:pPr lvl="0" eaLnBrk="0" fontAlgn="base" hangingPunct="0">
              <a:spcBef>
                <a:spcPct val="0"/>
              </a:spcBef>
              <a:spcAft>
                <a:spcPct val="0"/>
              </a:spcAft>
            </a:pPr>
            <a:endParaRPr lang="en-US" sz="2000" b="1" dirty="0">
              <a:solidFill>
                <a:srgbClr val="002060"/>
              </a:solidFill>
            </a:endParaRPr>
          </a:p>
          <a:p>
            <a:pPr marL="342900" lvl="0" indent="-342900" eaLnBrk="0" fontAlgn="base" hangingPunct="0">
              <a:spcBef>
                <a:spcPct val="0"/>
              </a:spcBef>
              <a:spcAft>
                <a:spcPct val="0"/>
              </a:spcAft>
              <a:buFont typeface="Arial" charset="0"/>
              <a:buChar char="•"/>
            </a:pPr>
            <a:r>
              <a:rPr lang="en-US" sz="2000" dirty="0">
                <a:solidFill>
                  <a:srgbClr val="002060"/>
                </a:solidFill>
                <a:latin typeface="+mj-lt"/>
              </a:rPr>
              <a:t>freezing point depression, </a:t>
            </a:r>
          </a:p>
          <a:p>
            <a:pPr marL="342900" lvl="0" indent="-342900" eaLnBrk="0" fontAlgn="base" hangingPunct="0">
              <a:spcBef>
                <a:spcPct val="0"/>
              </a:spcBef>
              <a:spcAft>
                <a:spcPct val="0"/>
              </a:spcAft>
              <a:buFont typeface="Arial" charset="0"/>
              <a:buChar char="•"/>
            </a:pPr>
            <a:r>
              <a:rPr lang="en-US" sz="2000" dirty="0">
                <a:solidFill>
                  <a:srgbClr val="002060"/>
                </a:solidFill>
                <a:latin typeface="+mj-lt"/>
              </a:rPr>
              <a:t>boiling point elevation, </a:t>
            </a:r>
          </a:p>
          <a:p>
            <a:pPr marL="342900" lvl="0" indent="-342900" eaLnBrk="0" fontAlgn="base" hangingPunct="0">
              <a:spcBef>
                <a:spcPct val="0"/>
              </a:spcBef>
              <a:spcAft>
                <a:spcPct val="0"/>
              </a:spcAft>
              <a:buFont typeface="Arial" charset="0"/>
              <a:buChar char="•"/>
            </a:pPr>
            <a:r>
              <a:rPr lang="en-US" sz="2000" dirty="0">
                <a:solidFill>
                  <a:srgbClr val="002060"/>
                </a:solidFill>
                <a:latin typeface="+mj-lt"/>
              </a:rPr>
              <a:t>vapor pressure lowering</a:t>
            </a:r>
          </a:p>
          <a:p>
            <a:pPr marL="342900" lvl="0" indent="-342900" eaLnBrk="0" fontAlgn="base" hangingPunct="0">
              <a:spcBef>
                <a:spcPct val="0"/>
              </a:spcBef>
              <a:spcAft>
                <a:spcPct val="0"/>
              </a:spcAft>
              <a:buFont typeface="Arial" charset="0"/>
              <a:buChar char="•"/>
            </a:pPr>
            <a:r>
              <a:rPr lang="en-US" sz="2000" dirty="0">
                <a:solidFill>
                  <a:srgbClr val="002060"/>
                </a:solidFill>
                <a:latin typeface="+mj-lt"/>
              </a:rPr>
              <a:t>osmotic pressure.</a:t>
            </a:r>
            <a:endParaRPr kumimoji="0" lang="en-US" altLang="en-US" sz="2000" i="0" u="none" strike="noStrike" cap="none" normalizeH="0" baseline="0" dirty="0">
              <a:ln>
                <a:noFill/>
              </a:ln>
              <a:solidFill>
                <a:srgbClr val="002060"/>
              </a:solidFill>
              <a:effectLst/>
              <a:latin typeface="+mj-lt"/>
            </a:endParaRPr>
          </a:p>
        </p:txBody>
      </p:sp>
    </p:spTree>
    <p:extLst>
      <p:ext uri="{BB962C8B-B14F-4D97-AF65-F5344CB8AC3E}">
        <p14:creationId xmlns:p14="http://schemas.microsoft.com/office/powerpoint/2010/main" val="1880175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Boiling Point Elevation</a:t>
            </a:r>
          </a:p>
        </p:txBody>
      </p:sp>
      <p:sp>
        <p:nvSpPr>
          <p:cNvPr id="6" name="Rectangle 2"/>
          <p:cNvSpPr>
            <a:spLocks noChangeArrowheads="1"/>
          </p:cNvSpPr>
          <p:nvPr/>
        </p:nvSpPr>
        <p:spPr bwMode="auto">
          <a:xfrm>
            <a:off x="2791202" y="958677"/>
            <a:ext cx="6352798"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If</a:t>
            </a:r>
            <a:r>
              <a:rPr kumimoji="0" lang="en-US" altLang="en-US" sz="2000" i="0" u="none" strike="noStrike" cap="none" normalizeH="0" dirty="0">
                <a:ln>
                  <a:noFill/>
                </a:ln>
                <a:solidFill>
                  <a:srgbClr val="002060"/>
                </a:solidFill>
                <a:effectLst/>
                <a:latin typeface="Arial" charset="0"/>
              </a:rPr>
              <a:t> we have a solution with a non-volatile solute then if we heat it to the normal boiling point of the solvent, the vapor pressure will be LOWER than the external pressure because solute molecules or ions ar</a:t>
            </a:r>
            <a:r>
              <a:rPr lang="en-US" altLang="en-US" sz="2000" dirty="0">
                <a:solidFill>
                  <a:srgbClr val="002060"/>
                </a:solidFill>
                <a:latin typeface="Arial" charset="0"/>
              </a:rPr>
              <a:t>e blocking part of the surface.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2060"/>
                </a:solidFill>
                <a:latin typeface="Arial" charset="0"/>
              </a:rPr>
              <a:t>To increase the vapor pressure to the external pressure (1 </a:t>
            </a:r>
            <a:r>
              <a:rPr lang="en-US" altLang="en-US" sz="2000" dirty="0" err="1">
                <a:solidFill>
                  <a:srgbClr val="002060"/>
                </a:solidFill>
                <a:latin typeface="Arial" charset="0"/>
              </a:rPr>
              <a:t>atm</a:t>
            </a:r>
            <a:r>
              <a:rPr lang="en-US" altLang="en-US" sz="2000" dirty="0">
                <a:solidFill>
                  <a:srgbClr val="002060"/>
                </a:solidFill>
                <a:latin typeface="Arial" charset="0"/>
              </a:rPr>
              <a:t> at sea level) will require raising the temperature above the boiling point for the pure solvent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2060"/>
                </a:solidFill>
                <a:latin typeface="Arial" charset="0"/>
              </a:rPr>
              <a:t>This is called boiling point elevation</a:t>
            </a:r>
            <a:r>
              <a:rPr kumimoji="0" lang="en-US" altLang="en-US" sz="2000" i="0" u="none" strike="noStrike" cap="none" normalizeH="0" baseline="0" dirty="0">
                <a:ln>
                  <a:noFill/>
                </a:ln>
                <a:solidFill>
                  <a:srgbClr val="002060"/>
                </a:solidFill>
                <a:effectLst/>
                <a:latin typeface="Arial" charset="0"/>
              </a:rPr>
              <a:t/>
            </a:r>
            <a:br>
              <a:rPr kumimoji="0" lang="en-US" altLang="en-US" sz="2000" i="0" u="none" strike="noStrike" cap="none" normalizeH="0" baseline="0" dirty="0">
                <a:ln>
                  <a:noFill/>
                </a:ln>
                <a:solidFill>
                  <a:srgbClr val="002060"/>
                </a:solidFill>
                <a:effectLst/>
                <a:latin typeface="Arial" charset="0"/>
              </a:rPr>
            </a:br>
            <a:endParaRPr kumimoji="0" lang="en-US" altLang="en-US" sz="2000" i="0" u="none" strike="noStrike" cap="none" normalizeH="0" baseline="0" dirty="0">
              <a:ln>
                <a:noFill/>
              </a:ln>
              <a:solidFill>
                <a:srgbClr val="002060"/>
              </a:solidFill>
              <a:effectLst/>
              <a:latin typeface="Arial" charset="0"/>
            </a:endParaRP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1" descr="Surfaceevaporatio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3352" y="856742"/>
            <a:ext cx="2082800" cy="27305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183455" y="6407302"/>
            <a:ext cx="4789849" cy="246221"/>
          </a:xfrm>
          <a:prstGeom prst="rect">
            <a:avLst/>
          </a:prstGeom>
        </p:spPr>
        <p:txBody>
          <a:bodyPr wrap="square">
            <a:spAutoFit/>
          </a:bodyPr>
          <a:lstStyle/>
          <a:p>
            <a:r>
              <a:rPr lang="en-US" sz="1000" dirty="0"/>
              <a:t>http://chemed.chem.purdue.edu/genchem/topicreview/bp/ch15/graphics/15_12.gif</a:t>
            </a:r>
          </a:p>
        </p:txBody>
      </p:sp>
    </p:spTree>
    <p:extLst>
      <p:ext uri="{BB962C8B-B14F-4D97-AF65-F5344CB8AC3E}">
        <p14:creationId xmlns:p14="http://schemas.microsoft.com/office/powerpoint/2010/main" val="133587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Boiling Point Elevation</a:t>
            </a:r>
          </a:p>
        </p:txBody>
      </p:sp>
      <p:sp>
        <p:nvSpPr>
          <p:cNvPr id="6" name="Rectangle 2"/>
          <p:cNvSpPr>
            <a:spLocks noChangeArrowheads="1"/>
          </p:cNvSpPr>
          <p:nvPr/>
        </p:nvSpPr>
        <p:spPr bwMode="auto">
          <a:xfrm>
            <a:off x="5694430" y="1034765"/>
            <a:ext cx="3449570"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2060"/>
                </a:solidFill>
                <a:latin typeface="Arial" charset="0"/>
              </a:rPr>
              <a:t>Boiling point elevation is shown in the diagram to the left as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err="1">
                <a:ln>
                  <a:noFill/>
                </a:ln>
                <a:solidFill>
                  <a:srgbClr val="002060"/>
                </a:solidFill>
                <a:effectLst/>
                <a:latin typeface="Symbol" charset="2"/>
                <a:ea typeface="Symbol" charset="2"/>
                <a:cs typeface="Symbol" charset="2"/>
              </a:rPr>
              <a:t>D</a:t>
            </a:r>
            <a:r>
              <a:rPr kumimoji="0" lang="en-US" altLang="en-US" sz="2000" i="0" u="none" strike="noStrike" cap="none" normalizeH="0" baseline="0" dirty="0" err="1">
                <a:ln>
                  <a:noFill/>
                </a:ln>
                <a:solidFill>
                  <a:srgbClr val="002060"/>
                </a:solidFill>
                <a:effectLst/>
                <a:latin typeface="Arial" charset="0"/>
              </a:rPr>
              <a:t>T</a:t>
            </a:r>
            <a:r>
              <a:rPr kumimoji="0" lang="en-US" altLang="en-US" sz="2000" i="0" u="none" strike="noStrike" cap="none" normalizeH="0" baseline="-25000" dirty="0" err="1">
                <a:ln>
                  <a:noFill/>
                </a:ln>
                <a:solidFill>
                  <a:srgbClr val="002060"/>
                </a:solidFill>
                <a:effectLst/>
                <a:latin typeface="Arial" charset="0"/>
              </a:rPr>
              <a:t>b</a:t>
            </a:r>
            <a:r>
              <a:rPr kumimoji="0" lang="en-US" altLang="en-US" sz="2000" i="0" u="none" strike="noStrike" cap="none" normalizeH="0" baseline="0" dirty="0">
                <a:ln>
                  <a:noFill/>
                </a:ln>
                <a:solidFill>
                  <a:srgbClr val="002060"/>
                </a:solidFill>
                <a:effectLst/>
                <a:latin typeface="Arial" charset="0"/>
              </a:rPr>
              <a:t>= </a:t>
            </a:r>
            <a:r>
              <a:rPr kumimoji="0" lang="en-US" altLang="en-US" sz="2000" i="0" u="none" strike="noStrike" cap="none" normalizeH="0" baseline="0" dirty="0" err="1">
                <a:ln>
                  <a:noFill/>
                </a:ln>
                <a:solidFill>
                  <a:srgbClr val="002060"/>
                </a:solidFill>
                <a:effectLst/>
                <a:latin typeface="Arial" charset="0"/>
              </a:rPr>
              <a:t>T</a:t>
            </a:r>
            <a:r>
              <a:rPr kumimoji="0" lang="en-US" altLang="en-US" sz="2000" i="0" u="none" strike="noStrike" cap="none" normalizeH="0" baseline="-25000" dirty="0" err="1">
                <a:ln>
                  <a:noFill/>
                </a:ln>
                <a:solidFill>
                  <a:srgbClr val="002060"/>
                </a:solidFill>
                <a:effectLst/>
                <a:latin typeface="Arial" charset="0"/>
              </a:rPr>
              <a:t>b</a:t>
            </a:r>
            <a:r>
              <a:rPr kumimoji="0" lang="en-US" altLang="en-US" sz="2000" i="0" u="none" strike="noStrike" cap="none" normalizeH="0" baseline="30000" dirty="0" err="1">
                <a:ln>
                  <a:noFill/>
                </a:ln>
                <a:solidFill>
                  <a:srgbClr val="002060"/>
                </a:solidFill>
                <a:effectLst/>
                <a:latin typeface="Arial" charset="0"/>
              </a:rPr>
              <a:t>o</a:t>
            </a:r>
            <a:r>
              <a:rPr kumimoji="0" lang="en-US" altLang="en-US" sz="2000" i="0" u="none" strike="noStrike" cap="none" normalizeH="0" baseline="30000" dirty="0">
                <a:ln>
                  <a:noFill/>
                </a:ln>
                <a:solidFill>
                  <a:srgbClr val="002060"/>
                </a:solidFill>
                <a:effectLst/>
                <a:latin typeface="Arial" charset="0"/>
              </a:rPr>
              <a:t> </a:t>
            </a:r>
            <a:r>
              <a:rPr kumimoji="0" lang="en-US" altLang="en-US" sz="2000" i="0" u="none" strike="noStrike" cap="none" normalizeH="0" dirty="0">
                <a:ln>
                  <a:noFill/>
                </a:ln>
                <a:solidFill>
                  <a:srgbClr val="002060"/>
                </a:solidFill>
                <a:effectLst/>
                <a:latin typeface="Arial" charset="0"/>
              </a:rPr>
              <a:t>- T</a:t>
            </a:r>
            <a:r>
              <a:rPr kumimoji="0" lang="en-US" altLang="en-US" sz="2000" i="0" u="none" strike="noStrike" cap="none" normalizeH="0" baseline="-25000" dirty="0">
                <a:ln>
                  <a:noFill/>
                </a:ln>
                <a:solidFill>
                  <a:srgbClr val="002060"/>
                </a:solidFill>
                <a:effectLst/>
                <a:latin typeface="Arial" charset="0"/>
              </a:rPr>
              <a:t>b</a:t>
            </a: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Note that it is always </a:t>
            </a:r>
            <a:r>
              <a:rPr kumimoji="0" lang="en-US" altLang="en-US" sz="2000" i="0" u="none" strike="noStrike" cap="none" normalizeH="0" baseline="0" dirty="0" err="1">
                <a:ln>
                  <a:noFill/>
                </a:ln>
                <a:solidFill>
                  <a:srgbClr val="002060"/>
                </a:solidFill>
                <a:effectLst/>
                <a:latin typeface="Arial" charset="0"/>
              </a:rPr>
              <a:t>postiive</a:t>
            </a: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solidFill>
                <a:srgbClr val="002060"/>
              </a:solidFill>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From our</a:t>
            </a:r>
            <a:r>
              <a:rPr kumimoji="0" lang="en-US" altLang="en-US" sz="2000" i="0" u="none" strike="noStrike" cap="none" normalizeH="0" dirty="0">
                <a:ln>
                  <a:noFill/>
                </a:ln>
                <a:solidFill>
                  <a:srgbClr val="002060"/>
                </a:solidFill>
                <a:effectLst/>
                <a:latin typeface="Arial" charset="0"/>
              </a:rPr>
              <a:t> model it is straightforward to find that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baseline="0" dirty="0">
              <a:solidFill>
                <a:srgbClr val="002060"/>
              </a:solidFill>
              <a:latin typeface="Arial" charset="0"/>
            </a:endParaRPr>
          </a:p>
          <a:p>
            <a:pPr lvl="0" algn="ctr" eaLnBrk="0" fontAlgn="base" hangingPunct="0">
              <a:spcBef>
                <a:spcPct val="0"/>
              </a:spcBef>
              <a:spcAft>
                <a:spcPct val="0"/>
              </a:spcAft>
            </a:pPr>
            <a:r>
              <a:rPr lang="en-US" sz="2000" dirty="0" err="1">
                <a:solidFill>
                  <a:srgbClr val="002060"/>
                </a:solidFill>
                <a:latin typeface="Arial" charset="0"/>
                <a:ea typeface="Arial" charset="0"/>
                <a:cs typeface="Arial" charset="0"/>
              </a:rPr>
              <a:t>Δ</a:t>
            </a:r>
            <a:r>
              <a:rPr lang="en-US" sz="2000" i="1" dirty="0" err="1">
                <a:solidFill>
                  <a:srgbClr val="002060"/>
                </a:solidFill>
                <a:latin typeface="Arial" charset="0"/>
                <a:ea typeface="Arial" charset="0"/>
                <a:cs typeface="Arial" charset="0"/>
              </a:rPr>
              <a:t>T</a:t>
            </a:r>
            <a:r>
              <a:rPr lang="en-US" sz="2000" i="1" baseline="-25000" dirty="0" err="1">
                <a:solidFill>
                  <a:srgbClr val="002060"/>
                </a:solidFill>
                <a:latin typeface="Arial" charset="0"/>
                <a:ea typeface="Arial" charset="0"/>
                <a:cs typeface="Arial" charset="0"/>
              </a:rPr>
              <a:t>b</a:t>
            </a:r>
            <a:r>
              <a:rPr lang="en-US" sz="2000" dirty="0">
                <a:solidFill>
                  <a:srgbClr val="002060"/>
                </a:solidFill>
                <a:latin typeface="Arial" charset="0"/>
                <a:ea typeface="Arial" charset="0"/>
                <a:cs typeface="Arial" charset="0"/>
              </a:rPr>
              <a:t>=</a:t>
            </a:r>
            <a:r>
              <a:rPr lang="en-US" sz="2000" i="1" dirty="0" err="1">
                <a:solidFill>
                  <a:srgbClr val="002060"/>
                </a:solidFill>
                <a:latin typeface="Arial" charset="0"/>
                <a:ea typeface="Arial" charset="0"/>
                <a:cs typeface="Arial" charset="0"/>
              </a:rPr>
              <a:t>mK</a:t>
            </a:r>
            <a:r>
              <a:rPr lang="en-US" sz="2000" i="1" baseline="-25000" dirty="0" err="1">
                <a:solidFill>
                  <a:srgbClr val="002060"/>
                </a:solidFill>
                <a:latin typeface="Arial" charset="0"/>
                <a:ea typeface="Arial" charset="0"/>
                <a:cs typeface="Arial" charset="0"/>
              </a:rPr>
              <a:t>b</a:t>
            </a:r>
            <a:endParaRPr kumimoji="0" lang="en-US" altLang="en-US" sz="2000" i="0" u="none" strike="noStrike" cap="none" normalizeH="0" baseline="-25000" dirty="0">
              <a:ln>
                <a:noFill/>
              </a:ln>
              <a:solidFill>
                <a:srgbClr val="002060"/>
              </a:solidFill>
              <a:effectLst/>
              <a:latin typeface="Arial" charset="0"/>
              <a:ea typeface="Arial" charset="0"/>
              <a:cs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a:ln>
                <a:noFill/>
              </a:ln>
              <a:solidFill>
                <a:srgbClr val="002060"/>
              </a:solidFill>
              <a:effectLst/>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Where m is the molality of the solution and K</a:t>
            </a:r>
            <a:r>
              <a:rPr kumimoji="0" lang="en-US" altLang="en-US" sz="2000" i="0" u="none" strike="noStrike" cap="none" normalizeH="0" baseline="-25000" dirty="0">
                <a:ln>
                  <a:noFill/>
                </a:ln>
                <a:solidFill>
                  <a:srgbClr val="002060"/>
                </a:solidFill>
                <a:effectLst/>
                <a:latin typeface="Arial" charset="0"/>
              </a:rPr>
              <a:t>b</a:t>
            </a:r>
            <a:r>
              <a:rPr kumimoji="0" lang="en-US" altLang="en-US" sz="2000" i="0" u="none" strike="noStrike" cap="none" normalizeH="0" dirty="0">
                <a:ln>
                  <a:noFill/>
                </a:ln>
                <a:solidFill>
                  <a:srgbClr val="002060"/>
                </a:solidFill>
                <a:effectLst/>
                <a:latin typeface="Arial" charset="0"/>
              </a:rPr>
              <a:t> is a constant that depends only on the solvent.</a:t>
            </a:r>
            <a:r>
              <a:rPr kumimoji="0" lang="en-US" altLang="en-US" sz="2000" i="0" u="none" strike="noStrike" cap="none" normalizeH="0" baseline="0" dirty="0">
                <a:ln>
                  <a:noFill/>
                </a:ln>
                <a:solidFill>
                  <a:srgbClr val="002060"/>
                </a:solidFill>
                <a:effectLst/>
                <a:latin typeface="Arial" charset="0"/>
              </a:rPr>
              <a:t/>
            </a:r>
            <a:br>
              <a:rPr kumimoji="0" lang="en-US" altLang="en-US" sz="2000" i="0" u="none" strike="noStrike" cap="none" normalizeH="0" baseline="0" dirty="0">
                <a:ln>
                  <a:noFill/>
                </a:ln>
                <a:solidFill>
                  <a:srgbClr val="002060"/>
                </a:solidFill>
                <a:effectLst/>
                <a:latin typeface="Arial" charset="0"/>
              </a:rPr>
            </a:br>
            <a:endParaRPr kumimoji="0" lang="en-US" altLang="en-US" sz="2000" i="0" u="none" strike="noStrike" cap="none" normalizeH="0" baseline="0" dirty="0">
              <a:ln>
                <a:noFill/>
              </a:ln>
              <a:solidFill>
                <a:srgbClr val="002060"/>
              </a:solidFill>
              <a:effectLst/>
              <a:latin typeface="Arial" charset="0"/>
            </a:endParaRP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7170" name="Picture 2" descr="467e77f02a3c745fe5e6df5df9991f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464" y="1453896"/>
            <a:ext cx="5238750" cy="4486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21266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Freezing Point Depression</a:t>
            </a:r>
          </a:p>
        </p:txBody>
      </p:sp>
      <p:sp>
        <p:nvSpPr>
          <p:cNvPr id="6" name="Rectangle 2"/>
          <p:cNvSpPr>
            <a:spLocks noChangeArrowheads="1"/>
          </p:cNvSpPr>
          <p:nvPr/>
        </p:nvSpPr>
        <p:spPr bwMode="auto">
          <a:xfrm>
            <a:off x="3886200" y="1161571"/>
            <a:ext cx="5184648" cy="3683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If</a:t>
            </a:r>
            <a:r>
              <a:rPr kumimoji="0" lang="en-US" altLang="en-US" sz="2000" i="0" u="none" strike="noStrike" cap="none" normalizeH="0" dirty="0">
                <a:ln>
                  <a:noFill/>
                </a:ln>
                <a:solidFill>
                  <a:srgbClr val="002060"/>
                </a:solidFill>
                <a:effectLst/>
                <a:latin typeface="Arial" charset="0"/>
              </a:rPr>
              <a:t> we have a solution with a non-volatile solute the non-volatile solute will slow the rate at which molecules of the solvent can attach to the solid solvent phase.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solidFill>
                <a:srgbClr val="002060"/>
              </a:solidFill>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000" dirty="0">
                <a:solidFill>
                  <a:srgbClr val="002060"/>
                </a:solidFill>
                <a:latin typeface="Arial" charset="0"/>
              </a:rPr>
              <a:t>This depresses the freezing point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000" dirty="0">
              <a:solidFill>
                <a:srgbClr val="002060"/>
              </a:solidFill>
              <a:latin typeface="Arial" charset="0"/>
            </a:endParaRPr>
          </a:p>
          <a:p>
            <a:pPr algn="ctr" eaLnBrk="0" fontAlgn="base" hangingPunct="0">
              <a:spcBef>
                <a:spcPct val="0"/>
              </a:spcBef>
              <a:spcAft>
                <a:spcPct val="0"/>
              </a:spcAft>
            </a:pPr>
            <a:r>
              <a:rPr lang="en-US" sz="2000" dirty="0" err="1">
                <a:solidFill>
                  <a:srgbClr val="002060"/>
                </a:solidFill>
                <a:latin typeface="Arial" charset="0"/>
                <a:ea typeface="Arial" charset="0"/>
                <a:cs typeface="Arial" charset="0"/>
              </a:rPr>
              <a:t>Δ</a:t>
            </a:r>
            <a:r>
              <a:rPr lang="en-US" sz="2000" i="1" dirty="0" err="1">
                <a:solidFill>
                  <a:srgbClr val="002060"/>
                </a:solidFill>
                <a:latin typeface="Arial" charset="0"/>
                <a:ea typeface="Arial" charset="0"/>
                <a:cs typeface="Arial" charset="0"/>
              </a:rPr>
              <a:t>T</a:t>
            </a:r>
            <a:r>
              <a:rPr lang="en-US" sz="2000" i="1" baseline="-25000" dirty="0" err="1">
                <a:solidFill>
                  <a:srgbClr val="002060"/>
                </a:solidFill>
                <a:latin typeface="Arial" charset="0"/>
                <a:ea typeface="Arial" charset="0"/>
                <a:cs typeface="Arial" charset="0"/>
              </a:rPr>
              <a:t>f</a:t>
            </a:r>
            <a:r>
              <a:rPr lang="en-US" sz="2000" dirty="0">
                <a:solidFill>
                  <a:srgbClr val="002060"/>
                </a:solidFill>
                <a:latin typeface="Arial" charset="0"/>
                <a:ea typeface="Arial" charset="0"/>
                <a:cs typeface="Arial" charset="0"/>
              </a:rPr>
              <a:t>=</a:t>
            </a:r>
            <a:r>
              <a:rPr lang="en-US" sz="2000" i="1" dirty="0" err="1">
                <a:solidFill>
                  <a:srgbClr val="002060"/>
                </a:solidFill>
                <a:latin typeface="Arial" charset="0"/>
                <a:ea typeface="Arial" charset="0"/>
                <a:cs typeface="Arial" charset="0"/>
              </a:rPr>
              <a:t>mK</a:t>
            </a:r>
            <a:r>
              <a:rPr lang="en-US" sz="2000" i="1" baseline="-25000" dirty="0" err="1">
                <a:solidFill>
                  <a:srgbClr val="002060"/>
                </a:solidFill>
                <a:latin typeface="Arial" charset="0"/>
                <a:ea typeface="Arial" charset="0"/>
                <a:cs typeface="Arial" charset="0"/>
              </a:rPr>
              <a:t>f</a:t>
            </a:r>
            <a:endParaRPr lang="en-US" sz="2000" i="1" baseline="-25000" dirty="0">
              <a:solidFill>
                <a:srgbClr val="002060"/>
              </a:solidFill>
              <a:latin typeface="Arial" charset="0"/>
              <a:ea typeface="Arial" charset="0"/>
              <a:cs typeface="Arial" charset="0"/>
            </a:endParaRPr>
          </a:p>
          <a:p>
            <a:pPr eaLnBrk="0" fontAlgn="base" hangingPunct="0">
              <a:spcBef>
                <a:spcPct val="0"/>
              </a:spcBef>
              <a:spcAft>
                <a:spcPct val="0"/>
              </a:spcAft>
            </a:pPr>
            <a:endParaRPr lang="en-US" altLang="en-US" sz="2000" i="1" baseline="-25000" dirty="0">
              <a:solidFill>
                <a:srgbClr val="002060"/>
              </a:solidFill>
              <a:latin typeface="Arial" charset="0"/>
              <a:ea typeface="Arial" charset="0"/>
              <a:cs typeface="Arial" charset="0"/>
            </a:endParaRPr>
          </a:p>
          <a:p>
            <a:pPr lvl="0" eaLnBrk="0" fontAlgn="base" hangingPunct="0">
              <a:spcBef>
                <a:spcPct val="0"/>
              </a:spcBef>
              <a:spcAft>
                <a:spcPct val="0"/>
              </a:spcAft>
            </a:pPr>
            <a:r>
              <a:rPr lang="en-US" altLang="en-US" sz="2000" dirty="0">
                <a:solidFill>
                  <a:srgbClr val="002060"/>
                </a:solidFill>
                <a:latin typeface="Arial" charset="0"/>
                <a:ea typeface="Arial" charset="0"/>
                <a:cs typeface="Arial" charset="0"/>
              </a:rPr>
              <a:t>Where </a:t>
            </a:r>
            <a:r>
              <a:rPr lang="en-US" sz="2000" dirty="0" err="1">
                <a:solidFill>
                  <a:srgbClr val="002060"/>
                </a:solidFill>
                <a:latin typeface="Arial" charset="0"/>
                <a:ea typeface="Arial" charset="0"/>
                <a:cs typeface="Arial" charset="0"/>
              </a:rPr>
              <a:t>Δ</a:t>
            </a:r>
            <a:r>
              <a:rPr lang="en-US" sz="2000" i="1" dirty="0" err="1">
                <a:solidFill>
                  <a:srgbClr val="002060"/>
                </a:solidFill>
                <a:latin typeface="Arial" charset="0"/>
                <a:ea typeface="Arial" charset="0"/>
                <a:cs typeface="Arial" charset="0"/>
              </a:rPr>
              <a:t>T</a:t>
            </a:r>
            <a:r>
              <a:rPr lang="en-US" sz="2000" i="1" baseline="-25000" dirty="0" err="1">
                <a:solidFill>
                  <a:srgbClr val="002060"/>
                </a:solidFill>
                <a:latin typeface="Arial" charset="0"/>
                <a:ea typeface="Arial" charset="0"/>
                <a:cs typeface="Arial" charset="0"/>
              </a:rPr>
              <a:t>b</a:t>
            </a:r>
            <a:r>
              <a:rPr lang="en-US" sz="2000" dirty="0">
                <a:solidFill>
                  <a:srgbClr val="002060"/>
                </a:solidFill>
                <a:latin typeface="Arial" charset="0"/>
                <a:ea typeface="Arial" charset="0"/>
                <a:cs typeface="Arial" charset="0"/>
              </a:rPr>
              <a:t> is the freezing point depression and </a:t>
            </a:r>
            <a:r>
              <a:rPr lang="en-US" sz="2000" i="1" dirty="0">
                <a:solidFill>
                  <a:srgbClr val="002060"/>
                </a:solidFill>
                <a:latin typeface="Arial" charset="0"/>
                <a:ea typeface="Arial" charset="0"/>
                <a:cs typeface="Arial" charset="0"/>
              </a:rPr>
              <a:t>K</a:t>
            </a:r>
            <a:r>
              <a:rPr lang="en-US" sz="2000" i="1" baseline="-25000" dirty="0">
                <a:solidFill>
                  <a:srgbClr val="002060"/>
                </a:solidFill>
                <a:latin typeface="Arial" charset="0"/>
                <a:ea typeface="Arial" charset="0"/>
                <a:cs typeface="Arial" charset="0"/>
              </a:rPr>
              <a:t>b</a:t>
            </a:r>
            <a:r>
              <a:rPr lang="en-US" sz="2000" i="1" dirty="0">
                <a:solidFill>
                  <a:srgbClr val="002060"/>
                </a:solidFill>
                <a:latin typeface="Arial" charset="0"/>
                <a:ea typeface="Arial" charset="0"/>
                <a:cs typeface="Arial" charset="0"/>
              </a:rPr>
              <a:t> </a:t>
            </a:r>
            <a:r>
              <a:rPr lang="en-US" sz="2000" dirty="0">
                <a:solidFill>
                  <a:srgbClr val="002060"/>
                </a:solidFill>
                <a:latin typeface="Arial" charset="0"/>
                <a:ea typeface="Arial" charset="0"/>
                <a:cs typeface="Arial" charset="0"/>
              </a:rPr>
              <a:t>is a constant </a:t>
            </a:r>
            <a:endParaRPr lang="en-US" altLang="en-US" sz="2000" dirty="0">
              <a:solidFill>
                <a:srgbClr val="002060"/>
              </a:solidFill>
              <a:latin typeface="Arial"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a:ln>
                <a:noFill/>
              </a:ln>
              <a:solidFill>
                <a:srgbClr val="002060"/>
              </a:solidFill>
              <a:effectLst/>
              <a:latin typeface="Arial" charset="0"/>
            </a:endParaRP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2"/>
          <p:cNvSpPr>
            <a:spLocks noChangeArrowheads="1"/>
          </p:cNvSpPr>
          <p:nvPr/>
        </p:nvSpPr>
        <p:spPr bwMode="auto">
          <a:xfrm>
            <a:off x="356616" y="10919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8193" name="Picture 1" descr="Phasediagram.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6616" y="1091987"/>
            <a:ext cx="3529584" cy="3243788"/>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7" name="Rectangle 6"/>
          <p:cNvSpPr/>
          <p:nvPr/>
        </p:nvSpPr>
        <p:spPr>
          <a:xfrm>
            <a:off x="114568" y="5023334"/>
            <a:ext cx="4814048" cy="246221"/>
          </a:xfrm>
          <a:prstGeom prst="rect">
            <a:avLst/>
          </a:prstGeom>
        </p:spPr>
        <p:txBody>
          <a:bodyPr wrap="square">
            <a:spAutoFit/>
          </a:bodyPr>
          <a:lstStyle/>
          <a:p>
            <a:r>
              <a:rPr lang="en-US" sz="1000" dirty="0"/>
              <a:t>http://chemed.chem.purdue.edu/genchem/topicreview/bp/ch15/graphics/15_13.gif</a:t>
            </a:r>
          </a:p>
        </p:txBody>
      </p:sp>
    </p:spTree>
    <p:extLst>
      <p:ext uri="{BB962C8B-B14F-4D97-AF65-F5344CB8AC3E}">
        <p14:creationId xmlns:p14="http://schemas.microsoft.com/office/powerpoint/2010/main" val="1255974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Tables of Constants</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Table 3"/>
          <p:cNvGraphicFramePr>
            <a:graphicFrameLocks noGrp="1"/>
          </p:cNvGraphicFramePr>
          <p:nvPr>
            <p:extLst>
              <p:ext uri="{D42A27DB-BD31-4B8C-83A1-F6EECF244321}">
                <p14:modId xmlns:p14="http://schemas.microsoft.com/office/powerpoint/2010/main" val="874252420"/>
              </p:ext>
            </p:extLst>
          </p:nvPr>
        </p:nvGraphicFramePr>
        <p:xfrm>
          <a:off x="1222248" y="1195832"/>
          <a:ext cx="6504430" cy="3870960"/>
        </p:xfrm>
        <a:graphic>
          <a:graphicData uri="http://schemas.openxmlformats.org/drawingml/2006/table">
            <a:tbl>
              <a:tblPr firstRow="1" bandRow="1">
                <a:tableStyleId>{5C22544A-7EE6-4342-B048-85BDC9FD1C3A}</a:tableStyleId>
              </a:tblPr>
              <a:tblGrid>
                <a:gridCol w="1392936">
                  <a:extLst>
                    <a:ext uri="{9D8B030D-6E8A-4147-A177-3AD203B41FA5}">
                      <a16:colId xmlns:a16="http://schemas.microsoft.com/office/drawing/2014/main" xmlns="" val="20000"/>
                    </a:ext>
                  </a:extLst>
                </a:gridCol>
                <a:gridCol w="1208836">
                  <a:extLst>
                    <a:ext uri="{9D8B030D-6E8A-4147-A177-3AD203B41FA5}">
                      <a16:colId xmlns:a16="http://schemas.microsoft.com/office/drawing/2014/main" xmlns="" val="20001"/>
                    </a:ext>
                  </a:extLst>
                </a:gridCol>
                <a:gridCol w="1300886">
                  <a:extLst>
                    <a:ext uri="{9D8B030D-6E8A-4147-A177-3AD203B41FA5}">
                      <a16:colId xmlns:a16="http://schemas.microsoft.com/office/drawing/2014/main" xmlns="" val="20002"/>
                    </a:ext>
                  </a:extLst>
                </a:gridCol>
                <a:gridCol w="1300886">
                  <a:extLst>
                    <a:ext uri="{9D8B030D-6E8A-4147-A177-3AD203B41FA5}">
                      <a16:colId xmlns:a16="http://schemas.microsoft.com/office/drawing/2014/main" xmlns="" val="20003"/>
                    </a:ext>
                  </a:extLst>
                </a:gridCol>
                <a:gridCol w="1300886">
                  <a:extLst>
                    <a:ext uri="{9D8B030D-6E8A-4147-A177-3AD203B41FA5}">
                      <a16:colId xmlns:a16="http://schemas.microsoft.com/office/drawing/2014/main" xmlns="" val="20004"/>
                    </a:ext>
                  </a:extLst>
                </a:gridCol>
              </a:tblGrid>
              <a:tr h="370840">
                <a:tc>
                  <a:txBody>
                    <a:bodyPr/>
                    <a:lstStyle/>
                    <a:p>
                      <a:pPr algn="ctr"/>
                      <a:r>
                        <a:rPr lang="en-US" dirty="0"/>
                        <a:t>Solvent</a:t>
                      </a:r>
                    </a:p>
                  </a:txBody>
                  <a:tcPr marL="0" marR="0" marT="0" marB="0" anchor="ctr"/>
                </a:tc>
                <a:tc>
                  <a:txBody>
                    <a:bodyPr/>
                    <a:lstStyle/>
                    <a:p>
                      <a:pPr algn="ctr"/>
                      <a:r>
                        <a:rPr lang="en-US"/>
                        <a:t>Boiling Point (°C)</a:t>
                      </a:r>
                    </a:p>
                  </a:txBody>
                  <a:tcPr marL="0" marR="0" marT="0" marB="0" anchor="ctr"/>
                </a:tc>
                <a:tc>
                  <a:txBody>
                    <a:bodyPr/>
                    <a:lstStyle/>
                    <a:p>
                      <a:pPr algn="ctr"/>
                      <a:r>
                        <a:rPr lang="it-IT" i="1"/>
                        <a:t>K</a:t>
                      </a:r>
                      <a:r>
                        <a:rPr lang="it-IT" baseline="-25000"/>
                        <a:t>b</a:t>
                      </a:r>
                      <a:r>
                        <a:rPr lang="it-IT"/>
                        <a:t> (°C/</a:t>
                      </a:r>
                      <a:r>
                        <a:rPr lang="it-IT" i="1"/>
                        <a:t>m</a:t>
                      </a:r>
                      <a:r>
                        <a:rPr lang="it-IT"/>
                        <a:t>)</a:t>
                      </a:r>
                    </a:p>
                  </a:txBody>
                  <a:tcPr marL="0" marR="0" marT="0" marB="0" anchor="ctr"/>
                </a:tc>
                <a:tc>
                  <a:txBody>
                    <a:bodyPr/>
                    <a:lstStyle/>
                    <a:p>
                      <a:pPr algn="ctr"/>
                      <a:r>
                        <a:rPr lang="en-US"/>
                        <a:t>Freezing Point (°C)</a:t>
                      </a:r>
                    </a:p>
                  </a:txBody>
                  <a:tcPr marL="0" marR="0" marT="0" marB="0" anchor="ctr"/>
                </a:tc>
                <a:tc>
                  <a:txBody>
                    <a:bodyPr/>
                    <a:lstStyle/>
                    <a:p>
                      <a:pPr algn="ctr"/>
                      <a:r>
                        <a:rPr lang="it-IT" i="1"/>
                        <a:t>K</a:t>
                      </a:r>
                      <a:r>
                        <a:rPr lang="it-IT" baseline="-25000"/>
                        <a:t>f</a:t>
                      </a:r>
                      <a:r>
                        <a:rPr lang="it-IT"/>
                        <a:t> (°C/</a:t>
                      </a:r>
                      <a:r>
                        <a:rPr lang="it-IT" i="1"/>
                        <a:t>m</a:t>
                      </a:r>
                      <a:r>
                        <a:rPr lang="it-IT"/>
                        <a:t>)</a:t>
                      </a:r>
                    </a:p>
                  </a:txBody>
                  <a:tcPr marL="0" marR="0" marT="0" marB="0" anchor="ctr"/>
                </a:tc>
                <a:extLst>
                  <a:ext uri="{0D108BD9-81ED-4DB2-BD59-A6C34878D82A}">
                    <a16:rowId xmlns:a16="http://schemas.microsoft.com/office/drawing/2014/main" xmlns="" val="10000"/>
                  </a:ext>
                </a:extLst>
              </a:tr>
              <a:tr h="370840">
                <a:tc>
                  <a:txBody>
                    <a:bodyPr/>
                    <a:lstStyle/>
                    <a:p>
                      <a:r>
                        <a:rPr lang="en-US"/>
                        <a:t>acetic acid</a:t>
                      </a:r>
                    </a:p>
                  </a:txBody>
                  <a:tcPr marL="0" marR="0" marT="0" marB="0" anchor="ctr"/>
                </a:tc>
                <a:tc>
                  <a:txBody>
                    <a:bodyPr/>
                    <a:lstStyle/>
                    <a:p>
                      <a:pPr algn="r"/>
                      <a:r>
                        <a:rPr lang="nb-NO"/>
                        <a:t>117.90</a:t>
                      </a:r>
                    </a:p>
                  </a:txBody>
                  <a:tcPr marL="0" marR="0" marT="0" marB="0" anchor="ctr"/>
                </a:tc>
                <a:tc>
                  <a:txBody>
                    <a:bodyPr/>
                    <a:lstStyle/>
                    <a:p>
                      <a:pPr algn="r"/>
                      <a:r>
                        <a:rPr lang="hr-HR"/>
                        <a:t>3.22</a:t>
                      </a:r>
                    </a:p>
                  </a:txBody>
                  <a:tcPr marL="0" marR="0" marT="0" marB="0" anchor="ctr"/>
                </a:tc>
                <a:tc>
                  <a:txBody>
                    <a:bodyPr/>
                    <a:lstStyle/>
                    <a:p>
                      <a:pPr algn="r"/>
                      <a:r>
                        <a:rPr lang="hr-HR"/>
                        <a:t>16.64</a:t>
                      </a:r>
                    </a:p>
                  </a:txBody>
                  <a:tcPr marL="0" marR="0" marT="0" marB="0" anchor="ctr"/>
                </a:tc>
                <a:tc>
                  <a:txBody>
                    <a:bodyPr/>
                    <a:lstStyle/>
                    <a:p>
                      <a:pPr algn="r"/>
                      <a:r>
                        <a:rPr lang="hr-HR"/>
                        <a:t>3.63</a:t>
                      </a:r>
                    </a:p>
                  </a:txBody>
                  <a:tcPr marL="0" marR="0" marT="0" marB="0" anchor="ctr"/>
                </a:tc>
                <a:extLst>
                  <a:ext uri="{0D108BD9-81ED-4DB2-BD59-A6C34878D82A}">
                    <a16:rowId xmlns:a16="http://schemas.microsoft.com/office/drawing/2014/main" xmlns="" val="10001"/>
                  </a:ext>
                </a:extLst>
              </a:tr>
              <a:tr h="370840">
                <a:tc>
                  <a:txBody>
                    <a:bodyPr/>
                    <a:lstStyle/>
                    <a:p>
                      <a:r>
                        <a:rPr lang="en-US"/>
                        <a:t>benzene</a:t>
                      </a:r>
                    </a:p>
                  </a:txBody>
                  <a:tcPr marL="0" marR="0" marT="0" marB="0" anchor="ctr"/>
                </a:tc>
                <a:tc>
                  <a:txBody>
                    <a:bodyPr/>
                    <a:lstStyle/>
                    <a:p>
                      <a:pPr algn="r"/>
                      <a:r>
                        <a:rPr lang="hr-HR"/>
                        <a:t>80.09</a:t>
                      </a:r>
                    </a:p>
                  </a:txBody>
                  <a:tcPr marL="0" marR="0" marT="0" marB="0" anchor="ctr"/>
                </a:tc>
                <a:tc>
                  <a:txBody>
                    <a:bodyPr/>
                    <a:lstStyle/>
                    <a:p>
                      <a:pPr algn="r"/>
                      <a:r>
                        <a:rPr lang="hr-HR"/>
                        <a:t>2.64</a:t>
                      </a:r>
                    </a:p>
                  </a:txBody>
                  <a:tcPr marL="0" marR="0" marT="0" marB="0" anchor="ctr"/>
                </a:tc>
                <a:tc>
                  <a:txBody>
                    <a:bodyPr/>
                    <a:lstStyle/>
                    <a:p>
                      <a:pPr algn="r"/>
                      <a:r>
                        <a:rPr lang="nb-NO"/>
                        <a:t>5.49</a:t>
                      </a:r>
                    </a:p>
                  </a:txBody>
                  <a:tcPr marL="0" marR="0" marT="0" marB="0" anchor="ctr"/>
                </a:tc>
                <a:tc>
                  <a:txBody>
                    <a:bodyPr/>
                    <a:lstStyle/>
                    <a:p>
                      <a:pPr algn="r"/>
                      <a:r>
                        <a:rPr lang="hr-HR"/>
                        <a:t>5.07</a:t>
                      </a:r>
                    </a:p>
                  </a:txBody>
                  <a:tcPr marL="0" marR="0" marT="0" marB="0" anchor="ctr"/>
                </a:tc>
                <a:extLst>
                  <a:ext uri="{0D108BD9-81ED-4DB2-BD59-A6C34878D82A}">
                    <a16:rowId xmlns:a16="http://schemas.microsoft.com/office/drawing/2014/main" xmlns="" val="10002"/>
                  </a:ext>
                </a:extLst>
              </a:tr>
              <a:tr h="370840">
                <a:tc>
                  <a:txBody>
                    <a:bodyPr/>
                    <a:lstStyle/>
                    <a:p>
                      <a:r>
                        <a:rPr lang="en-US" i="1"/>
                        <a:t>d</a:t>
                      </a:r>
                      <a:r>
                        <a:rPr lang="en-US"/>
                        <a:t>-(+)-camphor</a:t>
                      </a:r>
                    </a:p>
                  </a:txBody>
                  <a:tcPr marL="0" marR="0" marT="0" marB="0" anchor="ctr"/>
                </a:tc>
                <a:tc>
                  <a:txBody>
                    <a:bodyPr/>
                    <a:lstStyle/>
                    <a:p>
                      <a:pPr algn="r"/>
                      <a:r>
                        <a:rPr lang="is-IS"/>
                        <a:t>207.4</a:t>
                      </a:r>
                    </a:p>
                  </a:txBody>
                  <a:tcPr marL="0" marR="0" marT="0" marB="0" anchor="ctr"/>
                </a:tc>
                <a:tc>
                  <a:txBody>
                    <a:bodyPr/>
                    <a:lstStyle/>
                    <a:p>
                      <a:pPr algn="r"/>
                      <a:r>
                        <a:rPr lang="hr-HR"/>
                        <a:t>4.91</a:t>
                      </a:r>
                    </a:p>
                  </a:txBody>
                  <a:tcPr marL="0" marR="0" marT="0" marB="0" anchor="ctr"/>
                </a:tc>
                <a:tc>
                  <a:txBody>
                    <a:bodyPr/>
                    <a:lstStyle/>
                    <a:p>
                      <a:pPr algn="r"/>
                      <a:r>
                        <a:rPr lang="hr-HR"/>
                        <a:t>178.8</a:t>
                      </a:r>
                    </a:p>
                  </a:txBody>
                  <a:tcPr marL="0" marR="0" marT="0" marB="0" anchor="ctr"/>
                </a:tc>
                <a:tc>
                  <a:txBody>
                    <a:bodyPr/>
                    <a:lstStyle/>
                    <a:p>
                      <a:pPr algn="r"/>
                      <a:r>
                        <a:rPr lang="nb-NO"/>
                        <a:t>37.8</a:t>
                      </a:r>
                    </a:p>
                  </a:txBody>
                  <a:tcPr marL="0" marR="0" marT="0" marB="0" anchor="ctr"/>
                </a:tc>
                <a:extLst>
                  <a:ext uri="{0D108BD9-81ED-4DB2-BD59-A6C34878D82A}">
                    <a16:rowId xmlns:a16="http://schemas.microsoft.com/office/drawing/2014/main" xmlns="" val="10003"/>
                  </a:ext>
                </a:extLst>
              </a:tr>
              <a:tr h="370840">
                <a:tc>
                  <a:txBody>
                    <a:bodyPr/>
                    <a:lstStyle/>
                    <a:p>
                      <a:r>
                        <a:rPr lang="en-US"/>
                        <a:t>carbon disulfide</a:t>
                      </a:r>
                    </a:p>
                  </a:txBody>
                  <a:tcPr marL="0" marR="0" marT="0" marB="0" anchor="ctr"/>
                </a:tc>
                <a:tc>
                  <a:txBody>
                    <a:bodyPr/>
                    <a:lstStyle/>
                    <a:p>
                      <a:pPr algn="r"/>
                      <a:r>
                        <a:rPr lang="hr-HR"/>
                        <a:t>46.2</a:t>
                      </a:r>
                    </a:p>
                  </a:txBody>
                  <a:tcPr marL="0" marR="0" marT="0" marB="0" anchor="ctr"/>
                </a:tc>
                <a:tc>
                  <a:txBody>
                    <a:bodyPr/>
                    <a:lstStyle/>
                    <a:p>
                      <a:pPr algn="r"/>
                      <a:r>
                        <a:rPr lang="hr-HR"/>
                        <a:t>2.42</a:t>
                      </a:r>
                    </a:p>
                  </a:txBody>
                  <a:tcPr marL="0" marR="0" marT="0" marB="0" anchor="ctr"/>
                </a:tc>
                <a:tc>
                  <a:txBody>
                    <a:bodyPr/>
                    <a:lstStyle/>
                    <a:p>
                      <a:pPr algn="r"/>
                      <a:r>
                        <a:rPr lang="nb-NO"/>
                        <a:t>−112.1</a:t>
                      </a:r>
                    </a:p>
                  </a:txBody>
                  <a:tcPr marL="0" marR="0" marT="0" marB="0" anchor="ctr"/>
                </a:tc>
                <a:tc>
                  <a:txBody>
                    <a:bodyPr/>
                    <a:lstStyle/>
                    <a:p>
                      <a:pPr algn="r"/>
                      <a:r>
                        <a:rPr lang="hr-HR"/>
                        <a:t>3.74</a:t>
                      </a:r>
                    </a:p>
                  </a:txBody>
                  <a:tcPr marL="0" marR="0" marT="0" marB="0" anchor="ctr"/>
                </a:tc>
                <a:extLst>
                  <a:ext uri="{0D108BD9-81ED-4DB2-BD59-A6C34878D82A}">
                    <a16:rowId xmlns:a16="http://schemas.microsoft.com/office/drawing/2014/main" xmlns="" val="10004"/>
                  </a:ext>
                </a:extLst>
              </a:tr>
              <a:tr h="370840">
                <a:tc>
                  <a:txBody>
                    <a:bodyPr/>
                    <a:lstStyle/>
                    <a:p>
                      <a:r>
                        <a:rPr lang="en-US"/>
                        <a:t>carbon tetrachloride</a:t>
                      </a:r>
                    </a:p>
                  </a:txBody>
                  <a:tcPr marL="0" marR="0" marT="0" marB="0" anchor="ctr"/>
                </a:tc>
                <a:tc>
                  <a:txBody>
                    <a:bodyPr/>
                    <a:lstStyle/>
                    <a:p>
                      <a:pPr algn="r"/>
                      <a:r>
                        <a:rPr lang="hr-HR"/>
                        <a:t>76.8</a:t>
                      </a:r>
                    </a:p>
                  </a:txBody>
                  <a:tcPr marL="0" marR="0" marT="0" marB="0" anchor="ctr"/>
                </a:tc>
                <a:tc>
                  <a:txBody>
                    <a:bodyPr/>
                    <a:lstStyle/>
                    <a:p>
                      <a:pPr algn="r"/>
                      <a:r>
                        <a:rPr lang="hr-HR"/>
                        <a:t>5.26</a:t>
                      </a:r>
                    </a:p>
                  </a:txBody>
                  <a:tcPr marL="0" marR="0" marT="0" marB="0" anchor="ctr"/>
                </a:tc>
                <a:tc>
                  <a:txBody>
                    <a:bodyPr/>
                    <a:lstStyle/>
                    <a:p>
                      <a:pPr algn="r"/>
                      <a:r>
                        <a:rPr lang="hr-HR"/>
                        <a:t>−22.62</a:t>
                      </a:r>
                    </a:p>
                  </a:txBody>
                  <a:tcPr marL="0" marR="0" marT="0" marB="0" anchor="ctr"/>
                </a:tc>
                <a:tc>
                  <a:txBody>
                    <a:bodyPr/>
                    <a:lstStyle/>
                    <a:p>
                      <a:pPr algn="r"/>
                      <a:r>
                        <a:rPr lang="nb-NO"/>
                        <a:t>31.4</a:t>
                      </a:r>
                    </a:p>
                  </a:txBody>
                  <a:tcPr marL="0" marR="0" marT="0" marB="0" anchor="ctr"/>
                </a:tc>
                <a:extLst>
                  <a:ext uri="{0D108BD9-81ED-4DB2-BD59-A6C34878D82A}">
                    <a16:rowId xmlns:a16="http://schemas.microsoft.com/office/drawing/2014/main" xmlns="" val="10005"/>
                  </a:ext>
                </a:extLst>
              </a:tr>
              <a:tr h="370840">
                <a:tc>
                  <a:txBody>
                    <a:bodyPr/>
                    <a:lstStyle/>
                    <a:p>
                      <a:r>
                        <a:rPr lang="en-US"/>
                        <a:t>chloroform</a:t>
                      </a:r>
                    </a:p>
                  </a:txBody>
                  <a:tcPr marL="0" marR="0" marT="0" marB="0" anchor="ctr"/>
                </a:tc>
                <a:tc>
                  <a:txBody>
                    <a:bodyPr/>
                    <a:lstStyle/>
                    <a:p>
                      <a:pPr algn="r"/>
                      <a:r>
                        <a:rPr lang="nb-NO"/>
                        <a:t>61.17</a:t>
                      </a:r>
                    </a:p>
                  </a:txBody>
                  <a:tcPr marL="0" marR="0" marT="0" marB="0" anchor="ctr"/>
                </a:tc>
                <a:tc>
                  <a:txBody>
                    <a:bodyPr/>
                    <a:lstStyle/>
                    <a:p>
                      <a:pPr algn="r"/>
                      <a:r>
                        <a:rPr lang="hr-HR"/>
                        <a:t>3.80</a:t>
                      </a:r>
                    </a:p>
                  </a:txBody>
                  <a:tcPr marL="0" marR="0" marT="0" marB="0" anchor="ctr"/>
                </a:tc>
                <a:tc>
                  <a:txBody>
                    <a:bodyPr/>
                    <a:lstStyle/>
                    <a:p>
                      <a:pPr algn="r"/>
                      <a:r>
                        <a:rPr lang="hr-HR"/>
                        <a:t>−63.41</a:t>
                      </a:r>
                    </a:p>
                  </a:txBody>
                  <a:tcPr marL="0" marR="0" marT="0" marB="0" anchor="ctr"/>
                </a:tc>
                <a:tc>
                  <a:txBody>
                    <a:bodyPr/>
                    <a:lstStyle/>
                    <a:p>
                      <a:pPr algn="r"/>
                      <a:r>
                        <a:rPr lang="hr-HR"/>
                        <a:t>4.60</a:t>
                      </a:r>
                    </a:p>
                  </a:txBody>
                  <a:tcPr marL="0" marR="0" marT="0" marB="0" anchor="ctr"/>
                </a:tc>
                <a:extLst>
                  <a:ext uri="{0D108BD9-81ED-4DB2-BD59-A6C34878D82A}">
                    <a16:rowId xmlns:a16="http://schemas.microsoft.com/office/drawing/2014/main" xmlns="" val="10006"/>
                  </a:ext>
                </a:extLst>
              </a:tr>
              <a:tr h="370840">
                <a:tc>
                  <a:txBody>
                    <a:bodyPr/>
                    <a:lstStyle/>
                    <a:p>
                      <a:r>
                        <a:rPr lang="en-US"/>
                        <a:t>nitrobenzene</a:t>
                      </a:r>
                    </a:p>
                  </a:txBody>
                  <a:tcPr marL="0" marR="0" marT="0" marB="0" anchor="ctr"/>
                </a:tc>
                <a:tc>
                  <a:txBody>
                    <a:bodyPr/>
                    <a:lstStyle/>
                    <a:p>
                      <a:pPr algn="r"/>
                      <a:r>
                        <a:rPr lang="cs-CZ"/>
                        <a:t>210.8</a:t>
                      </a:r>
                    </a:p>
                  </a:txBody>
                  <a:tcPr marL="0" marR="0" marT="0" marB="0" anchor="ctr"/>
                </a:tc>
                <a:tc>
                  <a:txBody>
                    <a:bodyPr/>
                    <a:lstStyle/>
                    <a:p>
                      <a:pPr algn="r"/>
                      <a:r>
                        <a:rPr lang="hr-HR"/>
                        <a:t>5.24</a:t>
                      </a:r>
                    </a:p>
                  </a:txBody>
                  <a:tcPr marL="0" marR="0" marT="0" marB="0" anchor="ctr"/>
                </a:tc>
                <a:tc>
                  <a:txBody>
                    <a:bodyPr/>
                    <a:lstStyle/>
                    <a:p>
                      <a:pPr algn="r"/>
                      <a:r>
                        <a:rPr lang="nb-NO"/>
                        <a:t>5.70</a:t>
                      </a:r>
                    </a:p>
                  </a:txBody>
                  <a:tcPr marL="0" marR="0" marT="0" marB="0" anchor="ctr"/>
                </a:tc>
                <a:tc>
                  <a:txBody>
                    <a:bodyPr/>
                    <a:lstStyle/>
                    <a:p>
                      <a:pPr algn="r"/>
                      <a:r>
                        <a:rPr lang="fi-FI"/>
                        <a:t>6.87</a:t>
                      </a:r>
                    </a:p>
                  </a:txBody>
                  <a:tcPr marL="0" marR="0" marT="0" marB="0" anchor="ctr"/>
                </a:tc>
                <a:extLst>
                  <a:ext uri="{0D108BD9-81ED-4DB2-BD59-A6C34878D82A}">
                    <a16:rowId xmlns:a16="http://schemas.microsoft.com/office/drawing/2014/main" xmlns="" val="10007"/>
                  </a:ext>
                </a:extLst>
              </a:tr>
              <a:tr h="370840">
                <a:tc>
                  <a:txBody>
                    <a:bodyPr/>
                    <a:lstStyle/>
                    <a:p>
                      <a:r>
                        <a:rPr lang="en-US"/>
                        <a:t>water</a:t>
                      </a:r>
                    </a:p>
                  </a:txBody>
                  <a:tcPr marL="0" marR="0" marT="0" marB="0" anchor="ctr"/>
                </a:tc>
                <a:tc>
                  <a:txBody>
                    <a:bodyPr/>
                    <a:lstStyle/>
                    <a:p>
                      <a:pPr algn="r"/>
                      <a:r>
                        <a:rPr lang="nb-NO"/>
                        <a:t>100.00</a:t>
                      </a:r>
                    </a:p>
                  </a:txBody>
                  <a:tcPr marL="0" marR="0" marT="0" marB="0" anchor="ctr"/>
                </a:tc>
                <a:tc>
                  <a:txBody>
                    <a:bodyPr/>
                    <a:lstStyle/>
                    <a:p>
                      <a:pPr algn="r"/>
                      <a:r>
                        <a:rPr lang="nb-NO"/>
                        <a:t>0.51</a:t>
                      </a:r>
                    </a:p>
                  </a:txBody>
                  <a:tcPr marL="0" marR="0" marT="0" marB="0" anchor="ctr"/>
                </a:tc>
                <a:tc>
                  <a:txBody>
                    <a:bodyPr/>
                    <a:lstStyle/>
                    <a:p>
                      <a:pPr algn="r"/>
                      <a:r>
                        <a:rPr lang="nb-NO"/>
                        <a:t>0.00</a:t>
                      </a:r>
                    </a:p>
                  </a:txBody>
                  <a:tcPr marL="0" marR="0" marT="0" marB="0" anchor="ctr"/>
                </a:tc>
                <a:tc>
                  <a:txBody>
                    <a:bodyPr/>
                    <a:lstStyle/>
                    <a:p>
                      <a:pPr algn="r"/>
                      <a:r>
                        <a:rPr lang="nb-NO" dirty="0"/>
                        <a:t>1.86</a:t>
                      </a:r>
                    </a:p>
                  </a:txBody>
                  <a:tcPr marL="0" marR="0" marT="0" marB="0" anchor="ctr"/>
                </a:tc>
                <a:extLst>
                  <a:ext uri="{0D108BD9-81ED-4DB2-BD59-A6C34878D82A}">
                    <a16:rowId xmlns:a16="http://schemas.microsoft.com/office/drawing/2014/main" xmlns="" val="10008"/>
                  </a:ext>
                </a:extLst>
              </a:tr>
            </a:tbl>
          </a:graphicData>
        </a:graphic>
      </p:graphicFrame>
    </p:spTree>
    <p:extLst>
      <p:ext uri="{BB962C8B-B14F-4D97-AF65-F5344CB8AC3E}">
        <p14:creationId xmlns:p14="http://schemas.microsoft.com/office/powerpoint/2010/main" val="1578891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Measuring Molecular Weights</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p:nvPr/>
        </p:nvSpPr>
        <p:spPr>
          <a:xfrm>
            <a:off x="1383034" y="1234533"/>
            <a:ext cx="6867144" cy="2970044"/>
          </a:xfrm>
          <a:prstGeom prst="rect">
            <a:avLst/>
          </a:prstGeom>
        </p:spPr>
        <p:txBody>
          <a:bodyPr wrap="square">
            <a:spAutoFit/>
          </a:bodyPr>
          <a:lstStyle/>
          <a:p>
            <a:pPr marL="342900" marR="0" lvl="0" indent="-342900">
              <a:spcBef>
                <a:spcPts val="600"/>
              </a:spcBef>
              <a:spcAft>
                <a:spcPts val="0"/>
              </a:spcAft>
              <a:buFont typeface="Symbol" charset="2"/>
              <a:buChar char=""/>
            </a:pPr>
            <a:r>
              <a:rPr lang="en-US" dirty="0">
                <a:solidFill>
                  <a:srgbClr val="002060"/>
                </a:solidFill>
                <a:latin typeface="Arial" charset="0"/>
                <a:ea typeface="Arial" charset="0"/>
                <a:cs typeface="Arial" charset="0"/>
              </a:rPr>
              <a:t>Let us say we have a solution with a known mass of solute and a known mass of solvent.  </a:t>
            </a:r>
            <a:endParaRPr lang="en-US" sz="1200" dirty="0">
              <a:solidFill>
                <a:srgbClr val="002060"/>
              </a:solidFill>
              <a:latin typeface="Arial" charset="0"/>
              <a:ea typeface="Arial" charset="0"/>
              <a:cs typeface="Arial" charset="0"/>
            </a:endParaRPr>
          </a:p>
          <a:p>
            <a:pPr marL="342900" marR="0" lvl="0" indent="-342900">
              <a:spcBef>
                <a:spcPts val="600"/>
              </a:spcBef>
              <a:spcAft>
                <a:spcPts val="0"/>
              </a:spcAft>
              <a:buFont typeface="Symbol" charset="2"/>
              <a:buChar char=""/>
            </a:pPr>
            <a:r>
              <a:rPr lang="en-US" dirty="0">
                <a:solidFill>
                  <a:srgbClr val="002060"/>
                </a:solidFill>
                <a:latin typeface="Arial" charset="0"/>
                <a:ea typeface="Arial" charset="0"/>
                <a:cs typeface="Arial" charset="0"/>
              </a:rPr>
              <a:t>We measure a freezing point depression.  </a:t>
            </a:r>
            <a:endParaRPr lang="en-US" sz="1200" dirty="0">
              <a:solidFill>
                <a:srgbClr val="002060"/>
              </a:solidFill>
              <a:latin typeface="Arial" charset="0"/>
              <a:ea typeface="Arial" charset="0"/>
              <a:cs typeface="Arial" charset="0"/>
            </a:endParaRPr>
          </a:p>
          <a:p>
            <a:pPr marL="342900" marR="0" lvl="0" indent="-342900">
              <a:spcBef>
                <a:spcPts val="600"/>
              </a:spcBef>
              <a:spcAft>
                <a:spcPts val="0"/>
              </a:spcAft>
              <a:buFont typeface="Symbol" charset="2"/>
              <a:buChar char=""/>
            </a:pPr>
            <a:r>
              <a:rPr lang="en-US" dirty="0">
                <a:solidFill>
                  <a:srgbClr val="002060"/>
                </a:solidFill>
                <a:latin typeface="Arial" charset="0"/>
                <a:ea typeface="Arial" charset="0"/>
                <a:cs typeface="Arial" charset="0"/>
              </a:rPr>
              <a:t>From this we can find the molality of the solution.  </a:t>
            </a:r>
            <a:endParaRPr lang="en-US" sz="1200" dirty="0">
              <a:solidFill>
                <a:srgbClr val="002060"/>
              </a:solidFill>
              <a:latin typeface="Arial" charset="0"/>
              <a:ea typeface="Arial" charset="0"/>
              <a:cs typeface="Arial" charset="0"/>
            </a:endParaRPr>
          </a:p>
          <a:p>
            <a:pPr marL="342900" marR="0" lvl="0" indent="-342900">
              <a:spcBef>
                <a:spcPts val="600"/>
              </a:spcBef>
              <a:spcAft>
                <a:spcPts val="0"/>
              </a:spcAft>
              <a:buFont typeface="Symbol" charset="2"/>
              <a:buChar char=""/>
            </a:pPr>
            <a:r>
              <a:rPr lang="en-US" dirty="0">
                <a:solidFill>
                  <a:srgbClr val="002060"/>
                </a:solidFill>
                <a:latin typeface="Arial" charset="0"/>
                <a:ea typeface="Arial" charset="0"/>
                <a:cs typeface="Arial" charset="0"/>
              </a:rPr>
              <a:t>Since we know the mass of the solvent, from this and the molality we can find the number of moles of solute.</a:t>
            </a:r>
            <a:endParaRPr lang="en-US" sz="1200" dirty="0">
              <a:solidFill>
                <a:srgbClr val="002060"/>
              </a:solidFill>
              <a:latin typeface="Arial" charset="0"/>
              <a:ea typeface="Arial" charset="0"/>
              <a:cs typeface="Arial" charset="0"/>
            </a:endParaRPr>
          </a:p>
          <a:p>
            <a:pPr marL="342900" marR="0" lvl="0" indent="-342900">
              <a:spcBef>
                <a:spcPts val="600"/>
              </a:spcBef>
              <a:spcAft>
                <a:spcPts val="0"/>
              </a:spcAft>
              <a:buFont typeface="Symbol" charset="2"/>
              <a:buChar char=""/>
            </a:pPr>
            <a:r>
              <a:rPr lang="en-US" dirty="0">
                <a:solidFill>
                  <a:srgbClr val="002060"/>
                </a:solidFill>
                <a:latin typeface="Arial" charset="0"/>
                <a:ea typeface="Arial" charset="0"/>
                <a:cs typeface="Arial" charset="0"/>
              </a:rPr>
              <a:t>Since we now know the mass of the solute and the number of moles of solute, we know the molecular weight!</a:t>
            </a:r>
            <a:endParaRPr lang="en-US" sz="1200" dirty="0">
              <a:solidFill>
                <a:srgbClr val="002060"/>
              </a:solidFill>
              <a:latin typeface="Arial" charset="0"/>
              <a:ea typeface="Arial" charset="0"/>
              <a:cs typeface="Arial" charset="0"/>
            </a:endParaRPr>
          </a:p>
          <a:p>
            <a:pPr>
              <a:spcBef>
                <a:spcPts val="600"/>
              </a:spcBef>
            </a:pPr>
            <a:r>
              <a:rPr lang="en-US" dirty="0">
                <a:solidFill>
                  <a:srgbClr val="002060"/>
                </a:solidFill>
                <a:latin typeface="Arial" charset="0"/>
                <a:ea typeface="Arial" charset="0"/>
                <a:cs typeface="Arial" charset="0"/>
              </a:rPr>
              <a:t> </a:t>
            </a:r>
            <a:endParaRPr lang="en-US" sz="1200" dirty="0">
              <a:solidFill>
                <a:srgbClr val="002060"/>
              </a:solidFill>
              <a:effectLst/>
              <a:latin typeface="Arial" charset="0"/>
              <a:ea typeface="Arial" charset="0"/>
              <a:cs typeface="Arial" charset="0"/>
            </a:endParaRPr>
          </a:p>
        </p:txBody>
      </p:sp>
    </p:spTree>
    <p:extLst>
      <p:ext uri="{BB962C8B-B14F-4D97-AF65-F5344CB8AC3E}">
        <p14:creationId xmlns:p14="http://schemas.microsoft.com/office/powerpoint/2010/main" val="13005384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Osmosis</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p:cNvSpPr/>
          <p:nvPr/>
        </p:nvSpPr>
        <p:spPr>
          <a:xfrm>
            <a:off x="4626362" y="1588933"/>
            <a:ext cx="4426699" cy="1631216"/>
          </a:xfrm>
          <a:prstGeom prst="rect">
            <a:avLst/>
          </a:prstGeom>
        </p:spPr>
        <p:txBody>
          <a:bodyPr wrap="square">
            <a:spAutoFit/>
          </a:bodyPr>
          <a:lstStyle/>
          <a:p>
            <a:r>
              <a:rPr lang="en-US" sz="2000" dirty="0">
                <a:solidFill>
                  <a:srgbClr val="002060"/>
                </a:solidFill>
              </a:rPr>
              <a:t>Semi </a:t>
            </a:r>
            <a:r>
              <a:rPr lang="en-US" sz="2000" dirty="0" err="1">
                <a:solidFill>
                  <a:srgbClr val="002060"/>
                </a:solidFill>
              </a:rPr>
              <a:t>permiable</a:t>
            </a:r>
            <a:r>
              <a:rPr lang="en-US" sz="2000" dirty="0">
                <a:solidFill>
                  <a:srgbClr val="002060"/>
                </a:solidFill>
              </a:rPr>
              <a:t> membranes have small openings which can allow smaller solvent molecules to pass in both directions while larger ones can only stay on the right side</a:t>
            </a:r>
          </a:p>
        </p:txBody>
      </p:sp>
      <p:pic>
        <p:nvPicPr>
          <p:cNvPr id="1028" name="Picture 4" descr="http://www.chem.uiuc.edu/rogers/text11/tx117/tx117p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7498" y="1230592"/>
            <a:ext cx="3400425" cy="23622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1344706" y="3802701"/>
            <a:ext cx="1262140" cy="276999"/>
          </a:xfrm>
          <a:prstGeom prst="rect">
            <a:avLst/>
          </a:prstGeom>
          <a:noFill/>
        </p:spPr>
        <p:txBody>
          <a:bodyPr wrap="none" rtlCol="0">
            <a:spAutoFit/>
          </a:bodyPr>
          <a:lstStyle/>
          <a:p>
            <a:r>
              <a:rPr lang="en-US" sz="1200" dirty="0">
                <a:hlinkClick r:id="rId3"/>
              </a:rPr>
              <a:t>Figure from UIUC</a:t>
            </a:r>
            <a:endParaRPr lang="en-US" sz="1200" dirty="0"/>
          </a:p>
        </p:txBody>
      </p:sp>
    </p:spTree>
    <p:extLst>
      <p:ext uri="{BB962C8B-B14F-4D97-AF65-F5344CB8AC3E}">
        <p14:creationId xmlns:p14="http://schemas.microsoft.com/office/powerpoint/2010/main" val="4643092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Osmotic Pressure</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 name="Rectangle 3"/>
          <p:cNvSpPr/>
          <p:nvPr/>
        </p:nvSpPr>
        <p:spPr>
          <a:xfrm>
            <a:off x="942192" y="3891243"/>
            <a:ext cx="7989214" cy="2246769"/>
          </a:xfrm>
          <a:prstGeom prst="rect">
            <a:avLst/>
          </a:prstGeom>
        </p:spPr>
        <p:txBody>
          <a:bodyPr wrap="square">
            <a:spAutoFit/>
          </a:bodyPr>
          <a:lstStyle/>
          <a:p>
            <a:r>
              <a:rPr lang="en-US" sz="2000" dirty="0">
                <a:solidFill>
                  <a:srgbClr val="002060"/>
                </a:solidFill>
              </a:rPr>
              <a:t>With pure solute in the left arm and a sugar solution in the right hand arm there will be a flow of solvent through the semipermeable membrane</a:t>
            </a:r>
          </a:p>
          <a:p>
            <a:endParaRPr lang="en-US" sz="2000" dirty="0">
              <a:solidFill>
                <a:srgbClr val="002060"/>
              </a:solidFill>
            </a:endParaRPr>
          </a:p>
          <a:p>
            <a:r>
              <a:rPr lang="en-US" sz="2000" dirty="0">
                <a:solidFill>
                  <a:srgbClr val="002060"/>
                </a:solidFill>
              </a:rPr>
              <a:t>The level in the right handed side will rise higher than the one in the left</a:t>
            </a:r>
          </a:p>
          <a:p>
            <a:endParaRPr lang="en-US" sz="2000" dirty="0">
              <a:solidFill>
                <a:srgbClr val="002060"/>
              </a:solidFill>
            </a:endParaRPr>
          </a:p>
          <a:p>
            <a:r>
              <a:rPr lang="en-US" sz="2000" dirty="0">
                <a:solidFill>
                  <a:srgbClr val="002060"/>
                </a:solidFill>
              </a:rPr>
              <a:t>The pressure needed to push down on the right handed side so both sides are level is the Osmotic Pressure </a:t>
            </a:r>
            <a:r>
              <a:rPr lang="en-US" sz="2000" dirty="0">
                <a:solidFill>
                  <a:srgbClr val="002060"/>
                </a:solidFill>
                <a:latin typeface="Symbol" panose="05050102010706020507" pitchFamily="18" charset="2"/>
              </a:rPr>
              <a:t>(P)</a:t>
            </a:r>
          </a:p>
        </p:txBody>
      </p:sp>
      <p:pic>
        <p:nvPicPr>
          <p:cNvPr id="2050" name="Picture 2" descr="http://chem.libretexts.org/@api/deki/files/46093/=c0d01b7aef63f35303c43d781b0b3d15.jpg?revision=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45918" y="1013473"/>
            <a:ext cx="6330119" cy="2607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599394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Osmotic Pressure</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4" name="Rectangle 3"/>
              <p:cNvSpPr/>
              <p:nvPr/>
            </p:nvSpPr>
            <p:spPr>
              <a:xfrm>
                <a:off x="842684" y="4257444"/>
                <a:ext cx="7333128" cy="1232517"/>
              </a:xfrm>
              <a:prstGeom prst="rect">
                <a:avLst/>
              </a:prstGeom>
            </p:spPr>
            <p:txBody>
              <a:bodyPr wrap="square">
                <a:spAutoFit/>
              </a:bodyPr>
              <a:lstStyle/>
              <a:p>
                <a:pPr algn="ctr"/>
                <a:r>
                  <a:rPr lang="en-US" sz="2400" dirty="0">
                    <a:solidFill>
                      <a:srgbClr val="002060"/>
                    </a:solidFill>
                    <a:latin typeface="Symbol" panose="05050102010706020507" pitchFamily="18" charset="2"/>
                  </a:rPr>
                  <a:t>P = </a:t>
                </a:r>
                <a14:m>
                  <m:oMath xmlns:m="http://schemas.openxmlformats.org/officeDocument/2006/math">
                    <m:f>
                      <m:fPr>
                        <m:ctrlPr>
                          <a:rPr lang="en-US" sz="2400" i="1" smtClean="0">
                            <a:solidFill>
                              <a:srgbClr val="002060"/>
                            </a:solidFill>
                            <a:latin typeface="Cambria Math" panose="02040503050406030204" pitchFamily="18" charset="0"/>
                          </a:rPr>
                        </m:ctrlPr>
                      </m:fPr>
                      <m:num>
                        <m:r>
                          <a:rPr lang="en-US" sz="2400" b="0" i="1" smtClean="0">
                            <a:solidFill>
                              <a:srgbClr val="002060"/>
                            </a:solidFill>
                            <a:latin typeface="Cambria Math" panose="02040503050406030204" pitchFamily="18" charset="0"/>
                          </a:rPr>
                          <m:t>𝑛𝑅𝑇</m:t>
                        </m:r>
                      </m:num>
                      <m:den>
                        <m:r>
                          <a:rPr lang="en-US" sz="2400" b="0" i="1" smtClean="0">
                            <a:solidFill>
                              <a:srgbClr val="002060"/>
                            </a:solidFill>
                            <a:latin typeface="Cambria Math" panose="02040503050406030204" pitchFamily="18" charset="0"/>
                          </a:rPr>
                          <m:t>𝑉</m:t>
                        </m:r>
                      </m:den>
                    </m:f>
                  </m:oMath>
                </a14:m>
                <a:r>
                  <a:rPr lang="en-US" sz="2400" dirty="0">
                    <a:solidFill>
                      <a:srgbClr val="002060"/>
                    </a:solidFill>
                    <a:latin typeface="Symbol" panose="05050102010706020507" pitchFamily="18" charset="2"/>
                  </a:rPr>
                  <a:t> = </a:t>
                </a:r>
                <a:r>
                  <a:rPr lang="en-US" sz="2400" i="1" dirty="0">
                    <a:solidFill>
                      <a:srgbClr val="002060"/>
                    </a:solidFill>
                  </a:rPr>
                  <a:t>MRT</a:t>
                </a:r>
              </a:p>
              <a:p>
                <a:endParaRPr lang="en-US" sz="2000" i="1" dirty="0">
                  <a:solidFill>
                    <a:srgbClr val="002060"/>
                  </a:solidFill>
                </a:endParaRPr>
              </a:p>
              <a:p>
                <a:r>
                  <a:rPr lang="en-US" sz="2000" i="1" dirty="0">
                    <a:solidFill>
                      <a:srgbClr val="002060"/>
                    </a:solidFill>
                  </a:rPr>
                  <a:t>Notice that the osmotic pressure formula uses molarity, not molality</a:t>
                </a:r>
              </a:p>
            </p:txBody>
          </p:sp>
        </mc:Choice>
        <mc:Fallback xmlns="">
          <p:sp>
            <p:nvSpPr>
              <p:cNvPr id="4" name="Rectangle 3"/>
              <p:cNvSpPr>
                <a:spLocks noRot="1" noChangeAspect="1" noMove="1" noResize="1" noEditPoints="1" noAdjustHandles="1" noChangeArrowheads="1" noChangeShapeType="1" noTextEdit="1"/>
              </p:cNvSpPr>
              <p:nvPr/>
            </p:nvSpPr>
            <p:spPr>
              <a:xfrm>
                <a:off x="842684" y="4257444"/>
                <a:ext cx="7333128" cy="1232517"/>
              </a:xfrm>
              <a:prstGeom prst="rect">
                <a:avLst/>
              </a:prstGeom>
              <a:blipFill>
                <a:blip r:embed="rId2"/>
                <a:stretch>
                  <a:fillRect l="-831" b="-7882"/>
                </a:stretch>
              </a:blipFill>
            </p:spPr>
            <p:txBody>
              <a:bodyPr/>
              <a:lstStyle/>
              <a:p>
                <a:r>
                  <a:rPr lang="en-US">
                    <a:noFill/>
                  </a:rPr>
                  <a:t> </a:t>
                </a:r>
              </a:p>
            </p:txBody>
          </p:sp>
        </mc:Fallback>
      </mc:AlternateContent>
      <p:pic>
        <p:nvPicPr>
          <p:cNvPr id="2050" name="Picture 2" descr="http://chem.libretexts.org/@api/deki/files/46093/=c0d01b7aef63f35303c43d781b0b3d15.jpg?revision=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45918" y="1013473"/>
            <a:ext cx="6330119" cy="26079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097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Ionic solutions</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4" name="Rectangle 3"/>
              <p:cNvSpPr/>
              <p:nvPr/>
            </p:nvSpPr>
            <p:spPr>
              <a:xfrm>
                <a:off x="701806" y="1005784"/>
                <a:ext cx="8047747" cy="4116961"/>
              </a:xfrm>
              <a:prstGeom prst="rect">
                <a:avLst/>
              </a:prstGeom>
            </p:spPr>
            <p:txBody>
              <a:bodyPr wrap="square">
                <a:spAutoFit/>
              </a:bodyPr>
              <a:lstStyle/>
              <a:p>
                <a:r>
                  <a:rPr lang="en-US" sz="2000" dirty="0">
                    <a:solidFill>
                      <a:srgbClr val="002060"/>
                    </a:solidFill>
                  </a:rPr>
                  <a:t>Colligative properties depend on the ratio of solvent molecules to everything else in the solution</a:t>
                </a:r>
              </a:p>
              <a:p>
                <a:endParaRPr lang="en-US" sz="2000" dirty="0">
                  <a:solidFill>
                    <a:srgbClr val="002060"/>
                  </a:solidFill>
                </a:endParaRPr>
              </a:p>
              <a:p>
                <a:r>
                  <a:rPr lang="en-US" sz="2000" dirty="0">
                    <a:solidFill>
                      <a:srgbClr val="002060"/>
                    </a:solidFill>
                  </a:rPr>
                  <a:t>If the solute is a completely ionized salt, the colligative </a:t>
                </a:r>
                <a:r>
                  <a:rPr lang="en-US" sz="2000" dirty="0" err="1">
                    <a:solidFill>
                      <a:srgbClr val="002060"/>
                    </a:solidFill>
                  </a:rPr>
                  <a:t>propertieswill</a:t>
                </a:r>
                <a:r>
                  <a:rPr lang="en-US" sz="2000" dirty="0">
                    <a:solidFill>
                      <a:srgbClr val="002060"/>
                    </a:solidFill>
                  </a:rPr>
                  <a:t> depend on the number of ions, not the number of formula units of the salt.</a:t>
                </a:r>
              </a:p>
              <a:p>
                <a:endParaRPr lang="en-US" sz="2000" dirty="0">
                  <a:solidFill>
                    <a:srgbClr val="002060"/>
                  </a:solidFill>
                </a:endParaRPr>
              </a:p>
              <a:p>
                <a:r>
                  <a:rPr lang="en-US" sz="2000" dirty="0">
                    <a:solidFill>
                      <a:srgbClr val="002060"/>
                    </a:solidFill>
                  </a:rPr>
                  <a:t>If a salt is not completely ionized, the apparent number of solute entities (both molecules and ions) can be described by the </a:t>
                </a:r>
                <a:r>
                  <a:rPr lang="en-US" sz="2000" dirty="0" err="1">
                    <a:solidFill>
                      <a:srgbClr val="002060"/>
                    </a:solidFill>
                  </a:rPr>
                  <a:t>van’t</a:t>
                </a:r>
                <a:r>
                  <a:rPr lang="en-US" sz="2000" dirty="0">
                    <a:solidFill>
                      <a:srgbClr val="002060"/>
                    </a:solidFill>
                  </a:rPr>
                  <a:t> Hoff factor</a:t>
                </a:r>
              </a:p>
              <a:p>
                <a:endParaRPr lang="en-US" sz="2000" dirty="0">
                  <a:solidFill>
                    <a:srgbClr val="002060"/>
                  </a:solidFill>
                </a:endParaRPr>
              </a:p>
              <a:p>
                <a:pPr/>
                <a14:m>
                  <m:oMathPara xmlns:m="http://schemas.openxmlformats.org/officeDocument/2006/math">
                    <m:oMathParaPr>
                      <m:jc m:val="centerGroup"/>
                    </m:oMathParaPr>
                    <m:oMath xmlns:m="http://schemas.openxmlformats.org/officeDocument/2006/math">
                      <m:r>
                        <a:rPr lang="en-US" sz="2000" b="0" i="1" smtClean="0">
                          <a:solidFill>
                            <a:srgbClr val="002060"/>
                          </a:solidFill>
                          <a:latin typeface="Cambria Math" panose="02040503050406030204" pitchFamily="18" charset="0"/>
                        </a:rPr>
                        <m:t>𝑖</m:t>
                      </m:r>
                      <m:r>
                        <a:rPr lang="en-US" sz="2000" i="1" smtClean="0">
                          <a:solidFill>
                            <a:srgbClr val="002060"/>
                          </a:solidFill>
                          <a:latin typeface="Cambria Math" panose="02040503050406030204" pitchFamily="18" charset="0"/>
                        </a:rPr>
                        <m:t>=</m:t>
                      </m:r>
                      <m:f>
                        <m:fPr>
                          <m:ctrlPr>
                            <a:rPr lang="en-US" sz="2000" i="1" smtClean="0">
                              <a:solidFill>
                                <a:srgbClr val="002060"/>
                              </a:solidFill>
                              <a:latin typeface="Cambria Math" panose="02040503050406030204" pitchFamily="18" charset="0"/>
                            </a:rPr>
                          </m:ctrlPr>
                        </m:fPr>
                        <m:num>
                          <m:r>
                            <a:rPr lang="en-US" sz="2000" b="0" i="1" smtClean="0">
                              <a:solidFill>
                                <a:srgbClr val="002060"/>
                              </a:solidFill>
                              <a:latin typeface="Cambria Math" panose="02040503050406030204" pitchFamily="18" charset="0"/>
                            </a:rPr>
                            <m:t>𝑎𝑝𝑝𝑎𝑟𝑒𝑛𝑡</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𝑛𝑢𝑚𝑏𝑒𝑟</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𝑠𝑜𝑙𝑢𝑡𝑒</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𝑝𝑎𝑟𝑡𝑖𝑐𝑙𝑒𝑠</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𝑖𝑛</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𝑠𝑜𝑙𝑢𝑡𝑖𝑜𝑛</m:t>
                          </m:r>
                        </m:num>
                        <m:den>
                          <m:r>
                            <a:rPr lang="en-US" sz="2000" b="0" i="1" smtClean="0">
                              <a:solidFill>
                                <a:srgbClr val="002060"/>
                              </a:solidFill>
                              <a:latin typeface="Cambria Math" panose="02040503050406030204" pitchFamily="18" charset="0"/>
                            </a:rPr>
                            <m:t>𝑛𝑢𝑚𝑏𝑒𝑟</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𝑚𝑜𝑙𝑒𝑠</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𝑠𝑜𝑙𝑢𝑡𝑒</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𝑑𝑖𝑠𝑠𝑜𝑙𝑣𝑒𝑑</m:t>
                          </m:r>
                        </m:den>
                      </m:f>
                    </m:oMath>
                  </m:oMathPara>
                </a14:m>
                <a:endParaRPr lang="en-US" sz="2000" dirty="0">
                  <a:solidFill>
                    <a:srgbClr val="002060"/>
                  </a:solidFill>
                </a:endParaRPr>
              </a:p>
              <a:p>
                <a:endParaRPr lang="en-US" sz="2000" dirty="0">
                  <a:solidFill>
                    <a:srgbClr val="002060"/>
                  </a:solidFill>
                </a:endParaRPr>
              </a:p>
              <a:p>
                <a:endParaRPr lang="en-US" sz="2000" dirty="0">
                  <a:solidFill>
                    <a:srgbClr val="002060"/>
                  </a:solidFill>
                </a:endParaRPr>
              </a:p>
            </p:txBody>
          </p:sp>
        </mc:Choice>
        <mc:Fallback xmlns="">
          <p:sp>
            <p:nvSpPr>
              <p:cNvPr id="4" name="Rectangle 3"/>
              <p:cNvSpPr>
                <a:spLocks noRot="1" noChangeAspect="1" noMove="1" noResize="1" noEditPoints="1" noAdjustHandles="1" noChangeArrowheads="1" noChangeShapeType="1" noTextEdit="1"/>
              </p:cNvSpPr>
              <p:nvPr/>
            </p:nvSpPr>
            <p:spPr>
              <a:xfrm>
                <a:off x="701806" y="1005784"/>
                <a:ext cx="8047747" cy="4116961"/>
              </a:xfrm>
              <a:prstGeom prst="rect">
                <a:avLst/>
              </a:prstGeom>
              <a:blipFill>
                <a:blip r:embed="rId2"/>
                <a:stretch>
                  <a:fillRect l="-758" t="-889"/>
                </a:stretch>
              </a:blipFill>
            </p:spPr>
            <p:txBody>
              <a:bodyPr/>
              <a:lstStyle/>
              <a:p>
                <a:r>
                  <a:rPr lang="en-US">
                    <a:noFill/>
                  </a:rPr>
                  <a:t> </a:t>
                </a:r>
              </a:p>
            </p:txBody>
          </p:sp>
        </mc:Fallback>
      </mc:AlternateContent>
    </p:spTree>
    <p:extLst>
      <p:ext uri="{BB962C8B-B14F-4D97-AF65-F5344CB8AC3E}">
        <p14:creationId xmlns:p14="http://schemas.microsoft.com/office/powerpoint/2010/main" val="17502831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Ionic solutions</a:t>
            </a: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mc:AlternateContent xmlns:mc="http://schemas.openxmlformats.org/markup-compatibility/2006" xmlns:a14="http://schemas.microsoft.com/office/drawing/2010/main">
        <mc:Choice Requires="a14">
          <p:sp>
            <p:nvSpPr>
              <p:cNvPr id="4" name="Rectangle 3"/>
              <p:cNvSpPr/>
              <p:nvPr/>
            </p:nvSpPr>
            <p:spPr>
              <a:xfrm>
                <a:off x="701806" y="1005784"/>
                <a:ext cx="8047747" cy="731419"/>
              </a:xfrm>
              <a:prstGeom prst="rect">
                <a:avLst/>
              </a:prstGeom>
            </p:spPr>
            <p:txBody>
              <a:bodyPr wrap="square">
                <a:spAutoFit/>
              </a:bodyPr>
              <a:lstStyle/>
              <a:p>
                <a:pPr/>
                <a14:m>
                  <m:oMathPara xmlns:m="http://schemas.openxmlformats.org/officeDocument/2006/math">
                    <m:oMathParaPr>
                      <m:jc m:val="centerGroup"/>
                    </m:oMathParaPr>
                    <m:oMath xmlns:m="http://schemas.openxmlformats.org/officeDocument/2006/math">
                      <m:r>
                        <a:rPr lang="en-US" sz="2000" b="0" i="1" smtClean="0">
                          <a:solidFill>
                            <a:srgbClr val="002060"/>
                          </a:solidFill>
                          <a:latin typeface="Cambria Math" panose="02040503050406030204" pitchFamily="18" charset="0"/>
                        </a:rPr>
                        <m:t>𝑖</m:t>
                      </m:r>
                      <m:r>
                        <a:rPr lang="en-US" sz="2000" i="1" smtClean="0">
                          <a:solidFill>
                            <a:srgbClr val="002060"/>
                          </a:solidFill>
                          <a:latin typeface="Cambria Math" panose="02040503050406030204" pitchFamily="18" charset="0"/>
                        </a:rPr>
                        <m:t>=</m:t>
                      </m:r>
                      <m:f>
                        <m:fPr>
                          <m:ctrlPr>
                            <a:rPr lang="en-US" sz="2000" i="1" smtClean="0">
                              <a:solidFill>
                                <a:srgbClr val="002060"/>
                              </a:solidFill>
                              <a:latin typeface="Cambria Math" panose="02040503050406030204" pitchFamily="18" charset="0"/>
                            </a:rPr>
                          </m:ctrlPr>
                        </m:fPr>
                        <m:num>
                          <m:r>
                            <a:rPr lang="en-US" sz="2000" b="0" i="1" smtClean="0">
                              <a:solidFill>
                                <a:srgbClr val="002060"/>
                              </a:solidFill>
                              <a:latin typeface="Cambria Math" panose="02040503050406030204" pitchFamily="18" charset="0"/>
                            </a:rPr>
                            <m:t>𝑎𝑝𝑝𝑎𝑟𝑒𝑛𝑡</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𝑛𝑢𝑚𝑏𝑒𝑟</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𝑠𝑜𝑙𝑢𝑡𝑒</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𝑝𝑎𝑟𝑡𝑖𝑐𝑙𝑒𝑠</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𝑖𝑛</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𝑠𝑜𝑙𝑢𝑡𝑖𝑜𝑛</m:t>
                          </m:r>
                        </m:num>
                        <m:den>
                          <m:r>
                            <a:rPr lang="en-US" sz="2000" b="0" i="1" smtClean="0">
                              <a:solidFill>
                                <a:srgbClr val="002060"/>
                              </a:solidFill>
                              <a:latin typeface="Cambria Math" panose="02040503050406030204" pitchFamily="18" charset="0"/>
                            </a:rPr>
                            <m:t>𝑛𝑢𝑚𝑏𝑒𝑟</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𝑚𝑜𝑙𝑒𝑠</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𝑜𝑓</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𝑠𝑜𝑙𝑢𝑡𝑒</m:t>
                          </m:r>
                          <m:r>
                            <a:rPr lang="en-US" sz="2000" b="0" i="1" smtClean="0">
                              <a:solidFill>
                                <a:srgbClr val="002060"/>
                              </a:solidFill>
                              <a:latin typeface="Cambria Math" panose="02040503050406030204" pitchFamily="18" charset="0"/>
                            </a:rPr>
                            <m:t> </m:t>
                          </m:r>
                          <m:r>
                            <a:rPr lang="en-US" sz="2000" b="0" i="1" smtClean="0">
                              <a:solidFill>
                                <a:srgbClr val="002060"/>
                              </a:solidFill>
                              <a:latin typeface="Cambria Math" panose="02040503050406030204" pitchFamily="18" charset="0"/>
                            </a:rPr>
                            <m:t>𝑑𝑖𝑠𝑠𝑜𝑙𝑣𝑒𝑑</m:t>
                          </m:r>
                        </m:den>
                      </m:f>
                    </m:oMath>
                  </m:oMathPara>
                </a14:m>
                <a:endParaRPr lang="en-US" sz="2000" dirty="0">
                  <a:solidFill>
                    <a:srgbClr val="002060"/>
                  </a:solidFill>
                </a:endParaRPr>
              </a:p>
            </p:txBody>
          </p:sp>
        </mc:Choice>
        <mc:Fallback xmlns="">
          <p:sp>
            <p:nvSpPr>
              <p:cNvPr id="4" name="Rectangle 3"/>
              <p:cNvSpPr>
                <a:spLocks noRot="1" noChangeAspect="1" noMove="1" noResize="1" noEditPoints="1" noAdjustHandles="1" noChangeArrowheads="1" noChangeShapeType="1" noTextEdit="1"/>
              </p:cNvSpPr>
              <p:nvPr/>
            </p:nvSpPr>
            <p:spPr>
              <a:xfrm>
                <a:off x="701806" y="1005784"/>
                <a:ext cx="8047747" cy="731419"/>
              </a:xfrm>
              <a:prstGeom prst="rect">
                <a:avLst/>
              </a:prstGeom>
              <a:blipFill>
                <a:blip r:embed="rId2"/>
                <a:stretch>
                  <a:fillRect/>
                </a:stretch>
              </a:blipFill>
            </p:spPr>
            <p:txBody>
              <a:bodyPr/>
              <a:lstStyle/>
              <a:p>
                <a:r>
                  <a:rPr lang="en-US">
                    <a:noFill/>
                  </a:rPr>
                  <a:t> </a:t>
                </a:r>
              </a:p>
            </p:txBody>
          </p:sp>
        </mc:Fallback>
      </mc:AlternateContent>
      <p:pic>
        <p:nvPicPr>
          <p:cNvPr id="4098" name="Picture 2" descr="78cd0127e126878d6e0c4ab6418dafe7.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9383" y="1893091"/>
            <a:ext cx="1524000" cy="137160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2492188" y="1763283"/>
            <a:ext cx="6566647" cy="1323439"/>
          </a:xfrm>
          <a:prstGeom prst="rect">
            <a:avLst/>
          </a:prstGeom>
        </p:spPr>
        <p:txBody>
          <a:bodyPr wrap="square">
            <a:spAutoFit/>
          </a:bodyPr>
          <a:lstStyle/>
          <a:p>
            <a:r>
              <a:rPr lang="en-US" dirty="0">
                <a:solidFill>
                  <a:srgbClr val="002060"/>
                </a:solidFill>
                <a:latin typeface="+mj-lt"/>
              </a:rPr>
              <a:t>In</a:t>
            </a:r>
            <a:r>
              <a:rPr lang="en-US" b="1" dirty="0">
                <a:solidFill>
                  <a:srgbClr val="002060"/>
                </a:solidFill>
                <a:latin typeface="+mj-lt"/>
              </a:rPr>
              <a:t> </a:t>
            </a:r>
            <a:r>
              <a:rPr lang="en-US" sz="2000" dirty="0">
                <a:solidFill>
                  <a:srgbClr val="002060"/>
                </a:solidFill>
                <a:latin typeface="+mj-lt"/>
              </a:rPr>
              <a:t>concentrated solutions of electrolytes like </a:t>
            </a:r>
            <a:r>
              <a:rPr lang="en-US" sz="2000" dirty="0" err="1">
                <a:solidFill>
                  <a:srgbClr val="002060"/>
                </a:solidFill>
                <a:latin typeface="+mj-lt"/>
              </a:rPr>
              <a:t>NaCl</a:t>
            </a:r>
            <a:r>
              <a:rPr lang="en-US" sz="2000" dirty="0">
                <a:solidFill>
                  <a:srgbClr val="002060"/>
                </a:solidFill>
                <a:latin typeface="+mj-lt"/>
              </a:rPr>
              <a:t>, some of the ions form neutral ion pairs that are not separated by solvent and diffuse as single particles</a:t>
            </a:r>
            <a:r>
              <a:rPr lang="en-US" sz="2000" i="1" dirty="0">
                <a:solidFill>
                  <a:srgbClr val="002060"/>
                </a:solidFill>
                <a:latin typeface="Lato"/>
              </a:rPr>
              <a:t>.  </a:t>
            </a:r>
            <a:r>
              <a:rPr lang="en-US" sz="2000" dirty="0">
                <a:solidFill>
                  <a:srgbClr val="002060"/>
                </a:solidFill>
                <a:latin typeface="+mj-lt"/>
              </a:rPr>
              <a:t>This would reduce the </a:t>
            </a:r>
            <a:r>
              <a:rPr lang="en-US" sz="2000" dirty="0" err="1">
                <a:solidFill>
                  <a:srgbClr val="002060"/>
                </a:solidFill>
                <a:latin typeface="+mj-lt"/>
              </a:rPr>
              <a:t>van’t</a:t>
            </a:r>
            <a:r>
              <a:rPr lang="en-US" sz="2000" dirty="0">
                <a:solidFill>
                  <a:srgbClr val="002060"/>
                </a:solidFill>
                <a:latin typeface="+mj-lt"/>
              </a:rPr>
              <a:t> Hoff factor for the concentrated solution below 2.</a:t>
            </a:r>
          </a:p>
        </p:txBody>
      </p:sp>
      <p:graphicFrame>
        <p:nvGraphicFramePr>
          <p:cNvPr id="6" name="Table 5"/>
          <p:cNvGraphicFramePr>
            <a:graphicFrameLocks noGrp="1"/>
          </p:cNvGraphicFramePr>
          <p:nvPr>
            <p:extLst>
              <p:ext uri="{D42A27DB-BD31-4B8C-83A1-F6EECF244321}">
                <p14:modId xmlns:p14="http://schemas.microsoft.com/office/powerpoint/2010/main" val="513671363"/>
              </p:ext>
            </p:extLst>
          </p:nvPr>
        </p:nvGraphicFramePr>
        <p:xfrm>
          <a:off x="5182721" y="3264692"/>
          <a:ext cx="3566832" cy="3086100"/>
        </p:xfrm>
        <a:graphic>
          <a:graphicData uri="http://schemas.openxmlformats.org/drawingml/2006/table">
            <a:tbl>
              <a:tblPr/>
              <a:tblGrid>
                <a:gridCol w="1092573">
                  <a:extLst>
                    <a:ext uri="{9D8B030D-6E8A-4147-A177-3AD203B41FA5}">
                      <a16:colId xmlns:a16="http://schemas.microsoft.com/office/drawing/2014/main" xmlns="" val="3848546196"/>
                    </a:ext>
                  </a:extLst>
                </a:gridCol>
                <a:gridCol w="1308847">
                  <a:extLst>
                    <a:ext uri="{9D8B030D-6E8A-4147-A177-3AD203B41FA5}">
                      <a16:colId xmlns:a16="http://schemas.microsoft.com/office/drawing/2014/main" xmlns="" val="4212427815"/>
                    </a:ext>
                  </a:extLst>
                </a:gridCol>
                <a:gridCol w="1165412">
                  <a:extLst>
                    <a:ext uri="{9D8B030D-6E8A-4147-A177-3AD203B41FA5}">
                      <a16:colId xmlns:a16="http://schemas.microsoft.com/office/drawing/2014/main" xmlns="" val="3772982933"/>
                    </a:ext>
                  </a:extLst>
                </a:gridCol>
              </a:tblGrid>
              <a:tr h="217651">
                <a:tc>
                  <a:txBody>
                    <a:bodyPr/>
                    <a:lstStyle/>
                    <a:p>
                      <a:pPr algn="ctr" fontAlgn="t"/>
                      <a:r>
                        <a:rPr lang="en-US" sz="1400" b="1" dirty="0">
                          <a:solidFill>
                            <a:srgbClr val="F48800"/>
                          </a:solidFill>
                          <a:effectLst/>
                          <a:latin typeface="Lato"/>
                        </a:rPr>
                        <a:t>Compound</a:t>
                      </a:r>
                    </a:p>
                  </a:txBody>
                  <a:tcPr marL="47625" marR="47625"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5F5FE"/>
                    </a:solidFill>
                  </a:tcPr>
                </a:tc>
                <a:tc>
                  <a:txBody>
                    <a:bodyPr/>
                    <a:lstStyle/>
                    <a:p>
                      <a:pPr algn="ctr" fontAlgn="t"/>
                      <a:r>
                        <a:rPr lang="en-US" sz="1400" b="1" i="1">
                          <a:solidFill>
                            <a:srgbClr val="F48800"/>
                          </a:solidFill>
                          <a:effectLst/>
                          <a:latin typeface="Lato"/>
                        </a:rPr>
                        <a:t>i</a:t>
                      </a:r>
                      <a:r>
                        <a:rPr lang="en-US" sz="1400" b="1">
                          <a:solidFill>
                            <a:srgbClr val="F48800"/>
                          </a:solidFill>
                          <a:effectLst/>
                          <a:latin typeface="Lato"/>
                        </a:rPr>
                        <a:t> (measured)</a:t>
                      </a:r>
                    </a:p>
                  </a:txBody>
                  <a:tcPr marL="47625" marR="47625"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5F5FE"/>
                    </a:solidFill>
                  </a:tcPr>
                </a:tc>
                <a:tc>
                  <a:txBody>
                    <a:bodyPr/>
                    <a:lstStyle/>
                    <a:p>
                      <a:pPr algn="ctr" fontAlgn="t"/>
                      <a:r>
                        <a:rPr lang="en-US" sz="1400" b="1" i="1">
                          <a:solidFill>
                            <a:srgbClr val="F48800"/>
                          </a:solidFill>
                          <a:effectLst/>
                          <a:latin typeface="Lato"/>
                        </a:rPr>
                        <a:t>i</a:t>
                      </a:r>
                      <a:r>
                        <a:rPr lang="en-US" sz="1400" b="1">
                          <a:solidFill>
                            <a:srgbClr val="F48800"/>
                          </a:solidFill>
                          <a:effectLst/>
                          <a:latin typeface="Lato"/>
                        </a:rPr>
                        <a:t> (ideal)</a:t>
                      </a:r>
                    </a:p>
                  </a:txBody>
                  <a:tcPr marL="47625" marR="47625" marT="47625" marB="4762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5F5FE"/>
                    </a:solidFill>
                  </a:tcPr>
                </a:tc>
                <a:extLst>
                  <a:ext uri="{0D108BD9-81ED-4DB2-BD59-A6C34878D82A}">
                    <a16:rowId xmlns:a16="http://schemas.microsoft.com/office/drawing/2014/main" xmlns="" val="2101527310"/>
                  </a:ext>
                </a:extLst>
              </a:tr>
              <a:tr h="217651">
                <a:tc>
                  <a:txBody>
                    <a:bodyPr/>
                    <a:lstStyle/>
                    <a:p>
                      <a:pPr algn="l" fontAlgn="t"/>
                      <a:r>
                        <a:rPr lang="en-US" sz="1400" dirty="0">
                          <a:effectLst/>
                        </a:rPr>
                        <a:t>glucose</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a:effectLst/>
                        </a:rPr>
                        <a:t>1.0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dirty="0">
                          <a:effectLst/>
                        </a:rPr>
                        <a:t>1.0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extLst>
                  <a:ext uri="{0D108BD9-81ED-4DB2-BD59-A6C34878D82A}">
                    <a16:rowId xmlns:a16="http://schemas.microsoft.com/office/drawing/2014/main" xmlns="" val="2224372883"/>
                  </a:ext>
                </a:extLst>
              </a:tr>
              <a:tr h="217651">
                <a:tc>
                  <a:txBody>
                    <a:bodyPr/>
                    <a:lstStyle/>
                    <a:p>
                      <a:pPr algn="l" fontAlgn="t"/>
                      <a:r>
                        <a:rPr lang="en-US" sz="1400" dirty="0">
                          <a:effectLst/>
                        </a:rPr>
                        <a:t>sucrose</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a:effectLst/>
                        </a:rPr>
                        <a:t>1.0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a:effectLst/>
                        </a:rPr>
                        <a:t>1.0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extLst>
                  <a:ext uri="{0D108BD9-81ED-4DB2-BD59-A6C34878D82A}">
                    <a16:rowId xmlns:a16="http://schemas.microsoft.com/office/drawing/2014/main" xmlns="" val="3115975834"/>
                  </a:ext>
                </a:extLst>
              </a:tr>
              <a:tr h="217651">
                <a:tc>
                  <a:txBody>
                    <a:bodyPr/>
                    <a:lstStyle/>
                    <a:p>
                      <a:pPr algn="l" fontAlgn="t"/>
                      <a:r>
                        <a:rPr lang="en-US" sz="1400" dirty="0" err="1">
                          <a:effectLst/>
                        </a:rPr>
                        <a:t>NaCl</a:t>
                      </a:r>
                      <a:endParaRPr lang="en-US" sz="1400" dirty="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dirty="0">
                          <a:effectLst/>
                        </a:rPr>
                        <a:t>1.9</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a:effectLst/>
                        </a:rPr>
                        <a:t>2.0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extLst>
                  <a:ext uri="{0D108BD9-81ED-4DB2-BD59-A6C34878D82A}">
                    <a16:rowId xmlns:a16="http://schemas.microsoft.com/office/drawing/2014/main" xmlns="" val="2601249174"/>
                  </a:ext>
                </a:extLst>
              </a:tr>
              <a:tr h="217651">
                <a:tc>
                  <a:txBody>
                    <a:bodyPr/>
                    <a:lstStyle/>
                    <a:p>
                      <a:pPr algn="l" fontAlgn="t"/>
                      <a:r>
                        <a:rPr lang="en-US" sz="1400">
                          <a:effectLst/>
                        </a:rPr>
                        <a:t>HCl</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dirty="0">
                          <a:effectLst/>
                        </a:rPr>
                        <a:t>1.9</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a:effectLst/>
                        </a:rPr>
                        <a:t>2.0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extLst>
                  <a:ext uri="{0D108BD9-81ED-4DB2-BD59-A6C34878D82A}">
                    <a16:rowId xmlns:a16="http://schemas.microsoft.com/office/drawing/2014/main" xmlns="" val="1089224751"/>
                  </a:ext>
                </a:extLst>
              </a:tr>
              <a:tr h="217651">
                <a:tc>
                  <a:txBody>
                    <a:bodyPr/>
                    <a:lstStyle/>
                    <a:p>
                      <a:pPr algn="l" fontAlgn="t"/>
                      <a:r>
                        <a:rPr lang="en-US" sz="1400">
                          <a:effectLst/>
                        </a:rPr>
                        <a:t>MgCl</a:t>
                      </a:r>
                      <a:r>
                        <a:rPr lang="en-US" sz="1400" baseline="-25000">
                          <a:effectLst/>
                        </a:rPr>
                        <a:t>2</a:t>
                      </a:r>
                      <a:endParaRPr lang="en-US" sz="140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dirty="0">
                          <a:effectLst/>
                        </a:rPr>
                        <a:t>2.7</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a:effectLst/>
                        </a:rPr>
                        <a:t>3.0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extLst>
                  <a:ext uri="{0D108BD9-81ED-4DB2-BD59-A6C34878D82A}">
                    <a16:rowId xmlns:a16="http://schemas.microsoft.com/office/drawing/2014/main" xmlns="" val="2541705346"/>
                  </a:ext>
                </a:extLst>
              </a:tr>
              <a:tr h="217651">
                <a:tc>
                  <a:txBody>
                    <a:bodyPr/>
                    <a:lstStyle/>
                    <a:p>
                      <a:pPr algn="l" fontAlgn="t"/>
                      <a:r>
                        <a:rPr lang="en-US" sz="1400">
                          <a:effectLst/>
                        </a:rPr>
                        <a:t>FeCl</a:t>
                      </a:r>
                      <a:r>
                        <a:rPr lang="en-US" sz="1400" baseline="-25000">
                          <a:effectLst/>
                        </a:rPr>
                        <a:t>3</a:t>
                      </a:r>
                      <a:endParaRPr lang="en-US" sz="140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dirty="0">
                          <a:effectLst/>
                        </a:rPr>
                        <a:t>3.4</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tc>
                  <a:txBody>
                    <a:bodyPr/>
                    <a:lstStyle/>
                    <a:p>
                      <a:pPr algn="l" fontAlgn="t"/>
                      <a:r>
                        <a:rPr lang="en-US" sz="1400">
                          <a:effectLst/>
                        </a:rPr>
                        <a:t>4.0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EFEFEF"/>
                    </a:solidFill>
                  </a:tcPr>
                </a:tc>
                <a:extLst>
                  <a:ext uri="{0D108BD9-81ED-4DB2-BD59-A6C34878D82A}">
                    <a16:rowId xmlns:a16="http://schemas.microsoft.com/office/drawing/2014/main" xmlns="" val="926891283"/>
                  </a:ext>
                </a:extLst>
              </a:tr>
              <a:tr h="217651">
                <a:tc>
                  <a:txBody>
                    <a:bodyPr/>
                    <a:lstStyle/>
                    <a:p>
                      <a:pPr algn="l" fontAlgn="t"/>
                      <a:r>
                        <a:rPr lang="en-US" sz="1400">
                          <a:effectLst/>
                        </a:rPr>
                        <a:t>Ca(NO</a:t>
                      </a:r>
                      <a:r>
                        <a:rPr lang="en-US" sz="1400" baseline="-25000">
                          <a:effectLst/>
                        </a:rPr>
                        <a:t>3</a:t>
                      </a:r>
                      <a:r>
                        <a:rPr lang="en-US" sz="1400">
                          <a:effectLst/>
                        </a:rPr>
                        <a:t>)</a:t>
                      </a:r>
                      <a:r>
                        <a:rPr lang="en-US" sz="1400" baseline="-25000">
                          <a:effectLst/>
                        </a:rPr>
                        <a:t>2</a:t>
                      </a:r>
                      <a:endParaRPr lang="en-US" sz="140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dirty="0">
                          <a:effectLst/>
                        </a:rPr>
                        <a:t>2.5</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tc>
                  <a:txBody>
                    <a:bodyPr/>
                    <a:lstStyle/>
                    <a:p>
                      <a:pPr algn="l" fontAlgn="t"/>
                      <a:r>
                        <a:rPr lang="en-US" sz="1400" dirty="0">
                          <a:effectLst/>
                        </a:rPr>
                        <a:t>3.0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FFFFF"/>
                    </a:solidFill>
                  </a:tcPr>
                </a:tc>
                <a:extLst>
                  <a:ext uri="{0D108BD9-81ED-4DB2-BD59-A6C34878D82A}">
                    <a16:rowId xmlns:a16="http://schemas.microsoft.com/office/drawing/2014/main" xmlns="" val="451276869"/>
                  </a:ext>
                </a:extLst>
              </a:tr>
              <a:tr h="217651">
                <a:tc>
                  <a:txBody>
                    <a:bodyPr/>
                    <a:lstStyle/>
                    <a:p>
                      <a:pPr algn="l" fontAlgn="t"/>
                      <a:r>
                        <a:rPr lang="en-US" sz="1400">
                          <a:effectLst/>
                        </a:rPr>
                        <a:t>AlCl</a:t>
                      </a:r>
                      <a:r>
                        <a:rPr lang="en-US" sz="1400" baseline="-25000">
                          <a:effectLst/>
                        </a:rPr>
                        <a:t>3</a:t>
                      </a:r>
                      <a:endParaRPr lang="en-US" sz="140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3FBFF"/>
                    </a:solidFill>
                  </a:tcPr>
                </a:tc>
                <a:tc>
                  <a:txBody>
                    <a:bodyPr/>
                    <a:lstStyle/>
                    <a:p>
                      <a:pPr algn="l" fontAlgn="t"/>
                      <a:r>
                        <a:rPr lang="en-US" sz="1400">
                          <a:effectLst/>
                        </a:rPr>
                        <a:t>3.2</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3FBFF"/>
                    </a:solidFill>
                  </a:tcPr>
                </a:tc>
                <a:tc>
                  <a:txBody>
                    <a:bodyPr/>
                    <a:lstStyle/>
                    <a:p>
                      <a:pPr algn="l" fontAlgn="t"/>
                      <a:r>
                        <a:rPr lang="en-US" sz="1400" dirty="0">
                          <a:effectLst/>
                        </a:rPr>
                        <a:t>4.0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3831D7"/>
                      </a:solidFill>
                      <a:prstDash val="solid"/>
                      <a:round/>
                      <a:headEnd type="none" w="med" len="med"/>
                      <a:tailEnd type="none" w="med" len="med"/>
                    </a:lnB>
                    <a:solidFill>
                      <a:srgbClr val="F3FBFF"/>
                    </a:solidFill>
                  </a:tcPr>
                </a:tc>
                <a:extLst>
                  <a:ext uri="{0D108BD9-81ED-4DB2-BD59-A6C34878D82A}">
                    <a16:rowId xmlns:a16="http://schemas.microsoft.com/office/drawing/2014/main" xmlns="" val="1990207022"/>
                  </a:ext>
                </a:extLst>
              </a:tr>
              <a:tr h="217651">
                <a:tc>
                  <a:txBody>
                    <a:bodyPr/>
                    <a:lstStyle/>
                    <a:p>
                      <a:pPr algn="l" fontAlgn="t"/>
                      <a:r>
                        <a:rPr lang="en-US" sz="1400">
                          <a:effectLst/>
                        </a:rPr>
                        <a:t>MgSO</a:t>
                      </a:r>
                      <a:r>
                        <a:rPr lang="en-US" sz="1400" baseline="-25000">
                          <a:effectLst/>
                        </a:rPr>
                        <a:t>4</a:t>
                      </a:r>
                      <a:endParaRPr lang="en-US" sz="1400">
                        <a:effectLst/>
                      </a:endParaRP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1400">
                          <a:effectLst/>
                        </a:rPr>
                        <a:t>1.4</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A032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pPr algn="l" fontAlgn="t"/>
                      <a:r>
                        <a:rPr lang="en-US" sz="1400" dirty="0">
                          <a:effectLst/>
                        </a:rPr>
                        <a:t>2.0</a:t>
                      </a:r>
                    </a:p>
                  </a:txBody>
                  <a:tcPr marL="47625" marR="47625" marT="47625" marB="47625">
                    <a:lnL w="9525" cap="flat" cmpd="sng" algn="ctr">
                      <a:solidFill>
                        <a:srgbClr val="A032D7"/>
                      </a:solidFill>
                      <a:prstDash val="solid"/>
                      <a:round/>
                      <a:headEnd type="none" w="med" len="med"/>
                      <a:tailEnd type="none" w="med" len="med"/>
                    </a:lnL>
                    <a:lnR w="9525" cap="flat" cmpd="sng" algn="ctr">
                      <a:solidFill>
                        <a:srgbClr val="C81CD7"/>
                      </a:solidFill>
                      <a:prstDash val="solid"/>
                      <a:round/>
                      <a:headEnd type="none" w="med" len="med"/>
                      <a:tailEnd type="none" w="med" len="med"/>
                    </a:lnR>
                    <a:lnT w="9525" cap="flat" cmpd="sng" algn="ctr">
                      <a:solidFill>
                        <a:srgbClr val="3831D7"/>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xmlns="" val="1121285432"/>
                  </a:ext>
                </a:extLst>
              </a:tr>
            </a:tbl>
          </a:graphicData>
        </a:graphic>
      </p:graphicFrame>
      <p:sp>
        <p:nvSpPr>
          <p:cNvPr id="7" name="Rectangle 6"/>
          <p:cNvSpPr/>
          <p:nvPr/>
        </p:nvSpPr>
        <p:spPr>
          <a:xfrm>
            <a:off x="522511" y="3876311"/>
            <a:ext cx="4372217" cy="2246769"/>
          </a:xfrm>
          <a:prstGeom prst="rect">
            <a:avLst/>
          </a:prstGeom>
        </p:spPr>
        <p:txBody>
          <a:bodyPr wrap="square">
            <a:spAutoFit/>
          </a:bodyPr>
          <a:lstStyle/>
          <a:p>
            <a:r>
              <a:rPr lang="en-US" sz="2000" dirty="0">
                <a:solidFill>
                  <a:srgbClr val="002060"/>
                </a:solidFill>
              </a:rPr>
              <a:t>To account for this the effective number of moles of solute are multiplied by the </a:t>
            </a:r>
            <a:r>
              <a:rPr lang="en-US" sz="2000" dirty="0" err="1">
                <a:solidFill>
                  <a:srgbClr val="002060"/>
                </a:solidFill>
              </a:rPr>
              <a:t>van’t</a:t>
            </a:r>
            <a:r>
              <a:rPr lang="en-US" sz="2000" dirty="0">
                <a:solidFill>
                  <a:srgbClr val="002060"/>
                </a:solidFill>
              </a:rPr>
              <a:t> Hoff factor.</a:t>
            </a:r>
          </a:p>
          <a:p>
            <a:endParaRPr lang="en-US" sz="2000" dirty="0">
              <a:solidFill>
                <a:srgbClr val="002060"/>
              </a:solidFill>
            </a:endParaRPr>
          </a:p>
          <a:p>
            <a:pPr lvl="0"/>
            <a:r>
              <a:rPr lang="en-US" sz="2000" dirty="0">
                <a:solidFill>
                  <a:srgbClr val="002060"/>
                </a:solidFill>
                <a:latin typeface="+mj-lt"/>
                <a:ea typeface="Arial" charset="0"/>
                <a:cs typeface="Arial" charset="0"/>
              </a:rPr>
              <a:t>Boiling Pt elevation: </a:t>
            </a:r>
            <a:r>
              <a:rPr lang="en-US" sz="2000" dirty="0" err="1">
                <a:solidFill>
                  <a:srgbClr val="002060"/>
                </a:solidFill>
                <a:latin typeface="+mj-lt"/>
                <a:ea typeface="Arial" charset="0"/>
                <a:cs typeface="Arial" charset="0"/>
              </a:rPr>
              <a:t>Δ</a:t>
            </a:r>
            <a:r>
              <a:rPr lang="en-US" sz="2000" i="1" dirty="0" err="1">
                <a:solidFill>
                  <a:srgbClr val="002060"/>
                </a:solidFill>
                <a:latin typeface="+mj-lt"/>
                <a:ea typeface="Arial" charset="0"/>
                <a:cs typeface="Arial" charset="0"/>
              </a:rPr>
              <a:t>T</a:t>
            </a:r>
            <a:r>
              <a:rPr lang="en-US" sz="2000" i="1" baseline="-25000" dirty="0" err="1">
                <a:solidFill>
                  <a:srgbClr val="002060"/>
                </a:solidFill>
                <a:latin typeface="+mj-lt"/>
                <a:ea typeface="Arial" charset="0"/>
                <a:cs typeface="Arial" charset="0"/>
              </a:rPr>
              <a:t>b</a:t>
            </a:r>
            <a:r>
              <a:rPr lang="en-US" sz="2000" dirty="0">
                <a:solidFill>
                  <a:srgbClr val="002060"/>
                </a:solidFill>
                <a:latin typeface="+mj-lt"/>
                <a:ea typeface="Arial" charset="0"/>
                <a:cs typeface="Arial" charset="0"/>
              </a:rPr>
              <a:t>=</a:t>
            </a:r>
            <a:r>
              <a:rPr lang="en-US" sz="2000" i="1" dirty="0" err="1">
                <a:solidFill>
                  <a:srgbClr val="002060"/>
                </a:solidFill>
                <a:latin typeface="+mj-lt"/>
                <a:ea typeface="Arial" charset="0"/>
                <a:cs typeface="Arial" charset="0"/>
              </a:rPr>
              <a:t>imK</a:t>
            </a:r>
            <a:r>
              <a:rPr lang="en-US" sz="2000" i="1" baseline="-25000" dirty="0" err="1">
                <a:solidFill>
                  <a:srgbClr val="002060"/>
                </a:solidFill>
                <a:latin typeface="+mj-lt"/>
                <a:ea typeface="Arial" charset="0"/>
                <a:cs typeface="Arial" charset="0"/>
              </a:rPr>
              <a:t>b</a:t>
            </a:r>
            <a:r>
              <a:rPr lang="en-US" sz="2000" i="1" baseline="-25000" dirty="0">
                <a:solidFill>
                  <a:srgbClr val="002060"/>
                </a:solidFill>
                <a:latin typeface="+mj-lt"/>
                <a:ea typeface="Arial" charset="0"/>
                <a:cs typeface="Arial" charset="0"/>
              </a:rPr>
              <a:t>   </a:t>
            </a:r>
            <a:endParaRPr lang="en-US" altLang="en-US" sz="2000" baseline="-25000" dirty="0">
              <a:solidFill>
                <a:srgbClr val="002060"/>
              </a:solidFill>
              <a:latin typeface="+mj-lt"/>
              <a:ea typeface="Arial" charset="0"/>
              <a:cs typeface="Arial" charset="0"/>
            </a:endParaRPr>
          </a:p>
          <a:p>
            <a:r>
              <a:rPr lang="en-US" sz="2000" dirty="0">
                <a:solidFill>
                  <a:srgbClr val="002060"/>
                </a:solidFill>
                <a:latin typeface="+mj-lt"/>
              </a:rPr>
              <a:t>Freezing Pt depression: </a:t>
            </a:r>
            <a:r>
              <a:rPr lang="en-US" sz="2000" dirty="0" err="1">
                <a:solidFill>
                  <a:srgbClr val="002060"/>
                </a:solidFill>
                <a:latin typeface="+mj-lt"/>
                <a:ea typeface="Arial" charset="0"/>
                <a:cs typeface="Arial" charset="0"/>
              </a:rPr>
              <a:t>Δ</a:t>
            </a:r>
            <a:r>
              <a:rPr lang="en-US" sz="2000" i="1" dirty="0" err="1">
                <a:solidFill>
                  <a:srgbClr val="002060"/>
                </a:solidFill>
                <a:latin typeface="+mj-lt"/>
                <a:ea typeface="Arial" charset="0"/>
                <a:cs typeface="Arial" charset="0"/>
              </a:rPr>
              <a:t>T</a:t>
            </a:r>
            <a:r>
              <a:rPr lang="en-US" sz="2000" i="1" baseline="-25000" dirty="0" err="1">
                <a:solidFill>
                  <a:srgbClr val="002060"/>
                </a:solidFill>
                <a:latin typeface="+mj-lt"/>
                <a:ea typeface="Arial" charset="0"/>
                <a:cs typeface="Arial" charset="0"/>
              </a:rPr>
              <a:t>f</a:t>
            </a:r>
            <a:r>
              <a:rPr lang="en-US" sz="2000" dirty="0">
                <a:solidFill>
                  <a:srgbClr val="002060"/>
                </a:solidFill>
                <a:latin typeface="+mj-lt"/>
                <a:ea typeface="Arial" charset="0"/>
                <a:cs typeface="Arial" charset="0"/>
              </a:rPr>
              <a:t>=</a:t>
            </a:r>
            <a:r>
              <a:rPr lang="en-US" sz="2000" i="1" dirty="0" err="1">
                <a:solidFill>
                  <a:srgbClr val="002060"/>
                </a:solidFill>
                <a:latin typeface="+mj-lt"/>
                <a:ea typeface="Arial" charset="0"/>
                <a:cs typeface="Arial" charset="0"/>
              </a:rPr>
              <a:t>imK</a:t>
            </a:r>
            <a:r>
              <a:rPr lang="en-US" sz="2000" i="1" baseline="-25000" dirty="0" err="1">
                <a:solidFill>
                  <a:srgbClr val="002060"/>
                </a:solidFill>
                <a:latin typeface="+mj-lt"/>
                <a:ea typeface="Arial" charset="0"/>
                <a:cs typeface="Arial" charset="0"/>
              </a:rPr>
              <a:t>f</a:t>
            </a:r>
            <a:endParaRPr lang="en-US" sz="2000" i="1" baseline="-25000" dirty="0">
              <a:solidFill>
                <a:srgbClr val="002060"/>
              </a:solidFill>
              <a:latin typeface="+mj-lt"/>
              <a:ea typeface="Arial" charset="0"/>
              <a:cs typeface="Arial" charset="0"/>
            </a:endParaRPr>
          </a:p>
          <a:p>
            <a:r>
              <a:rPr lang="en-US" sz="2000" dirty="0">
                <a:solidFill>
                  <a:srgbClr val="002060"/>
                </a:solidFill>
                <a:latin typeface="+mj-lt"/>
                <a:ea typeface="Arial" charset="0"/>
                <a:cs typeface="Arial" charset="0"/>
              </a:rPr>
              <a:t>Osmotic Pressure: </a:t>
            </a:r>
            <a:r>
              <a:rPr lang="en-US" sz="2000" i="1" dirty="0">
                <a:solidFill>
                  <a:srgbClr val="002060"/>
                </a:solidFill>
                <a:latin typeface="Symbol" panose="05050102010706020507" pitchFamily="18" charset="2"/>
              </a:rPr>
              <a:t>P</a:t>
            </a:r>
            <a:r>
              <a:rPr lang="en-US" sz="2000" dirty="0">
                <a:solidFill>
                  <a:srgbClr val="002060"/>
                </a:solidFill>
                <a:latin typeface="Symbol" panose="05050102010706020507" pitchFamily="18" charset="2"/>
              </a:rPr>
              <a:t> = </a:t>
            </a:r>
            <a:r>
              <a:rPr lang="en-US" sz="2000" i="1" dirty="0" err="1">
                <a:solidFill>
                  <a:srgbClr val="002060"/>
                </a:solidFill>
                <a:latin typeface="+mj-lt"/>
              </a:rPr>
              <a:t>iMRT</a:t>
            </a:r>
            <a:endParaRPr lang="en-US" sz="2000" dirty="0">
              <a:solidFill>
                <a:srgbClr val="002060"/>
              </a:solidFill>
            </a:endParaRPr>
          </a:p>
        </p:txBody>
      </p:sp>
    </p:spTree>
    <p:extLst>
      <p:ext uri="{BB962C8B-B14F-4D97-AF65-F5344CB8AC3E}">
        <p14:creationId xmlns:p14="http://schemas.microsoft.com/office/powerpoint/2010/main" val="6375521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err="1">
                <a:solidFill>
                  <a:schemeClr val="tx2"/>
                </a:solidFill>
              </a:rPr>
              <a:t>Raoult’s</a:t>
            </a:r>
            <a:r>
              <a:rPr lang="en-US" altLang="en-US" sz="4400" dirty="0">
                <a:solidFill>
                  <a:schemeClr val="tx2"/>
                </a:solidFill>
              </a:rPr>
              <a:t> Law</a:t>
            </a:r>
          </a:p>
        </p:txBody>
      </p:sp>
      <p:sp>
        <p:nvSpPr>
          <p:cNvPr id="4" name="Rectangle 2"/>
          <p:cNvSpPr>
            <a:spLocks noChangeArrowheads="1"/>
          </p:cNvSpPr>
          <p:nvPr/>
        </p:nvSpPr>
        <p:spPr bwMode="auto">
          <a:xfrm>
            <a:off x="701806" y="924075"/>
            <a:ext cx="82296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dirty="0">
                <a:solidFill>
                  <a:srgbClr val="002060"/>
                </a:solidFill>
                <a:latin typeface="+mj-lt"/>
              </a:rPr>
              <a:t>Consider a binary solution with a single liquid phase solute</a:t>
            </a:r>
          </a:p>
          <a:p>
            <a:endParaRPr lang="en-US" sz="2000" dirty="0">
              <a:solidFill>
                <a:srgbClr val="002060"/>
              </a:solidFill>
              <a:latin typeface="+mj-lt"/>
            </a:endParaRPr>
          </a:p>
          <a:p>
            <a:r>
              <a:rPr lang="en-US" sz="2000" dirty="0">
                <a:solidFill>
                  <a:srgbClr val="002060"/>
                </a:solidFill>
                <a:latin typeface="+mj-lt"/>
              </a:rPr>
              <a:t>If we have a mixture of two liquids and we know the mole fraction of each, what other information do we need to know the total vapor pressure above the liquid and the composition of that vapor? </a:t>
            </a:r>
          </a:p>
          <a:p>
            <a:endParaRPr lang="en-US" sz="2000" dirty="0">
              <a:solidFill>
                <a:srgbClr val="002060"/>
              </a:solidFill>
              <a:latin typeface="+mj-lt"/>
            </a:endParaRPr>
          </a:p>
          <a:p>
            <a:r>
              <a:rPr lang="en-US" sz="2000" dirty="0">
                <a:solidFill>
                  <a:srgbClr val="002060"/>
                </a:solidFill>
                <a:latin typeface="+mj-lt"/>
              </a:rPr>
              <a:t>It turns out, that in many cases all we need to know is the vapor pressure of the pure substances. </a:t>
            </a:r>
          </a:p>
          <a:p>
            <a:endParaRPr lang="en-US" sz="2000" dirty="0">
              <a:latin typeface="+mj-lt"/>
            </a:endParaRPr>
          </a:p>
          <a:p>
            <a:endParaRPr lang="en-US" sz="2000" dirty="0">
              <a:latin typeface="+mj-lt"/>
            </a:endParaRPr>
          </a:p>
          <a:p>
            <a:endParaRPr lang="en-US" sz="2000" dirty="0">
              <a:latin typeface="+mj-lt"/>
            </a:endParaRPr>
          </a:p>
          <a:p>
            <a:endParaRPr lang="en-US" sz="2000" dirty="0">
              <a:latin typeface="+mj-lt"/>
            </a:endParaRPr>
          </a:p>
          <a:p>
            <a:endParaRPr lang="en-US" sz="2000" dirty="0">
              <a:latin typeface="+mj-lt"/>
            </a:endParaRPr>
          </a:p>
          <a:p>
            <a:endParaRPr lang="en-US" sz="2000" dirty="0">
              <a:latin typeface="+mj-lt"/>
            </a:endParaRPr>
          </a:p>
        </p:txBody>
      </p:sp>
    </p:spTree>
    <p:extLst>
      <p:ext uri="{BB962C8B-B14F-4D97-AF65-F5344CB8AC3E}">
        <p14:creationId xmlns:p14="http://schemas.microsoft.com/office/powerpoint/2010/main" val="12569178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err="1">
                <a:solidFill>
                  <a:schemeClr val="tx2"/>
                </a:solidFill>
              </a:rPr>
              <a:t>Raoult’s</a:t>
            </a:r>
            <a:r>
              <a:rPr lang="en-US" altLang="en-US" sz="4400" dirty="0">
                <a:solidFill>
                  <a:schemeClr val="tx2"/>
                </a:solidFill>
              </a:rPr>
              <a:t> Law</a:t>
            </a:r>
          </a:p>
        </p:txBody>
      </p:sp>
      <p:sp>
        <p:nvSpPr>
          <p:cNvPr id="6" name="Rectangle 2"/>
          <p:cNvSpPr>
            <a:spLocks noChangeArrowheads="1"/>
          </p:cNvSpPr>
          <p:nvPr/>
        </p:nvSpPr>
        <p:spPr bwMode="auto">
          <a:xfrm>
            <a:off x="701806" y="1075162"/>
            <a:ext cx="8310114" cy="3621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dirty="0">
                <a:solidFill>
                  <a:srgbClr val="002060"/>
                </a:solidFill>
                <a:latin typeface="+mj-lt"/>
              </a:rPr>
              <a:t>An ideal solution obeys </a:t>
            </a:r>
            <a:r>
              <a:rPr lang="en-US" sz="2000" dirty="0" err="1">
                <a:solidFill>
                  <a:srgbClr val="002060"/>
                </a:solidFill>
                <a:latin typeface="+mj-lt"/>
              </a:rPr>
              <a:t>Raoult’s</a:t>
            </a:r>
            <a:r>
              <a:rPr lang="en-US" sz="2000" dirty="0">
                <a:solidFill>
                  <a:srgbClr val="002060"/>
                </a:solidFill>
                <a:latin typeface="+mj-lt"/>
              </a:rPr>
              <a:t> law </a:t>
            </a:r>
          </a:p>
          <a:p>
            <a:endParaRPr lang="en-US" sz="2000" dirty="0">
              <a:solidFill>
                <a:srgbClr val="002060"/>
              </a:solidFill>
              <a:latin typeface="+mj-lt"/>
            </a:endParaRPr>
          </a:p>
          <a:p>
            <a:pPr algn="ctr"/>
            <a:r>
              <a:rPr lang="en-US" sz="2800" dirty="0" err="1">
                <a:solidFill>
                  <a:srgbClr val="002060"/>
                </a:solidFill>
                <a:latin typeface="+mj-lt"/>
              </a:rPr>
              <a:t>P</a:t>
            </a:r>
            <a:r>
              <a:rPr lang="en-US" sz="2800" baseline="-25000" dirty="0" err="1">
                <a:solidFill>
                  <a:srgbClr val="002060"/>
                </a:solidFill>
                <a:latin typeface="+mj-lt"/>
              </a:rPr>
              <a:t>j</a:t>
            </a:r>
            <a:r>
              <a:rPr lang="en-US" sz="2800" dirty="0">
                <a:solidFill>
                  <a:srgbClr val="002060"/>
                </a:solidFill>
                <a:latin typeface="+mj-lt"/>
              </a:rPr>
              <a:t> = x</a:t>
            </a:r>
            <a:r>
              <a:rPr lang="en-US" sz="2800" baseline="-25000" dirty="0">
                <a:solidFill>
                  <a:srgbClr val="002060"/>
                </a:solidFill>
                <a:latin typeface="+mj-lt"/>
              </a:rPr>
              <a:t>j</a:t>
            </a:r>
            <a:r>
              <a:rPr lang="en-US" sz="2800" dirty="0">
                <a:solidFill>
                  <a:srgbClr val="002060"/>
                </a:solidFill>
                <a:latin typeface="+mj-lt"/>
              </a:rPr>
              <a:t>P</a:t>
            </a:r>
            <a:r>
              <a:rPr lang="en-US" sz="2800" baseline="-25000" dirty="0">
                <a:solidFill>
                  <a:srgbClr val="002060"/>
                </a:solidFill>
                <a:latin typeface="+mj-lt"/>
              </a:rPr>
              <a:t>j</a:t>
            </a:r>
            <a:r>
              <a:rPr lang="en-US" sz="2800" baseline="30000" dirty="0">
                <a:solidFill>
                  <a:srgbClr val="002060"/>
                </a:solidFill>
                <a:latin typeface="+mj-lt"/>
              </a:rPr>
              <a:t>0</a:t>
            </a:r>
            <a:r>
              <a:rPr lang="en-US" sz="2800" dirty="0">
                <a:solidFill>
                  <a:srgbClr val="002060"/>
                </a:solidFill>
                <a:latin typeface="+mj-lt"/>
              </a:rPr>
              <a:t> </a:t>
            </a:r>
          </a:p>
          <a:p>
            <a:pPr algn="ctr"/>
            <a:endParaRPr lang="en-US" sz="2800" dirty="0">
              <a:solidFill>
                <a:srgbClr val="002060"/>
              </a:solidFill>
              <a:latin typeface="+mj-lt"/>
            </a:endParaRPr>
          </a:p>
          <a:p>
            <a:r>
              <a:rPr lang="en-US" sz="2000" dirty="0">
                <a:solidFill>
                  <a:srgbClr val="002060"/>
                </a:solidFill>
                <a:latin typeface="+mj-lt"/>
              </a:rPr>
              <a:t>the partial pressure in the vapor phase of each component of a mixture </a:t>
            </a:r>
            <a:r>
              <a:rPr lang="en-US" sz="2000" dirty="0" err="1">
                <a:solidFill>
                  <a:srgbClr val="002060"/>
                </a:solidFill>
              </a:rPr>
              <a:t>P</a:t>
            </a:r>
            <a:r>
              <a:rPr lang="en-US" sz="2000" baseline="-25000" dirty="0" err="1">
                <a:solidFill>
                  <a:srgbClr val="002060"/>
                </a:solidFill>
              </a:rPr>
              <a:t>j</a:t>
            </a:r>
            <a:r>
              <a:rPr lang="en-US" sz="2000" dirty="0">
                <a:solidFill>
                  <a:srgbClr val="002060"/>
                </a:solidFill>
              </a:rPr>
              <a:t> </a:t>
            </a:r>
          </a:p>
          <a:p>
            <a:endParaRPr lang="en-US" sz="2000" dirty="0">
              <a:solidFill>
                <a:srgbClr val="002060"/>
              </a:solidFill>
              <a:latin typeface="+mj-lt"/>
            </a:endParaRPr>
          </a:p>
          <a:p>
            <a:r>
              <a:rPr lang="en-US" sz="2000" dirty="0">
                <a:solidFill>
                  <a:srgbClr val="002060"/>
                </a:solidFill>
                <a:latin typeface="+mj-lt"/>
              </a:rPr>
              <a:t>equals the mole fraction of that component in the solution </a:t>
            </a:r>
            <a:r>
              <a:rPr lang="en-US" sz="2000" dirty="0" err="1">
                <a:solidFill>
                  <a:srgbClr val="002060"/>
                </a:solidFill>
              </a:rPr>
              <a:t>x</a:t>
            </a:r>
            <a:r>
              <a:rPr lang="en-US" sz="2000" baseline="-25000" dirty="0" err="1">
                <a:solidFill>
                  <a:srgbClr val="002060"/>
                </a:solidFill>
              </a:rPr>
              <a:t>j</a:t>
            </a:r>
            <a:endParaRPr lang="en-US" sz="2000" baseline="-25000" dirty="0">
              <a:solidFill>
                <a:srgbClr val="002060"/>
              </a:solidFill>
            </a:endParaRPr>
          </a:p>
          <a:p>
            <a:endParaRPr lang="en-US" sz="2000" baseline="-25000" dirty="0">
              <a:solidFill>
                <a:srgbClr val="002060"/>
              </a:solidFill>
              <a:latin typeface="+mj-lt"/>
            </a:endParaRPr>
          </a:p>
          <a:p>
            <a:r>
              <a:rPr lang="en-US" sz="2000" dirty="0">
                <a:solidFill>
                  <a:srgbClr val="002060"/>
                </a:solidFill>
                <a:latin typeface="+mj-lt"/>
              </a:rPr>
              <a:t>multiplied by the vapor pressure above a pure solution of that liquid </a:t>
            </a:r>
            <a:r>
              <a:rPr lang="en-US" sz="2000" dirty="0">
                <a:solidFill>
                  <a:srgbClr val="002060"/>
                </a:solidFill>
              </a:rPr>
              <a:t>x</a:t>
            </a:r>
            <a:r>
              <a:rPr lang="en-US" sz="2000" baseline="-25000" dirty="0">
                <a:solidFill>
                  <a:srgbClr val="002060"/>
                </a:solidFill>
              </a:rPr>
              <a:t>j</a:t>
            </a:r>
            <a:r>
              <a:rPr lang="en-US" sz="2000" dirty="0">
                <a:solidFill>
                  <a:srgbClr val="002060"/>
                </a:solidFill>
              </a:rPr>
              <a:t>P</a:t>
            </a:r>
            <a:r>
              <a:rPr lang="en-US" sz="2000" baseline="-25000" dirty="0">
                <a:solidFill>
                  <a:srgbClr val="002060"/>
                </a:solidFill>
              </a:rPr>
              <a:t>j</a:t>
            </a:r>
            <a:r>
              <a:rPr lang="en-US" sz="2000" baseline="30000" dirty="0">
                <a:solidFill>
                  <a:srgbClr val="002060"/>
                </a:solidFill>
              </a:rPr>
              <a:t>0</a:t>
            </a:r>
            <a:r>
              <a:rPr lang="en-US" sz="2000" dirty="0">
                <a:solidFill>
                  <a:srgbClr val="002060"/>
                </a:solidFill>
              </a:rPr>
              <a:t> </a:t>
            </a:r>
          </a:p>
          <a:p>
            <a:endParaRPr lang="en-US" sz="2000" dirty="0">
              <a:solidFill>
                <a:srgbClr val="002060"/>
              </a:solidFill>
              <a:latin typeface="+mj-lt"/>
            </a:endParaRPr>
          </a:p>
          <a:p>
            <a:r>
              <a:rPr lang="en-US" sz="2000" dirty="0">
                <a:solidFill>
                  <a:srgbClr val="002060"/>
                </a:solidFill>
                <a:latin typeface="+mj-lt"/>
              </a:rPr>
              <a:t> </a:t>
            </a:r>
          </a:p>
        </p:txBody>
      </p:sp>
    </p:spTree>
    <p:extLst>
      <p:ext uri="{BB962C8B-B14F-4D97-AF65-F5344CB8AC3E}">
        <p14:creationId xmlns:p14="http://schemas.microsoft.com/office/powerpoint/2010/main" val="1835867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Ideal Liquid</a:t>
            </a:r>
          </a:p>
        </p:txBody>
      </p:sp>
      <p:sp>
        <p:nvSpPr>
          <p:cNvPr id="6" name="Rectangle 2"/>
          <p:cNvSpPr>
            <a:spLocks noChangeArrowheads="1"/>
          </p:cNvSpPr>
          <p:nvPr/>
        </p:nvSpPr>
        <p:spPr bwMode="auto">
          <a:xfrm>
            <a:off x="701806" y="1111438"/>
            <a:ext cx="8229600"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r>
              <a:rPr lang="en-US" dirty="0">
                <a:solidFill>
                  <a:srgbClr val="002060"/>
                </a:solidFill>
              </a:rPr>
              <a:t>In an ideal gases, molecules do not interact with each other. </a:t>
            </a:r>
          </a:p>
          <a:p>
            <a:endParaRPr lang="en-US" dirty="0">
              <a:solidFill>
                <a:srgbClr val="002060"/>
              </a:solidFill>
            </a:endParaRPr>
          </a:p>
          <a:p>
            <a:r>
              <a:rPr lang="en-US" dirty="0">
                <a:solidFill>
                  <a:srgbClr val="002060"/>
                </a:solidFill>
              </a:rPr>
              <a:t>That cannot be the case for an ideal solution, because both solute and solvent molecules must be attracted to each other in the liquid, otherwise </a:t>
            </a:r>
            <a:r>
              <a:rPr lang="en-US" dirty="0" smtClean="0">
                <a:solidFill>
                  <a:srgbClr val="002060"/>
                </a:solidFill>
              </a:rPr>
              <a:t>it </a:t>
            </a:r>
            <a:r>
              <a:rPr lang="en-US" dirty="0">
                <a:solidFill>
                  <a:srgbClr val="002060"/>
                </a:solidFill>
              </a:rPr>
              <a:t>would never condense. </a:t>
            </a:r>
          </a:p>
          <a:p>
            <a:endParaRPr lang="en-US" dirty="0">
              <a:solidFill>
                <a:srgbClr val="002060"/>
              </a:solidFill>
            </a:endParaRPr>
          </a:p>
          <a:p>
            <a:r>
              <a:rPr lang="en-US" dirty="0">
                <a:solidFill>
                  <a:srgbClr val="002060"/>
                </a:solidFill>
              </a:rPr>
              <a:t>So what is an ideal solution? Well, we could use </a:t>
            </a:r>
            <a:r>
              <a:rPr lang="en-US" dirty="0" err="1" smtClean="0">
                <a:solidFill>
                  <a:srgbClr val="002060"/>
                </a:solidFill>
              </a:rPr>
              <a:t>Raoult’s</a:t>
            </a:r>
            <a:r>
              <a:rPr lang="en-US" dirty="0" smtClean="0">
                <a:solidFill>
                  <a:srgbClr val="002060"/>
                </a:solidFill>
              </a:rPr>
              <a:t> </a:t>
            </a:r>
            <a:r>
              <a:rPr lang="en-US" dirty="0">
                <a:solidFill>
                  <a:srgbClr val="002060"/>
                </a:solidFill>
              </a:rPr>
              <a:t>law </a:t>
            </a:r>
            <a:r>
              <a:rPr lang="en-US" dirty="0" smtClean="0">
                <a:solidFill>
                  <a:srgbClr val="002060"/>
                </a:solidFill>
              </a:rPr>
              <a:t>and define an ideal solution as a solution that obeyed </a:t>
            </a:r>
            <a:r>
              <a:rPr lang="en-US" dirty="0" err="1" smtClean="0">
                <a:solidFill>
                  <a:srgbClr val="002060"/>
                </a:solidFill>
              </a:rPr>
              <a:t>Raoult’s</a:t>
            </a:r>
            <a:r>
              <a:rPr lang="en-US" dirty="0" smtClean="0">
                <a:solidFill>
                  <a:srgbClr val="002060"/>
                </a:solidFill>
              </a:rPr>
              <a:t> law, </a:t>
            </a:r>
            <a:r>
              <a:rPr lang="en-US" dirty="0">
                <a:solidFill>
                  <a:srgbClr val="002060"/>
                </a:solidFill>
              </a:rPr>
              <a:t>but a more physical one is that in an ideal solution, the interactions of solvent-solute are just the same as solvent-solvent in a pure solution. </a:t>
            </a:r>
          </a:p>
          <a:p>
            <a:endParaRPr lang="en-US" dirty="0">
              <a:solidFill>
                <a:srgbClr val="002060"/>
              </a:solidFill>
            </a:endParaRPr>
          </a:p>
          <a:p>
            <a:r>
              <a:rPr lang="en-US" dirty="0">
                <a:solidFill>
                  <a:srgbClr val="002060"/>
                </a:solidFill>
              </a:rPr>
              <a:t>A little thought will show that as the concentration of solute goes to zero all solutions behave ideally. </a:t>
            </a:r>
          </a:p>
          <a:p>
            <a:endParaRPr lang="en-US" dirty="0">
              <a:solidFill>
                <a:srgbClr val="002060"/>
              </a:solidFill>
            </a:endParaRPr>
          </a:p>
          <a:p>
            <a:r>
              <a:rPr lang="en-US" dirty="0">
                <a:solidFill>
                  <a:srgbClr val="002060"/>
                </a:solidFill>
              </a:rPr>
              <a:t>This means that the partial vapor pressure of any component of an ideal mixture varies linearly as the mole fraction in the liquid mixture. </a:t>
            </a:r>
          </a:p>
        </p:txBody>
      </p:sp>
    </p:spTree>
    <p:extLst>
      <p:ext uri="{BB962C8B-B14F-4D97-AF65-F5344CB8AC3E}">
        <p14:creationId xmlns:p14="http://schemas.microsoft.com/office/powerpoint/2010/main" val="386250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Total Pressure in a Binary Mixture</a:t>
            </a:r>
          </a:p>
        </p:txBody>
      </p:sp>
      <p:sp>
        <p:nvSpPr>
          <p:cNvPr id="3" name="Rectangle 2"/>
          <p:cNvSpPr/>
          <p:nvPr/>
        </p:nvSpPr>
        <p:spPr>
          <a:xfrm>
            <a:off x="701806" y="1134795"/>
            <a:ext cx="8106914" cy="4955203"/>
          </a:xfrm>
          <a:prstGeom prst="rect">
            <a:avLst/>
          </a:prstGeom>
        </p:spPr>
        <p:txBody>
          <a:bodyPr wrap="square">
            <a:spAutoFit/>
          </a:bodyPr>
          <a:lstStyle/>
          <a:p>
            <a:r>
              <a:rPr lang="en-US" sz="2000" dirty="0">
                <a:solidFill>
                  <a:srgbClr val="002060"/>
                </a:solidFill>
              </a:rPr>
              <a:t>A binary mixture has two components.  If they are both liquid</a:t>
            </a:r>
          </a:p>
          <a:p>
            <a:endParaRPr lang="en-US" sz="2000" dirty="0">
              <a:solidFill>
                <a:srgbClr val="002060"/>
              </a:solidFill>
            </a:endParaRPr>
          </a:p>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 =P</a:t>
            </a:r>
            <a:r>
              <a:rPr lang="en-US" sz="2800" baseline="-25000" dirty="0">
                <a:solidFill>
                  <a:srgbClr val="002060"/>
                </a:solidFill>
              </a:rPr>
              <a:t>1</a:t>
            </a:r>
            <a:r>
              <a:rPr lang="en-US" sz="2800" dirty="0">
                <a:solidFill>
                  <a:srgbClr val="002060"/>
                </a:solidFill>
              </a:rPr>
              <a:t> +P</a:t>
            </a:r>
            <a:r>
              <a:rPr lang="en-US" sz="2800" baseline="-25000" dirty="0">
                <a:solidFill>
                  <a:srgbClr val="002060"/>
                </a:solidFill>
              </a:rPr>
              <a:t>2</a:t>
            </a:r>
            <a:r>
              <a:rPr lang="en-US" sz="2800" dirty="0">
                <a:solidFill>
                  <a:srgbClr val="002060"/>
                </a:solidFill>
              </a:rPr>
              <a:t> </a:t>
            </a:r>
          </a:p>
          <a:p>
            <a:r>
              <a:rPr lang="en-US" sz="2000" dirty="0">
                <a:solidFill>
                  <a:srgbClr val="002060"/>
                </a:solidFill>
              </a:rPr>
              <a:t>According to </a:t>
            </a:r>
            <a:r>
              <a:rPr lang="en-US" sz="2000" dirty="0" err="1">
                <a:solidFill>
                  <a:srgbClr val="002060"/>
                </a:solidFill>
              </a:rPr>
              <a:t>Raoult’s</a:t>
            </a:r>
            <a:r>
              <a:rPr lang="en-US" sz="2000" dirty="0">
                <a:solidFill>
                  <a:srgbClr val="002060"/>
                </a:solidFill>
              </a:rPr>
              <a:t> law</a:t>
            </a:r>
          </a:p>
          <a:p>
            <a:pPr algn="ctr"/>
            <a:r>
              <a:rPr lang="en-US" sz="2800" dirty="0">
                <a:solidFill>
                  <a:srgbClr val="002060"/>
                </a:solidFill>
              </a:rPr>
              <a:t>P</a:t>
            </a:r>
            <a:r>
              <a:rPr lang="en-US" sz="2800" baseline="-25000" dirty="0">
                <a:solidFill>
                  <a:srgbClr val="002060"/>
                </a:solidFill>
              </a:rPr>
              <a:t>1</a:t>
            </a:r>
            <a:r>
              <a:rPr lang="en-US" sz="2800" dirty="0">
                <a:solidFill>
                  <a:srgbClr val="002060"/>
                </a:solidFill>
              </a:rPr>
              <a:t>=x</a:t>
            </a:r>
            <a:r>
              <a:rPr lang="en-US" sz="2800" baseline="-25000" dirty="0">
                <a:solidFill>
                  <a:srgbClr val="002060"/>
                </a:solidFill>
              </a:rPr>
              <a:t>1</a:t>
            </a:r>
            <a:r>
              <a:rPr lang="en-US" sz="2800" dirty="0">
                <a:solidFill>
                  <a:srgbClr val="002060"/>
                </a:solidFill>
              </a:rPr>
              <a:t>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a:t>
            </a:r>
            <a:r>
              <a:rPr lang="en-US" sz="2000" dirty="0">
                <a:solidFill>
                  <a:srgbClr val="002060"/>
                </a:solidFill>
              </a:rPr>
              <a:t>and </a:t>
            </a:r>
            <a:r>
              <a:rPr lang="en-US" sz="2800" dirty="0">
                <a:solidFill>
                  <a:srgbClr val="002060"/>
                </a:solidFill>
              </a:rPr>
              <a:t>P</a:t>
            </a:r>
            <a:r>
              <a:rPr lang="en-US" sz="2800" baseline="-25000" dirty="0">
                <a:solidFill>
                  <a:srgbClr val="002060"/>
                </a:solidFill>
              </a:rPr>
              <a:t>2</a:t>
            </a:r>
            <a:r>
              <a:rPr lang="en-US" sz="2800" dirty="0">
                <a:solidFill>
                  <a:srgbClr val="002060"/>
                </a:solidFill>
              </a:rPr>
              <a:t>=x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2</a:t>
            </a:r>
            <a:r>
              <a:rPr lang="en-US" sz="2800" baseline="30000" dirty="0">
                <a:solidFill>
                  <a:srgbClr val="002060"/>
                </a:solidFill>
              </a:rPr>
              <a:t>0</a:t>
            </a:r>
            <a:r>
              <a:rPr lang="en-US" sz="2800" dirty="0">
                <a:solidFill>
                  <a:srgbClr val="002060"/>
                </a:solidFill>
              </a:rPr>
              <a:t> </a:t>
            </a:r>
          </a:p>
          <a:p>
            <a:endParaRPr lang="en-US" sz="2800" dirty="0">
              <a:solidFill>
                <a:srgbClr val="002060"/>
              </a:solidFill>
            </a:endParaRPr>
          </a:p>
          <a:p>
            <a:r>
              <a:rPr lang="en-US" sz="2000" dirty="0">
                <a:solidFill>
                  <a:srgbClr val="002060"/>
                </a:solidFill>
              </a:rPr>
              <a:t>So adding P</a:t>
            </a:r>
            <a:r>
              <a:rPr lang="en-US" sz="2000" baseline="-25000" dirty="0">
                <a:solidFill>
                  <a:srgbClr val="002060"/>
                </a:solidFill>
              </a:rPr>
              <a:t>1</a:t>
            </a:r>
            <a:r>
              <a:rPr lang="en-US" sz="2000" dirty="0">
                <a:solidFill>
                  <a:srgbClr val="002060"/>
                </a:solidFill>
              </a:rPr>
              <a:t> and P</a:t>
            </a:r>
            <a:r>
              <a:rPr lang="en-US" sz="2000" baseline="-25000" dirty="0">
                <a:solidFill>
                  <a:srgbClr val="002060"/>
                </a:solidFill>
              </a:rPr>
              <a:t>2</a:t>
            </a:r>
            <a:r>
              <a:rPr lang="en-US" sz="2000" dirty="0">
                <a:solidFill>
                  <a:srgbClr val="002060"/>
                </a:solidFill>
              </a:rPr>
              <a:t> up</a:t>
            </a:r>
            <a:endParaRPr lang="en-US" sz="2800" dirty="0">
              <a:solidFill>
                <a:srgbClr val="002060"/>
              </a:solidFill>
            </a:endParaRPr>
          </a:p>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=x</a:t>
            </a:r>
            <a:r>
              <a:rPr lang="en-US" sz="2800" baseline="-25000" dirty="0">
                <a:solidFill>
                  <a:srgbClr val="002060"/>
                </a:solidFill>
              </a:rPr>
              <a:t>1</a:t>
            </a:r>
            <a:r>
              <a:rPr lang="en-US" sz="2800" dirty="0">
                <a:solidFill>
                  <a:srgbClr val="002060"/>
                </a:solidFill>
              </a:rPr>
              <a:t>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2</a:t>
            </a:r>
            <a:r>
              <a:rPr lang="en-US" sz="2800" baseline="30000" dirty="0">
                <a:solidFill>
                  <a:srgbClr val="002060"/>
                </a:solidFill>
              </a:rPr>
              <a:t>0</a:t>
            </a:r>
          </a:p>
          <a:p>
            <a:r>
              <a:rPr lang="en-US" sz="2000" dirty="0">
                <a:solidFill>
                  <a:srgbClr val="002060"/>
                </a:solidFill>
              </a:rPr>
              <a:t>And since 1= x</a:t>
            </a:r>
            <a:r>
              <a:rPr lang="en-US" sz="2000" baseline="-25000" dirty="0">
                <a:solidFill>
                  <a:srgbClr val="002060"/>
                </a:solidFill>
              </a:rPr>
              <a:t>1</a:t>
            </a:r>
            <a:r>
              <a:rPr lang="en-US" sz="2000" dirty="0">
                <a:solidFill>
                  <a:srgbClr val="002060"/>
                </a:solidFill>
              </a:rPr>
              <a:t>+x</a:t>
            </a:r>
            <a:r>
              <a:rPr lang="en-US" sz="2000" baseline="-25000" dirty="0">
                <a:solidFill>
                  <a:srgbClr val="002060"/>
                </a:solidFill>
              </a:rPr>
              <a:t>2 </a:t>
            </a:r>
            <a:r>
              <a:rPr lang="en-US" sz="2000" dirty="0">
                <a:solidFill>
                  <a:srgbClr val="002060"/>
                </a:solidFill>
              </a:rPr>
              <a:t>or x</a:t>
            </a:r>
            <a:r>
              <a:rPr lang="en-US" sz="2000" baseline="-25000" dirty="0">
                <a:solidFill>
                  <a:srgbClr val="002060"/>
                </a:solidFill>
              </a:rPr>
              <a:t>1 </a:t>
            </a:r>
            <a:r>
              <a:rPr lang="en-US" sz="2000" dirty="0">
                <a:solidFill>
                  <a:srgbClr val="002060"/>
                </a:solidFill>
              </a:rPr>
              <a:t>= 1-x</a:t>
            </a:r>
            <a:r>
              <a:rPr lang="en-US" sz="2000" baseline="-25000" dirty="0">
                <a:solidFill>
                  <a:srgbClr val="002060"/>
                </a:solidFill>
              </a:rPr>
              <a:t>2 </a:t>
            </a:r>
            <a:endParaRPr lang="en-US" sz="2000" dirty="0">
              <a:solidFill>
                <a:srgbClr val="002060"/>
              </a:solidFill>
            </a:endParaRPr>
          </a:p>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 =(1–x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2</a:t>
            </a:r>
            <a:r>
              <a:rPr lang="en-US" sz="2800" baseline="30000" dirty="0">
                <a:solidFill>
                  <a:srgbClr val="002060"/>
                </a:solidFill>
              </a:rPr>
              <a:t>0</a:t>
            </a:r>
            <a:r>
              <a:rPr lang="en-US" sz="2800" dirty="0">
                <a:solidFill>
                  <a:srgbClr val="002060"/>
                </a:solidFill>
              </a:rPr>
              <a:t> </a:t>
            </a:r>
          </a:p>
          <a:p>
            <a:r>
              <a:rPr lang="en-US" sz="2000" dirty="0">
                <a:solidFill>
                  <a:srgbClr val="002060"/>
                </a:solidFill>
              </a:rPr>
              <a:t>Gathering terms with x</a:t>
            </a:r>
            <a:r>
              <a:rPr lang="en-US" sz="2000" baseline="-25000" dirty="0">
                <a:solidFill>
                  <a:srgbClr val="002060"/>
                </a:solidFill>
              </a:rPr>
              <a:t>2</a:t>
            </a:r>
            <a:endParaRPr lang="en-US" sz="2000" dirty="0">
              <a:solidFill>
                <a:srgbClr val="002060"/>
              </a:solidFill>
            </a:endParaRPr>
          </a:p>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 =P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2</a:t>
            </a:r>
            <a:r>
              <a:rPr lang="en-US" sz="2800" baseline="30000" dirty="0">
                <a:solidFill>
                  <a:srgbClr val="002060"/>
                </a:solidFill>
              </a:rPr>
              <a:t>0</a:t>
            </a:r>
            <a:r>
              <a:rPr lang="en-US" sz="2800" dirty="0">
                <a:solidFill>
                  <a:srgbClr val="002060"/>
                </a:solidFill>
              </a:rPr>
              <a:t>-P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a:t>
            </a:r>
          </a:p>
          <a:p>
            <a:endParaRPr lang="en-US" sz="2000" dirty="0">
              <a:solidFill>
                <a:srgbClr val="002060"/>
              </a:solidFill>
            </a:endParaRPr>
          </a:p>
        </p:txBody>
      </p:sp>
    </p:spTree>
    <p:extLst>
      <p:ext uri="{BB962C8B-B14F-4D97-AF65-F5344CB8AC3E}">
        <p14:creationId xmlns:p14="http://schemas.microsoft.com/office/powerpoint/2010/main" val="1652535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Graphical Representation</a:t>
            </a:r>
          </a:p>
        </p:txBody>
      </p:sp>
      <p:sp>
        <p:nvSpPr>
          <p:cNvPr id="6" name="Rectangle 2"/>
          <p:cNvSpPr>
            <a:spLocks noChangeArrowheads="1"/>
          </p:cNvSpPr>
          <p:nvPr/>
        </p:nvSpPr>
        <p:spPr bwMode="auto">
          <a:xfrm>
            <a:off x="134878" y="962338"/>
            <a:ext cx="39717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 =P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+x</a:t>
            </a:r>
            <a:r>
              <a:rPr lang="en-US" sz="2800" baseline="-25000" dirty="0">
                <a:solidFill>
                  <a:srgbClr val="002060"/>
                </a:solidFill>
              </a:rPr>
              <a:t>2</a:t>
            </a:r>
            <a:r>
              <a:rPr lang="en-US" sz="2800" dirty="0">
                <a:solidFill>
                  <a:srgbClr val="002060"/>
                </a:solidFill>
              </a:rPr>
              <a:t>(P</a:t>
            </a:r>
            <a:r>
              <a:rPr lang="en-US" sz="2800" baseline="-25000" dirty="0">
                <a:solidFill>
                  <a:srgbClr val="002060"/>
                </a:solidFill>
              </a:rPr>
              <a:t>2</a:t>
            </a:r>
            <a:r>
              <a:rPr lang="en-US" sz="2800" baseline="30000" dirty="0">
                <a:solidFill>
                  <a:srgbClr val="002060"/>
                </a:solidFill>
              </a:rPr>
              <a:t>0</a:t>
            </a:r>
            <a:r>
              <a:rPr lang="en-US" sz="2800" dirty="0">
                <a:solidFill>
                  <a:srgbClr val="002060"/>
                </a:solidFill>
              </a:rPr>
              <a:t>-P</a:t>
            </a:r>
            <a:r>
              <a:rPr lang="en-US" sz="2800" baseline="-25000" dirty="0">
                <a:solidFill>
                  <a:srgbClr val="002060"/>
                </a:solidFill>
              </a:rPr>
              <a:t>1</a:t>
            </a:r>
            <a:r>
              <a:rPr lang="en-US" sz="2800" baseline="30000" dirty="0">
                <a:solidFill>
                  <a:srgbClr val="002060"/>
                </a:solidFill>
              </a:rPr>
              <a:t>0</a:t>
            </a:r>
            <a:r>
              <a:rPr lang="en-US" sz="2800" dirty="0">
                <a:solidFill>
                  <a:srgbClr val="002060"/>
                </a:solidFill>
              </a:rPr>
              <a:t>) </a:t>
            </a:r>
          </a:p>
        </p:txBody>
      </p:sp>
      <p:pic>
        <p:nvPicPr>
          <p:cNvPr id="1026" name="Picture 2" descr="2d1a39568c0a6180ede3a8a1c0e2a6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2656" y="1330325"/>
            <a:ext cx="5238750" cy="5172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59486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Graphical Representation</a:t>
            </a:r>
          </a:p>
        </p:txBody>
      </p:sp>
      <p:sp>
        <p:nvSpPr>
          <p:cNvPr id="6" name="Rectangle 2"/>
          <p:cNvSpPr>
            <a:spLocks noChangeArrowheads="1"/>
          </p:cNvSpPr>
          <p:nvPr/>
        </p:nvSpPr>
        <p:spPr bwMode="auto">
          <a:xfrm>
            <a:off x="2109982" y="1002780"/>
            <a:ext cx="3971794"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800" dirty="0">
                <a:solidFill>
                  <a:srgbClr val="002060"/>
                </a:solidFill>
              </a:rPr>
              <a:t>P</a:t>
            </a:r>
            <a:r>
              <a:rPr lang="en-US" sz="2800" baseline="-25000" dirty="0">
                <a:solidFill>
                  <a:srgbClr val="002060"/>
                </a:solidFill>
              </a:rPr>
              <a:t>T</a:t>
            </a:r>
            <a:r>
              <a:rPr lang="en-US" sz="2800" dirty="0">
                <a:solidFill>
                  <a:srgbClr val="002060"/>
                </a:solidFill>
              </a:rPr>
              <a:t> =P</a:t>
            </a:r>
            <a:r>
              <a:rPr lang="en-US" sz="2800" baseline="-25000" dirty="0">
                <a:solidFill>
                  <a:srgbClr val="002060"/>
                </a:solidFill>
              </a:rPr>
              <a:t>a</a:t>
            </a:r>
            <a:r>
              <a:rPr lang="en-US" sz="2800" baseline="30000" dirty="0">
                <a:solidFill>
                  <a:srgbClr val="002060"/>
                </a:solidFill>
              </a:rPr>
              <a:t>0</a:t>
            </a:r>
            <a:r>
              <a:rPr lang="en-US" sz="2800" dirty="0">
                <a:solidFill>
                  <a:srgbClr val="002060"/>
                </a:solidFill>
              </a:rPr>
              <a:t> +</a:t>
            </a:r>
            <a:r>
              <a:rPr lang="en-US" sz="2800" dirty="0" err="1">
                <a:solidFill>
                  <a:srgbClr val="002060"/>
                </a:solidFill>
              </a:rPr>
              <a:t>x</a:t>
            </a:r>
            <a:r>
              <a:rPr lang="en-US" sz="2800" baseline="-25000" dirty="0" err="1">
                <a:solidFill>
                  <a:srgbClr val="002060"/>
                </a:solidFill>
              </a:rPr>
              <a:t>b</a:t>
            </a:r>
            <a:r>
              <a:rPr lang="en-US" sz="2800" dirty="0">
                <a:solidFill>
                  <a:srgbClr val="002060"/>
                </a:solidFill>
              </a:rPr>
              <a:t>(P</a:t>
            </a:r>
            <a:r>
              <a:rPr lang="en-US" sz="2800" baseline="-25000" dirty="0">
                <a:solidFill>
                  <a:srgbClr val="002060"/>
                </a:solidFill>
              </a:rPr>
              <a:t>b</a:t>
            </a:r>
            <a:r>
              <a:rPr lang="en-US" sz="2800" baseline="30000" dirty="0">
                <a:solidFill>
                  <a:srgbClr val="002060"/>
                </a:solidFill>
              </a:rPr>
              <a:t>0</a:t>
            </a:r>
            <a:r>
              <a:rPr lang="en-US" sz="2800" dirty="0">
                <a:solidFill>
                  <a:srgbClr val="002060"/>
                </a:solidFill>
              </a:rPr>
              <a:t>-P</a:t>
            </a:r>
            <a:r>
              <a:rPr lang="en-US" sz="2800" baseline="-25000" dirty="0">
                <a:solidFill>
                  <a:srgbClr val="002060"/>
                </a:solidFill>
              </a:rPr>
              <a:t>a</a:t>
            </a:r>
            <a:r>
              <a:rPr lang="en-US" sz="2800" baseline="30000" dirty="0">
                <a:solidFill>
                  <a:srgbClr val="002060"/>
                </a:solidFill>
              </a:rPr>
              <a:t>0</a:t>
            </a:r>
            <a:r>
              <a:rPr lang="en-US" sz="2800" dirty="0">
                <a:solidFill>
                  <a:srgbClr val="002060"/>
                </a:solidFill>
              </a:rPr>
              <a:t>) </a:t>
            </a:r>
          </a:p>
        </p:txBody>
      </p:sp>
      <p:sp>
        <p:nvSpPr>
          <p:cNvPr id="18" name="Rectangle 17"/>
          <p:cNvSpPr/>
          <p:nvPr/>
        </p:nvSpPr>
        <p:spPr>
          <a:xfrm>
            <a:off x="2109982" y="1460354"/>
            <a:ext cx="461986" cy="369332"/>
          </a:xfrm>
          <a:prstGeom prst="rect">
            <a:avLst/>
          </a:prstGeom>
        </p:spPr>
        <p:txBody>
          <a:bodyPr wrap="none">
            <a:spAutoFit/>
          </a:bodyPr>
          <a:lstStyle/>
          <a:p>
            <a:r>
              <a:rPr lang="en-US">
                <a:solidFill>
                  <a:srgbClr val="002060"/>
                </a:solidFill>
              </a:rPr>
              <a:t>P</a:t>
            </a:r>
            <a:r>
              <a:rPr lang="en-US" baseline="-25000">
                <a:solidFill>
                  <a:srgbClr val="002060"/>
                </a:solidFill>
              </a:rPr>
              <a:t>b</a:t>
            </a:r>
            <a:r>
              <a:rPr lang="en-US" baseline="30000">
                <a:solidFill>
                  <a:srgbClr val="002060"/>
                </a:solidFill>
              </a:rPr>
              <a:t>0</a:t>
            </a:r>
            <a:endParaRPr lang="en-US"/>
          </a:p>
        </p:txBody>
      </p:sp>
      <p:sp>
        <p:nvSpPr>
          <p:cNvPr id="20" name="Rectangle 19"/>
          <p:cNvSpPr/>
          <p:nvPr/>
        </p:nvSpPr>
        <p:spPr>
          <a:xfrm>
            <a:off x="1592527" y="1460354"/>
            <a:ext cx="450701" cy="369332"/>
          </a:xfrm>
          <a:prstGeom prst="rect">
            <a:avLst/>
          </a:prstGeom>
        </p:spPr>
        <p:txBody>
          <a:bodyPr wrap="none">
            <a:spAutoFit/>
          </a:bodyPr>
          <a:lstStyle/>
          <a:p>
            <a:r>
              <a:rPr lang="en-US">
                <a:solidFill>
                  <a:srgbClr val="002060"/>
                </a:solidFill>
              </a:rPr>
              <a:t>P</a:t>
            </a:r>
            <a:r>
              <a:rPr lang="en-US" baseline="-25000">
                <a:solidFill>
                  <a:srgbClr val="002060"/>
                </a:solidFill>
              </a:rPr>
              <a:t>a</a:t>
            </a:r>
            <a:r>
              <a:rPr lang="en-US" baseline="30000">
                <a:solidFill>
                  <a:srgbClr val="002060"/>
                </a:solidFill>
              </a:rPr>
              <a:t>0</a:t>
            </a:r>
            <a:endParaRPr lang="en-US"/>
          </a:p>
        </p:txBody>
      </p:sp>
      <p:graphicFrame>
        <p:nvGraphicFramePr>
          <p:cNvPr id="21" name="Table 20"/>
          <p:cNvGraphicFramePr>
            <a:graphicFrameLocks noGrp="1"/>
          </p:cNvGraphicFramePr>
          <p:nvPr>
            <p:extLst>
              <p:ext uri="{D42A27DB-BD31-4B8C-83A1-F6EECF244321}">
                <p14:modId xmlns:p14="http://schemas.microsoft.com/office/powerpoint/2010/main" val="2346646281"/>
              </p:ext>
            </p:extLst>
          </p:nvPr>
        </p:nvGraphicFramePr>
        <p:xfrm>
          <a:off x="272034" y="1829686"/>
          <a:ext cx="8467344" cy="4380659"/>
        </p:xfrm>
        <a:graphic>
          <a:graphicData uri="http://schemas.openxmlformats.org/drawingml/2006/table">
            <a:tbl>
              <a:tblPr>
                <a:tableStyleId>{5C22544A-7EE6-4342-B048-85BDC9FD1C3A}</a:tableStyleId>
              </a:tblPr>
              <a:tblGrid>
                <a:gridCol w="529209">
                  <a:extLst>
                    <a:ext uri="{9D8B030D-6E8A-4147-A177-3AD203B41FA5}">
                      <a16:colId xmlns:a16="http://schemas.microsoft.com/office/drawing/2014/main" xmlns="" val="20000"/>
                    </a:ext>
                  </a:extLst>
                </a:gridCol>
                <a:gridCol w="529209">
                  <a:extLst>
                    <a:ext uri="{9D8B030D-6E8A-4147-A177-3AD203B41FA5}">
                      <a16:colId xmlns:a16="http://schemas.microsoft.com/office/drawing/2014/main" xmlns="" val="20001"/>
                    </a:ext>
                  </a:extLst>
                </a:gridCol>
                <a:gridCol w="529209">
                  <a:extLst>
                    <a:ext uri="{9D8B030D-6E8A-4147-A177-3AD203B41FA5}">
                      <a16:colId xmlns:a16="http://schemas.microsoft.com/office/drawing/2014/main" xmlns="" val="20002"/>
                    </a:ext>
                  </a:extLst>
                </a:gridCol>
                <a:gridCol w="529209">
                  <a:extLst>
                    <a:ext uri="{9D8B030D-6E8A-4147-A177-3AD203B41FA5}">
                      <a16:colId xmlns:a16="http://schemas.microsoft.com/office/drawing/2014/main" xmlns="" val="20003"/>
                    </a:ext>
                  </a:extLst>
                </a:gridCol>
                <a:gridCol w="529209">
                  <a:extLst>
                    <a:ext uri="{9D8B030D-6E8A-4147-A177-3AD203B41FA5}">
                      <a16:colId xmlns:a16="http://schemas.microsoft.com/office/drawing/2014/main" xmlns="" val="20004"/>
                    </a:ext>
                  </a:extLst>
                </a:gridCol>
                <a:gridCol w="529209">
                  <a:extLst>
                    <a:ext uri="{9D8B030D-6E8A-4147-A177-3AD203B41FA5}">
                      <a16:colId xmlns:a16="http://schemas.microsoft.com/office/drawing/2014/main" xmlns="" val="20005"/>
                    </a:ext>
                  </a:extLst>
                </a:gridCol>
                <a:gridCol w="529209">
                  <a:extLst>
                    <a:ext uri="{9D8B030D-6E8A-4147-A177-3AD203B41FA5}">
                      <a16:colId xmlns:a16="http://schemas.microsoft.com/office/drawing/2014/main" xmlns="" val="20006"/>
                    </a:ext>
                  </a:extLst>
                </a:gridCol>
                <a:gridCol w="529209">
                  <a:extLst>
                    <a:ext uri="{9D8B030D-6E8A-4147-A177-3AD203B41FA5}">
                      <a16:colId xmlns:a16="http://schemas.microsoft.com/office/drawing/2014/main" xmlns="" val="20007"/>
                    </a:ext>
                  </a:extLst>
                </a:gridCol>
                <a:gridCol w="529209">
                  <a:extLst>
                    <a:ext uri="{9D8B030D-6E8A-4147-A177-3AD203B41FA5}">
                      <a16:colId xmlns:a16="http://schemas.microsoft.com/office/drawing/2014/main" xmlns="" val="20008"/>
                    </a:ext>
                  </a:extLst>
                </a:gridCol>
                <a:gridCol w="529209">
                  <a:extLst>
                    <a:ext uri="{9D8B030D-6E8A-4147-A177-3AD203B41FA5}">
                      <a16:colId xmlns:a16="http://schemas.microsoft.com/office/drawing/2014/main" xmlns="" val="20009"/>
                    </a:ext>
                  </a:extLst>
                </a:gridCol>
                <a:gridCol w="529209">
                  <a:extLst>
                    <a:ext uri="{9D8B030D-6E8A-4147-A177-3AD203B41FA5}">
                      <a16:colId xmlns:a16="http://schemas.microsoft.com/office/drawing/2014/main" xmlns="" val="20010"/>
                    </a:ext>
                  </a:extLst>
                </a:gridCol>
                <a:gridCol w="529209">
                  <a:extLst>
                    <a:ext uri="{9D8B030D-6E8A-4147-A177-3AD203B41FA5}">
                      <a16:colId xmlns:a16="http://schemas.microsoft.com/office/drawing/2014/main" xmlns="" val="20011"/>
                    </a:ext>
                  </a:extLst>
                </a:gridCol>
                <a:gridCol w="529209">
                  <a:extLst>
                    <a:ext uri="{9D8B030D-6E8A-4147-A177-3AD203B41FA5}">
                      <a16:colId xmlns:a16="http://schemas.microsoft.com/office/drawing/2014/main" xmlns="" val="20012"/>
                    </a:ext>
                  </a:extLst>
                </a:gridCol>
                <a:gridCol w="529209">
                  <a:extLst>
                    <a:ext uri="{9D8B030D-6E8A-4147-A177-3AD203B41FA5}">
                      <a16:colId xmlns:a16="http://schemas.microsoft.com/office/drawing/2014/main" xmlns="" val="20013"/>
                    </a:ext>
                  </a:extLst>
                </a:gridCol>
                <a:gridCol w="529209">
                  <a:extLst>
                    <a:ext uri="{9D8B030D-6E8A-4147-A177-3AD203B41FA5}">
                      <a16:colId xmlns:a16="http://schemas.microsoft.com/office/drawing/2014/main" xmlns="" val="20014"/>
                    </a:ext>
                  </a:extLst>
                </a:gridCol>
                <a:gridCol w="529209">
                  <a:extLst>
                    <a:ext uri="{9D8B030D-6E8A-4147-A177-3AD203B41FA5}">
                      <a16:colId xmlns:a16="http://schemas.microsoft.com/office/drawing/2014/main" xmlns="" val="20015"/>
                    </a:ext>
                  </a:extLst>
                </a:gridCol>
              </a:tblGrid>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dirty="0">
                          <a:effectLst/>
                        </a:rPr>
                        <a:t>130</a:t>
                      </a:r>
                    </a:p>
                  </a:txBody>
                  <a:tcPr marL="0" marR="0" marT="0" marB="0" anchor="b"/>
                </a:tc>
                <a:tc>
                  <a:txBody>
                    <a:bodyPr/>
                    <a:lstStyle/>
                    <a:p>
                      <a:pPr algn="r" fontAlgn="b"/>
                      <a:r>
                        <a:rPr lang="en-US" sz="1200" u="none" strike="noStrike" dirty="0">
                          <a:effectLst/>
                        </a:rPr>
                        <a:t>50</a:t>
                      </a:r>
                      <a:endParaRPr lang="en-US" sz="1200" b="0" i="0" u="none" strike="noStrike" dirty="0">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0"/>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1"/>
                  </a:ext>
                </a:extLst>
              </a:tr>
              <a:tr h="230561">
                <a:tc>
                  <a:txBody>
                    <a:bodyPr/>
                    <a:lstStyle/>
                    <a:p>
                      <a:pPr algn="ctr" fontAlgn="b"/>
                      <a:r>
                        <a:rPr lang="en-US" sz="1200" u="none" strike="noStrike">
                          <a:effectLst/>
                        </a:rPr>
                        <a:t>Xa</a:t>
                      </a:r>
                      <a:endParaRPr lang="en-US" sz="1200" b="0" i="0" u="none" strike="noStrike">
                        <a:solidFill>
                          <a:srgbClr val="000000"/>
                        </a:solidFill>
                        <a:effectLst/>
                        <a:latin typeface="Calibri" charset="0"/>
                      </a:endParaRPr>
                    </a:p>
                  </a:txBody>
                  <a:tcPr marL="0" marR="0" marT="0" marB="0" anchor="b"/>
                </a:tc>
                <a:tc>
                  <a:txBody>
                    <a:bodyPr/>
                    <a:lstStyle/>
                    <a:p>
                      <a:pPr algn="ctr" fontAlgn="b"/>
                      <a:r>
                        <a:rPr lang="en-US" sz="1200" u="none" strike="noStrike">
                          <a:effectLst/>
                        </a:rPr>
                        <a:t>xb</a:t>
                      </a:r>
                      <a:endParaRPr lang="en-US" sz="1200" b="0" i="0" u="none" strike="noStrike">
                        <a:solidFill>
                          <a:srgbClr val="000000"/>
                        </a:solidFill>
                        <a:effectLst/>
                        <a:latin typeface="Calibri" charset="0"/>
                      </a:endParaRPr>
                    </a:p>
                  </a:txBody>
                  <a:tcPr marL="0" marR="0" marT="0" marB="0" anchor="b"/>
                </a:tc>
                <a:tc>
                  <a:txBody>
                    <a:bodyPr/>
                    <a:lstStyle/>
                    <a:p>
                      <a:pPr algn="ctr" fontAlgn="b"/>
                      <a:r>
                        <a:rPr lang="en-US" sz="1200" u="none" strike="noStrike">
                          <a:effectLst/>
                        </a:rPr>
                        <a:t>Pa</a:t>
                      </a:r>
                      <a:endParaRPr lang="en-US" sz="1200" b="0" i="0" u="none" strike="noStrike">
                        <a:solidFill>
                          <a:srgbClr val="000000"/>
                        </a:solidFill>
                        <a:effectLst/>
                        <a:latin typeface="Calibri" charset="0"/>
                      </a:endParaRPr>
                    </a:p>
                  </a:txBody>
                  <a:tcPr marL="0" marR="0" marT="0" marB="0" anchor="b"/>
                </a:tc>
                <a:tc>
                  <a:txBody>
                    <a:bodyPr/>
                    <a:lstStyle/>
                    <a:p>
                      <a:pPr algn="ctr" fontAlgn="b"/>
                      <a:r>
                        <a:rPr lang="en-US" sz="1200" u="none" strike="noStrike">
                          <a:effectLst/>
                        </a:rPr>
                        <a:t>Pb</a:t>
                      </a:r>
                      <a:endParaRPr lang="en-US" sz="1200" b="0" i="0" u="none" strike="noStrike">
                        <a:solidFill>
                          <a:srgbClr val="000000"/>
                        </a:solidFill>
                        <a:effectLst/>
                        <a:latin typeface="Calibri" charset="0"/>
                      </a:endParaRPr>
                    </a:p>
                  </a:txBody>
                  <a:tcPr marL="0" marR="0" marT="0" marB="0" anchor="b"/>
                </a:tc>
                <a:tc>
                  <a:txBody>
                    <a:bodyPr/>
                    <a:lstStyle/>
                    <a:p>
                      <a:pPr algn="ctr" fontAlgn="b"/>
                      <a:r>
                        <a:rPr lang="en-US" sz="1200" u="none" strike="noStrike">
                          <a:effectLst/>
                        </a:rPr>
                        <a:t>Pt</a:t>
                      </a:r>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2"/>
                  </a:ext>
                </a:extLst>
              </a:tr>
              <a:tr h="230561">
                <a:tc>
                  <a:txBody>
                    <a:bodyPr/>
                    <a:lstStyle/>
                    <a:p>
                      <a:pPr algn="r" fontAlgn="b"/>
                      <a:r>
                        <a:rPr lang="en-US" sz="1200" u="none" strike="noStrike">
                          <a:effectLst/>
                        </a:rPr>
                        <a:t>0</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1</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0</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50</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50</a:t>
                      </a:r>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3"/>
                  </a:ext>
                </a:extLst>
              </a:tr>
              <a:tr h="230561">
                <a:tc>
                  <a:txBody>
                    <a:bodyPr/>
                    <a:lstStyle/>
                    <a:p>
                      <a:pPr algn="r" fontAlgn="b"/>
                      <a:r>
                        <a:rPr lang="nb-NO" sz="1200" u="none" strike="noStrike">
                          <a:effectLst/>
                        </a:rPr>
                        <a:t>0.1</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0.9</a:t>
                      </a:r>
                      <a:endParaRPr lang="nb-NO"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13</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45</a:t>
                      </a:r>
                      <a:endParaRPr lang="en-US" sz="1200" b="0" i="0" u="none" strike="noStrike">
                        <a:solidFill>
                          <a:srgbClr val="000000"/>
                        </a:solidFill>
                        <a:effectLst/>
                        <a:latin typeface="Calibri" charset="0"/>
                      </a:endParaRPr>
                    </a:p>
                  </a:txBody>
                  <a:tcPr marL="0" marR="0" marT="0" marB="0" anchor="b"/>
                </a:tc>
                <a:tc>
                  <a:txBody>
                    <a:bodyPr/>
                    <a:lstStyle/>
                    <a:p>
                      <a:pPr algn="r" fontAlgn="b"/>
                      <a:r>
                        <a:rPr lang="ru-RU" sz="1200" u="none" strike="noStrike">
                          <a:effectLst/>
                        </a:rPr>
                        <a:t>58</a:t>
                      </a:r>
                      <a:endParaRPr lang="ru-RU"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4"/>
                  </a:ext>
                </a:extLst>
              </a:tr>
              <a:tr h="230561">
                <a:tc>
                  <a:txBody>
                    <a:bodyPr/>
                    <a:lstStyle/>
                    <a:p>
                      <a:pPr algn="r" fontAlgn="b"/>
                      <a:r>
                        <a:rPr lang="nb-NO" sz="1200" u="none" strike="noStrike">
                          <a:effectLst/>
                        </a:rPr>
                        <a:t>0.2</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0.8</a:t>
                      </a:r>
                      <a:endParaRPr lang="nb-NO"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26</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40</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66</a:t>
                      </a:r>
                      <a:endParaRPr lang="is-I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5"/>
                  </a:ext>
                </a:extLst>
              </a:tr>
              <a:tr h="230561">
                <a:tc>
                  <a:txBody>
                    <a:bodyPr/>
                    <a:lstStyle/>
                    <a:p>
                      <a:pPr algn="r" fontAlgn="b"/>
                      <a:r>
                        <a:rPr lang="nb-NO" sz="1200" u="none" strike="noStrike">
                          <a:effectLst/>
                        </a:rPr>
                        <a:t>0.3</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0.7</a:t>
                      </a:r>
                      <a:endParaRPr lang="nb-NO" sz="1200" b="0" i="0" u="none" strike="noStrike">
                        <a:solidFill>
                          <a:srgbClr val="000000"/>
                        </a:solidFill>
                        <a:effectLst/>
                        <a:latin typeface="Calibri" charset="0"/>
                      </a:endParaRPr>
                    </a:p>
                  </a:txBody>
                  <a:tcPr marL="0" marR="0" marT="0" marB="0" anchor="b"/>
                </a:tc>
                <a:tc>
                  <a:txBody>
                    <a:bodyPr/>
                    <a:lstStyle/>
                    <a:p>
                      <a:pPr algn="r" fontAlgn="b"/>
                      <a:r>
                        <a:rPr lang="uk-UA" sz="1200" u="none" strike="noStrike">
                          <a:effectLst/>
                        </a:rPr>
                        <a:t>39</a:t>
                      </a:r>
                      <a:endParaRPr lang="uk-UA"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35</a:t>
                      </a:r>
                      <a:endParaRPr lang="en-US" sz="1200" b="0" i="0" u="none" strike="noStrike">
                        <a:solidFill>
                          <a:srgbClr val="000000"/>
                        </a:solidFill>
                        <a:effectLst/>
                        <a:latin typeface="Calibri" charset="0"/>
                      </a:endParaRPr>
                    </a:p>
                  </a:txBody>
                  <a:tcPr marL="0" marR="0" marT="0" marB="0" anchor="b"/>
                </a:tc>
                <a:tc>
                  <a:txBody>
                    <a:bodyPr/>
                    <a:lstStyle/>
                    <a:p>
                      <a:pPr algn="r" fontAlgn="b"/>
                      <a:r>
                        <a:rPr lang="ru-RU" sz="1200" u="none" strike="noStrike">
                          <a:effectLst/>
                        </a:rPr>
                        <a:t>74</a:t>
                      </a:r>
                      <a:endParaRPr lang="ru-RU"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6"/>
                  </a:ext>
                </a:extLst>
              </a:tr>
              <a:tr h="230561">
                <a:tc>
                  <a:txBody>
                    <a:bodyPr/>
                    <a:lstStyle/>
                    <a:p>
                      <a:pPr algn="r" fontAlgn="b"/>
                      <a:r>
                        <a:rPr lang="nb-NO" sz="1200" u="none" strike="noStrike">
                          <a:effectLst/>
                        </a:rPr>
                        <a:t>0.4</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0.6</a:t>
                      </a:r>
                      <a:endParaRPr lang="nb-NO"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52</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30</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82</a:t>
                      </a:r>
                      <a:endParaRPr lang="is-I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7"/>
                  </a:ext>
                </a:extLst>
              </a:tr>
              <a:tr h="230561">
                <a:tc>
                  <a:txBody>
                    <a:bodyPr/>
                    <a:lstStyle/>
                    <a:p>
                      <a:pPr algn="r" fontAlgn="b"/>
                      <a:r>
                        <a:rPr lang="nb-NO" sz="1200" u="none" strike="noStrike">
                          <a:effectLst/>
                        </a:rPr>
                        <a:t>0.5</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0.5</a:t>
                      </a:r>
                      <a:endParaRPr lang="nb-NO"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65</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25</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90</a:t>
                      </a:r>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8"/>
                  </a:ext>
                </a:extLst>
              </a:tr>
              <a:tr h="230561">
                <a:tc>
                  <a:txBody>
                    <a:bodyPr/>
                    <a:lstStyle/>
                    <a:p>
                      <a:pPr algn="r" fontAlgn="b"/>
                      <a:r>
                        <a:rPr lang="nb-NO" sz="1200" u="none" strike="noStrike">
                          <a:effectLst/>
                        </a:rPr>
                        <a:t>0.6</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0.4</a:t>
                      </a:r>
                      <a:endParaRPr lang="nb-NO"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78</a:t>
                      </a:r>
                      <a:endParaRPr lang="is-I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20</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98</a:t>
                      </a:r>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09"/>
                  </a:ext>
                </a:extLst>
              </a:tr>
              <a:tr h="230561">
                <a:tc>
                  <a:txBody>
                    <a:bodyPr/>
                    <a:lstStyle/>
                    <a:p>
                      <a:pPr algn="r" fontAlgn="b"/>
                      <a:r>
                        <a:rPr lang="nb-NO" sz="1200" u="none" strike="noStrike">
                          <a:effectLst/>
                        </a:rPr>
                        <a:t>0.7</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0.3</a:t>
                      </a:r>
                      <a:endParaRPr lang="nb-NO"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91</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15</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106</a:t>
                      </a:r>
                      <a:endParaRPr lang="is-I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0"/>
                  </a:ext>
                </a:extLst>
              </a:tr>
              <a:tr h="230561">
                <a:tc>
                  <a:txBody>
                    <a:bodyPr/>
                    <a:lstStyle/>
                    <a:p>
                      <a:pPr algn="r" fontAlgn="b"/>
                      <a:r>
                        <a:rPr lang="nb-NO" sz="1200" u="none" strike="noStrike">
                          <a:effectLst/>
                        </a:rPr>
                        <a:t>0.8</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0.2</a:t>
                      </a:r>
                      <a:endParaRPr lang="nb-NO"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104</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10</a:t>
                      </a:r>
                      <a:endParaRPr lang="en-US" sz="1200" b="0" i="0" u="none" strike="noStrike">
                        <a:solidFill>
                          <a:srgbClr val="000000"/>
                        </a:solidFill>
                        <a:effectLst/>
                        <a:latin typeface="Calibri" charset="0"/>
                      </a:endParaRPr>
                    </a:p>
                  </a:txBody>
                  <a:tcPr marL="0" marR="0" marT="0" marB="0" anchor="b"/>
                </a:tc>
                <a:tc>
                  <a:txBody>
                    <a:bodyPr/>
                    <a:lstStyle/>
                    <a:p>
                      <a:pPr algn="r" fontAlgn="b"/>
                      <a:r>
                        <a:rPr lang="cs-CZ" sz="1200" u="none" strike="noStrike">
                          <a:effectLst/>
                        </a:rPr>
                        <a:t>114</a:t>
                      </a:r>
                      <a:endParaRPr lang="cs-CZ"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1"/>
                  </a:ext>
                </a:extLst>
              </a:tr>
              <a:tr h="230561">
                <a:tc>
                  <a:txBody>
                    <a:bodyPr/>
                    <a:lstStyle/>
                    <a:p>
                      <a:pPr algn="r" fontAlgn="b"/>
                      <a:r>
                        <a:rPr lang="nb-NO" sz="1200" u="none" strike="noStrike">
                          <a:effectLst/>
                        </a:rPr>
                        <a:t>0.9</a:t>
                      </a:r>
                      <a:endParaRPr lang="nb-NO" sz="1200" b="0" i="0" u="none" strike="noStrike">
                        <a:solidFill>
                          <a:srgbClr val="000000"/>
                        </a:solidFill>
                        <a:effectLst/>
                        <a:latin typeface="Calibri" charset="0"/>
                      </a:endParaRPr>
                    </a:p>
                  </a:txBody>
                  <a:tcPr marL="0" marR="0" marT="0" marB="0" anchor="b"/>
                </a:tc>
                <a:tc>
                  <a:txBody>
                    <a:bodyPr/>
                    <a:lstStyle/>
                    <a:p>
                      <a:pPr algn="r" fontAlgn="b"/>
                      <a:r>
                        <a:rPr lang="nb-NO" sz="1200" u="none" strike="noStrike">
                          <a:effectLst/>
                        </a:rPr>
                        <a:t>0.1</a:t>
                      </a:r>
                      <a:endParaRPr lang="nb-NO" sz="1200" b="0" i="0" u="none" strike="noStrike">
                        <a:solidFill>
                          <a:srgbClr val="000000"/>
                        </a:solidFill>
                        <a:effectLst/>
                        <a:latin typeface="Calibri" charset="0"/>
                      </a:endParaRPr>
                    </a:p>
                  </a:txBody>
                  <a:tcPr marL="0" marR="0" marT="0" marB="0" anchor="b"/>
                </a:tc>
                <a:tc>
                  <a:txBody>
                    <a:bodyPr/>
                    <a:lstStyle/>
                    <a:p>
                      <a:pPr algn="r" fontAlgn="b"/>
                      <a:r>
                        <a:rPr lang="cs-CZ" sz="1200" u="none" strike="noStrike">
                          <a:effectLst/>
                        </a:rPr>
                        <a:t>117</a:t>
                      </a:r>
                      <a:endParaRPr lang="cs-CZ"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5</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122</a:t>
                      </a:r>
                      <a:endParaRPr lang="is-I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2"/>
                  </a:ext>
                </a:extLst>
              </a:tr>
              <a:tr h="230561">
                <a:tc>
                  <a:txBody>
                    <a:bodyPr/>
                    <a:lstStyle/>
                    <a:p>
                      <a:pPr algn="r" fontAlgn="b"/>
                      <a:r>
                        <a:rPr lang="en-US" sz="1200" u="none" strike="noStrike">
                          <a:effectLst/>
                        </a:rPr>
                        <a:t>1</a:t>
                      </a:r>
                      <a:endParaRPr lang="en-U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0</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130</a:t>
                      </a:r>
                      <a:endParaRPr lang="is-IS" sz="1200" b="0" i="0" u="none" strike="noStrike">
                        <a:solidFill>
                          <a:srgbClr val="000000"/>
                        </a:solidFill>
                        <a:effectLst/>
                        <a:latin typeface="Calibri" charset="0"/>
                      </a:endParaRPr>
                    </a:p>
                  </a:txBody>
                  <a:tcPr marL="0" marR="0" marT="0" marB="0" anchor="b"/>
                </a:tc>
                <a:tc>
                  <a:txBody>
                    <a:bodyPr/>
                    <a:lstStyle/>
                    <a:p>
                      <a:pPr algn="r" fontAlgn="b"/>
                      <a:r>
                        <a:rPr lang="en-US" sz="1200" u="none" strike="noStrike">
                          <a:effectLst/>
                        </a:rPr>
                        <a:t>0</a:t>
                      </a:r>
                      <a:endParaRPr lang="en-US" sz="1200" b="0" i="0" u="none" strike="noStrike">
                        <a:solidFill>
                          <a:srgbClr val="000000"/>
                        </a:solidFill>
                        <a:effectLst/>
                        <a:latin typeface="Calibri" charset="0"/>
                      </a:endParaRPr>
                    </a:p>
                  </a:txBody>
                  <a:tcPr marL="0" marR="0" marT="0" marB="0" anchor="b"/>
                </a:tc>
                <a:tc>
                  <a:txBody>
                    <a:bodyPr/>
                    <a:lstStyle/>
                    <a:p>
                      <a:pPr algn="r" fontAlgn="b"/>
                      <a:r>
                        <a:rPr lang="is-IS" sz="1200" u="none" strike="noStrike">
                          <a:effectLst/>
                        </a:rPr>
                        <a:t>130</a:t>
                      </a:r>
                      <a:endParaRPr lang="is-I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3"/>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4"/>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5"/>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6"/>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extLst>
                  <a:ext uri="{0D108BD9-81ED-4DB2-BD59-A6C34878D82A}">
                    <a16:rowId xmlns:a16="http://schemas.microsoft.com/office/drawing/2014/main" xmlns="" val="10017"/>
                  </a:ext>
                </a:extLst>
              </a:tr>
              <a:tr h="230561">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a:solidFill>
                          <a:srgbClr val="000000"/>
                        </a:solidFill>
                        <a:effectLst/>
                        <a:latin typeface="Calibri" charset="0"/>
                      </a:endParaRPr>
                    </a:p>
                  </a:txBody>
                  <a:tcPr marL="0" marR="0" marT="0" marB="0" anchor="b"/>
                </a:tc>
                <a:tc>
                  <a:txBody>
                    <a:bodyPr/>
                    <a:lstStyle/>
                    <a:p>
                      <a:pPr algn="l" fontAlgn="b"/>
                      <a:endParaRPr lang="en-US" sz="1200" b="0" i="0" u="none" strike="noStrike" dirty="0">
                        <a:solidFill>
                          <a:srgbClr val="000000"/>
                        </a:solidFill>
                        <a:effectLst/>
                        <a:latin typeface="Calibri" charset="0"/>
                      </a:endParaRPr>
                    </a:p>
                  </a:txBody>
                  <a:tcPr marL="0" marR="0" marT="0" marB="0" anchor="b"/>
                </a:tc>
                <a:extLst>
                  <a:ext uri="{0D108BD9-81ED-4DB2-BD59-A6C34878D82A}">
                    <a16:rowId xmlns:a16="http://schemas.microsoft.com/office/drawing/2014/main" xmlns="" val="10018"/>
                  </a:ext>
                </a:extLst>
              </a:tr>
            </a:tbl>
          </a:graphicData>
        </a:graphic>
      </p:graphicFrame>
      <p:graphicFrame>
        <p:nvGraphicFramePr>
          <p:cNvPr id="23" name="Chart 22"/>
          <p:cNvGraphicFramePr/>
          <p:nvPr>
            <p:extLst>
              <p:ext uri="{D42A27DB-BD31-4B8C-83A1-F6EECF244321}">
                <p14:modId xmlns:p14="http://schemas.microsoft.com/office/powerpoint/2010/main" val="1893272700"/>
              </p:ext>
            </p:extLst>
          </p:nvPr>
        </p:nvGraphicFramePr>
        <p:xfrm>
          <a:off x="2964433" y="1842385"/>
          <a:ext cx="5263115" cy="43583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520699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Molecular Basis of </a:t>
            </a:r>
            <a:r>
              <a:rPr lang="en-US" altLang="en-US" sz="4400" dirty="0" err="1">
                <a:solidFill>
                  <a:schemeClr val="tx2"/>
                </a:solidFill>
              </a:rPr>
              <a:t>Raoult’s</a:t>
            </a:r>
            <a:r>
              <a:rPr lang="en-US" altLang="en-US" sz="4400" dirty="0">
                <a:solidFill>
                  <a:schemeClr val="tx2"/>
                </a:solidFill>
              </a:rPr>
              <a:t> Law</a:t>
            </a:r>
          </a:p>
        </p:txBody>
      </p:sp>
      <p:sp>
        <p:nvSpPr>
          <p:cNvPr id="6" name="Rectangle 2"/>
          <p:cNvSpPr>
            <a:spLocks noChangeArrowheads="1"/>
          </p:cNvSpPr>
          <p:nvPr/>
        </p:nvSpPr>
        <p:spPr bwMode="auto">
          <a:xfrm>
            <a:off x="701806" y="924310"/>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i="0" u="none" strike="noStrike" cap="none" normalizeH="0" baseline="0" dirty="0">
                <a:ln>
                  <a:noFill/>
                </a:ln>
                <a:solidFill>
                  <a:srgbClr val="002060"/>
                </a:solidFill>
                <a:effectLst/>
                <a:latin typeface="Arial" charset="0"/>
              </a:rPr>
              <a:t>Consider two different types</a:t>
            </a:r>
            <a:r>
              <a:rPr kumimoji="0" lang="en-US" altLang="en-US" sz="1800" i="0" u="none" strike="noStrike" cap="none" normalizeH="0" dirty="0">
                <a:ln>
                  <a:noFill/>
                </a:ln>
                <a:solidFill>
                  <a:srgbClr val="002060"/>
                </a:solidFill>
                <a:effectLst/>
                <a:latin typeface="Arial" charset="0"/>
              </a:rPr>
              <a:t> of molecules on the surface.  </a:t>
            </a:r>
            <a:r>
              <a:rPr lang="en-US" altLang="en-US" dirty="0">
                <a:solidFill>
                  <a:srgbClr val="002060"/>
                </a:solidFill>
                <a:latin typeface="Arial" charset="0"/>
              </a:rPr>
              <a:t>For an ideal solution the probability of either one making it into the gas phase is the same, so the composition in the vapor depends only on the relative number of each on the surface, or their mole fractions in the liquid solution.</a:t>
            </a:r>
            <a:endParaRPr kumimoji="0" lang="en-US" altLang="en-US" sz="1800" i="0" u="none" strike="noStrike" cap="none" normalizeH="0" baseline="0" dirty="0">
              <a:ln>
                <a:noFill/>
              </a:ln>
              <a:solidFill>
                <a:srgbClr val="002060"/>
              </a:solidFill>
              <a:effectLst/>
              <a:latin typeface="Arial" charset="0"/>
            </a:endParaRPr>
          </a:p>
        </p:txBody>
      </p:sp>
      <p:pic>
        <p:nvPicPr>
          <p:cNvPr id="4098" name="Picture 2" descr="ile:Molecular basis of Raoults law.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6384" y="2305265"/>
            <a:ext cx="3728847" cy="2995612"/>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4997330" y="3510683"/>
            <a:ext cx="3821880" cy="584775"/>
          </a:xfrm>
          <a:prstGeom prst="rect">
            <a:avLst/>
          </a:prstGeom>
        </p:spPr>
        <p:txBody>
          <a:bodyPr wrap="none">
            <a:spAutoFit/>
          </a:bodyPr>
          <a:lstStyle/>
          <a:p>
            <a:pPr algn="ctr"/>
            <a:r>
              <a:rPr lang="en-US" sz="3200" dirty="0">
                <a:solidFill>
                  <a:srgbClr val="002060"/>
                </a:solidFill>
              </a:rPr>
              <a:t>P</a:t>
            </a:r>
            <a:r>
              <a:rPr lang="en-US" sz="3200" baseline="-25000" dirty="0">
                <a:solidFill>
                  <a:srgbClr val="002060"/>
                </a:solidFill>
              </a:rPr>
              <a:t>1</a:t>
            </a:r>
            <a:r>
              <a:rPr lang="en-US" sz="3200" dirty="0">
                <a:solidFill>
                  <a:srgbClr val="002060"/>
                </a:solidFill>
              </a:rPr>
              <a:t>=x</a:t>
            </a:r>
            <a:r>
              <a:rPr lang="en-US" sz="3200" baseline="-25000" dirty="0">
                <a:solidFill>
                  <a:srgbClr val="002060"/>
                </a:solidFill>
              </a:rPr>
              <a:t>1</a:t>
            </a:r>
            <a:r>
              <a:rPr lang="en-US" sz="3200" dirty="0">
                <a:solidFill>
                  <a:srgbClr val="002060"/>
                </a:solidFill>
              </a:rPr>
              <a:t>P</a:t>
            </a:r>
            <a:r>
              <a:rPr lang="en-US" sz="3200" baseline="-25000" dirty="0">
                <a:solidFill>
                  <a:srgbClr val="002060"/>
                </a:solidFill>
              </a:rPr>
              <a:t>1</a:t>
            </a:r>
            <a:r>
              <a:rPr lang="en-US" sz="3200" baseline="30000" dirty="0">
                <a:solidFill>
                  <a:srgbClr val="002060"/>
                </a:solidFill>
              </a:rPr>
              <a:t>0</a:t>
            </a:r>
            <a:r>
              <a:rPr lang="en-US" sz="3200" dirty="0">
                <a:solidFill>
                  <a:srgbClr val="002060"/>
                </a:solidFill>
              </a:rPr>
              <a:t> and P</a:t>
            </a:r>
            <a:r>
              <a:rPr lang="en-US" sz="3200" baseline="-25000" dirty="0">
                <a:solidFill>
                  <a:srgbClr val="002060"/>
                </a:solidFill>
              </a:rPr>
              <a:t>2</a:t>
            </a:r>
            <a:r>
              <a:rPr lang="en-US" sz="3200" dirty="0">
                <a:solidFill>
                  <a:srgbClr val="002060"/>
                </a:solidFill>
              </a:rPr>
              <a:t>=x</a:t>
            </a:r>
            <a:r>
              <a:rPr lang="en-US" sz="3200" baseline="-25000" dirty="0">
                <a:solidFill>
                  <a:srgbClr val="002060"/>
                </a:solidFill>
              </a:rPr>
              <a:t>1</a:t>
            </a:r>
            <a:r>
              <a:rPr lang="en-US" sz="3200" dirty="0">
                <a:solidFill>
                  <a:srgbClr val="002060"/>
                </a:solidFill>
              </a:rPr>
              <a:t>P</a:t>
            </a:r>
            <a:r>
              <a:rPr lang="en-US" sz="3200" baseline="-25000" dirty="0">
                <a:solidFill>
                  <a:srgbClr val="002060"/>
                </a:solidFill>
              </a:rPr>
              <a:t>1</a:t>
            </a:r>
            <a:r>
              <a:rPr lang="en-US" sz="3200" baseline="30000" dirty="0">
                <a:solidFill>
                  <a:srgbClr val="002060"/>
                </a:solidFill>
              </a:rPr>
              <a:t>0</a:t>
            </a:r>
            <a:r>
              <a:rPr lang="en-US" sz="3200" dirty="0">
                <a:solidFill>
                  <a:srgbClr val="002060"/>
                </a:solidFill>
              </a:rPr>
              <a:t> </a:t>
            </a:r>
          </a:p>
        </p:txBody>
      </p:sp>
      <p:sp>
        <p:nvSpPr>
          <p:cNvPr id="4" name="Rectangle 3"/>
          <p:cNvSpPr/>
          <p:nvPr/>
        </p:nvSpPr>
        <p:spPr>
          <a:xfrm>
            <a:off x="2151528" y="2973132"/>
            <a:ext cx="1452283" cy="663388"/>
          </a:xfrm>
          <a:prstGeom prst="rect">
            <a:avLst/>
          </a:prstGeom>
          <a:solidFill>
            <a:srgbClr val="FFFFFF"/>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smtClean="0">
                <a:solidFill>
                  <a:schemeClr val="tx1"/>
                </a:solidFill>
              </a:rPr>
              <a:t>Solvent molecule blocked from evaporation by the solute molecule</a:t>
            </a:r>
          </a:p>
        </p:txBody>
      </p:sp>
      <p:sp>
        <p:nvSpPr>
          <p:cNvPr id="7" name="Rectangle 6"/>
          <p:cNvSpPr/>
          <p:nvPr/>
        </p:nvSpPr>
        <p:spPr>
          <a:xfrm>
            <a:off x="887506" y="5768689"/>
            <a:ext cx="4572000" cy="400110"/>
          </a:xfrm>
          <a:prstGeom prst="rect">
            <a:avLst/>
          </a:prstGeom>
        </p:spPr>
        <p:txBody>
          <a:bodyPr>
            <a:spAutoFit/>
          </a:bodyPr>
          <a:lstStyle/>
          <a:p>
            <a:r>
              <a:rPr lang="en-US" sz="1000" dirty="0"/>
              <a:t>https://upload.wikimedia.org/wikipedia/commons/thumb/e/e0/Molecular_basis_of_Raoults_law.svg/2000px-Molecular_basis_of_Raoults_law.svg.png</a:t>
            </a:r>
          </a:p>
        </p:txBody>
      </p:sp>
    </p:spTree>
    <p:extLst>
      <p:ext uri="{BB962C8B-B14F-4D97-AF65-F5344CB8AC3E}">
        <p14:creationId xmlns:p14="http://schemas.microsoft.com/office/powerpoint/2010/main" val="973590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7"/>
          <p:cNvSpPr txBox="1">
            <a:spLocks noChangeArrowheads="1"/>
          </p:cNvSpPr>
          <p:nvPr/>
        </p:nvSpPr>
        <p:spPr>
          <a:xfrm>
            <a:off x="701806" y="-100866"/>
            <a:ext cx="8229600" cy="844550"/>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altLang="en-US" sz="4400" dirty="0">
                <a:solidFill>
                  <a:schemeClr val="tx2"/>
                </a:solidFill>
              </a:rPr>
              <a:t>Vapor Pressure Depression</a:t>
            </a:r>
          </a:p>
        </p:txBody>
      </p:sp>
      <p:sp>
        <p:nvSpPr>
          <p:cNvPr id="6" name="Rectangle 2"/>
          <p:cNvSpPr>
            <a:spLocks noChangeArrowheads="1"/>
          </p:cNvSpPr>
          <p:nvPr/>
        </p:nvSpPr>
        <p:spPr bwMode="auto">
          <a:xfrm>
            <a:off x="2791202" y="1371500"/>
            <a:ext cx="6352798"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a:ln>
                  <a:noFill/>
                </a:ln>
                <a:solidFill>
                  <a:srgbClr val="002060"/>
                </a:solidFill>
                <a:effectLst/>
                <a:latin typeface="Arial" charset="0"/>
              </a:rPr>
              <a:t>Now consider what</a:t>
            </a:r>
            <a:r>
              <a:rPr kumimoji="0" lang="en-US" altLang="en-US" sz="2000" i="0" u="none" strike="noStrike" cap="none" normalizeH="0" dirty="0">
                <a:ln>
                  <a:noFill/>
                </a:ln>
                <a:solidFill>
                  <a:srgbClr val="002060"/>
                </a:solidFill>
                <a:effectLst/>
                <a:latin typeface="Arial" charset="0"/>
              </a:rPr>
              <a:t> happens if the solute has a zero vapor pressure (say the ions from an ionic salt, or sugar).  Only the solvent molecules can enter the gas phase, but they only occupy a fraction of the surface.  The non-volatile atoms/ions, block a portion of the surface proportional to their mole fraction, depression the vapor pressure of the volatile component</a:t>
            </a:r>
            <a:r>
              <a:rPr kumimoji="0" lang="en-US" altLang="en-US" sz="2000" i="0" u="none" strike="noStrike" cap="none" normalizeH="0" baseline="0" dirty="0">
                <a:ln>
                  <a:noFill/>
                </a:ln>
                <a:solidFill>
                  <a:srgbClr val="002060"/>
                </a:solidFill>
                <a:effectLst/>
                <a:latin typeface="Arial" charset="0"/>
              </a:rPr>
              <a:t/>
            </a:r>
            <a:br>
              <a:rPr kumimoji="0" lang="en-US" altLang="en-US" sz="2000" i="0" u="none" strike="noStrike" cap="none" normalizeH="0" baseline="0" dirty="0">
                <a:ln>
                  <a:noFill/>
                </a:ln>
                <a:solidFill>
                  <a:srgbClr val="002060"/>
                </a:solidFill>
                <a:effectLst/>
                <a:latin typeface="Arial" charset="0"/>
              </a:rPr>
            </a:br>
            <a:endParaRPr kumimoji="0" lang="en-US" altLang="en-US" sz="2000" i="0" u="none" strike="noStrike" cap="none" normalizeH="0" baseline="0" dirty="0">
              <a:ln>
                <a:noFill/>
              </a:ln>
              <a:solidFill>
                <a:srgbClr val="002060"/>
              </a:solidFill>
              <a:effectLst/>
              <a:latin typeface="Arial" charset="0"/>
            </a:endParaRPr>
          </a:p>
        </p:txBody>
      </p:sp>
      <p:sp>
        <p:nvSpPr>
          <p:cNvPr id="3" name="Rectangle 2"/>
          <p:cNvSpPr>
            <a:spLocks noChangeArrowheads="1"/>
          </p:cNvSpPr>
          <p:nvPr/>
        </p:nvSpPr>
        <p:spPr bwMode="auto">
          <a:xfrm>
            <a:off x="2267712" y="2221992"/>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073" name="Picture 1" descr="Surfaceevaporation.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7229" y="950448"/>
            <a:ext cx="2082800" cy="2730500"/>
          </a:xfrm>
          <a:prstGeom prst="rect">
            <a:avLst/>
          </a:prstGeom>
          <a:noFill/>
          <a:extLst>
            <a:ext uri="{909E8E84-426E-40DD-AFC4-6F175D3DCCD1}">
              <a14:hiddenFill xmlns:a14="http://schemas.microsoft.com/office/drawing/2010/main">
                <a:solidFill>
                  <a:srgbClr val="FFFFFF"/>
                </a:solidFill>
              </a14:hiddenFill>
            </a:ext>
          </a:extLst>
        </p:spPr>
      </p:pic>
      <p:sp>
        <p:nvSpPr>
          <p:cNvPr id="14" name="Oval 13"/>
          <p:cNvSpPr/>
          <p:nvPr/>
        </p:nvSpPr>
        <p:spPr>
          <a:xfrm>
            <a:off x="5848352" y="5859302"/>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p:cNvSpPr/>
          <p:nvPr/>
        </p:nvSpPr>
        <p:spPr>
          <a:xfrm>
            <a:off x="7276410" y="4724716"/>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5840247" y="4059631"/>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840247" y="4906064"/>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383733" y="5768437"/>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6340029" y="5127415"/>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6340029" y="4486393"/>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7331154" y="5746476"/>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6964283" y="5240458"/>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Oval 25"/>
          <p:cNvSpPr/>
          <p:nvPr/>
        </p:nvSpPr>
        <p:spPr>
          <a:xfrm>
            <a:off x="6949629" y="4211707"/>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a:off x="7789648" y="4084457"/>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a:off x="7826025" y="4629874"/>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p:cNvSpPr/>
          <p:nvPr/>
        </p:nvSpPr>
        <p:spPr>
          <a:xfrm>
            <a:off x="7826025" y="5248935"/>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7855160" y="5927046"/>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Oval 38"/>
          <p:cNvSpPr/>
          <p:nvPr/>
        </p:nvSpPr>
        <p:spPr>
          <a:xfrm>
            <a:off x="6537558" y="4008961"/>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Oval 39"/>
          <p:cNvSpPr/>
          <p:nvPr/>
        </p:nvSpPr>
        <p:spPr>
          <a:xfrm>
            <a:off x="6759770" y="4709248"/>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Oval 40"/>
          <p:cNvSpPr/>
          <p:nvPr/>
        </p:nvSpPr>
        <p:spPr>
          <a:xfrm>
            <a:off x="5968391" y="4460477"/>
            <a:ext cx="447980"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7358434" y="4289468"/>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Oval 42"/>
          <p:cNvSpPr/>
          <p:nvPr/>
        </p:nvSpPr>
        <p:spPr>
          <a:xfrm>
            <a:off x="6848658" y="5860838"/>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Oval 43"/>
          <p:cNvSpPr/>
          <p:nvPr/>
        </p:nvSpPr>
        <p:spPr>
          <a:xfrm>
            <a:off x="5898820" y="5306910"/>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Oval 44"/>
          <p:cNvSpPr/>
          <p:nvPr/>
        </p:nvSpPr>
        <p:spPr>
          <a:xfrm>
            <a:off x="7429705" y="5093940"/>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Oval 45"/>
          <p:cNvSpPr/>
          <p:nvPr/>
        </p:nvSpPr>
        <p:spPr>
          <a:xfrm>
            <a:off x="6584829" y="5392416"/>
            <a:ext cx="412043" cy="417401"/>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p:cNvSpPr/>
          <p:nvPr/>
        </p:nvSpPr>
        <p:spPr>
          <a:xfrm>
            <a:off x="5710383" y="3926045"/>
            <a:ext cx="2688591" cy="2645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1226259" y="5859985"/>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Oval 49"/>
          <p:cNvSpPr/>
          <p:nvPr/>
        </p:nvSpPr>
        <p:spPr>
          <a:xfrm>
            <a:off x="2654317" y="4725399"/>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1218154" y="4060314"/>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Oval 51"/>
          <p:cNvSpPr/>
          <p:nvPr/>
        </p:nvSpPr>
        <p:spPr>
          <a:xfrm>
            <a:off x="1218154" y="4906747"/>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Oval 52"/>
          <p:cNvSpPr/>
          <p:nvPr/>
        </p:nvSpPr>
        <p:spPr>
          <a:xfrm>
            <a:off x="1761640" y="5769120"/>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Oval 53"/>
          <p:cNvSpPr/>
          <p:nvPr/>
        </p:nvSpPr>
        <p:spPr>
          <a:xfrm>
            <a:off x="1717936" y="5128098"/>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Oval 54"/>
          <p:cNvSpPr/>
          <p:nvPr/>
        </p:nvSpPr>
        <p:spPr>
          <a:xfrm>
            <a:off x="1717936" y="4487076"/>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Oval 55"/>
          <p:cNvSpPr/>
          <p:nvPr/>
        </p:nvSpPr>
        <p:spPr>
          <a:xfrm>
            <a:off x="2709061" y="5747159"/>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Oval 56"/>
          <p:cNvSpPr/>
          <p:nvPr/>
        </p:nvSpPr>
        <p:spPr>
          <a:xfrm>
            <a:off x="2342190" y="5241141"/>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Oval 57"/>
          <p:cNvSpPr/>
          <p:nvPr/>
        </p:nvSpPr>
        <p:spPr>
          <a:xfrm>
            <a:off x="2327536" y="4212390"/>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Oval 58"/>
          <p:cNvSpPr/>
          <p:nvPr/>
        </p:nvSpPr>
        <p:spPr>
          <a:xfrm>
            <a:off x="3167555" y="4085140"/>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Oval 59"/>
          <p:cNvSpPr/>
          <p:nvPr/>
        </p:nvSpPr>
        <p:spPr>
          <a:xfrm>
            <a:off x="3203932" y="4630557"/>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Oval 60"/>
          <p:cNvSpPr/>
          <p:nvPr/>
        </p:nvSpPr>
        <p:spPr>
          <a:xfrm>
            <a:off x="3203932" y="5249618"/>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Oval 61"/>
          <p:cNvSpPr/>
          <p:nvPr/>
        </p:nvSpPr>
        <p:spPr>
          <a:xfrm>
            <a:off x="3233067" y="5927729"/>
            <a:ext cx="412043" cy="41740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Oval 62"/>
          <p:cNvSpPr/>
          <p:nvPr/>
        </p:nvSpPr>
        <p:spPr>
          <a:xfrm>
            <a:off x="1970076" y="4009644"/>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a:off x="2137677" y="4709931"/>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a:off x="1400909" y="4461160"/>
            <a:ext cx="447980"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a:off x="2736341" y="4290151"/>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a:off x="2226565" y="5861521"/>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Oval 67"/>
          <p:cNvSpPr/>
          <p:nvPr/>
        </p:nvSpPr>
        <p:spPr>
          <a:xfrm>
            <a:off x="1276727" y="5307593"/>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Oval 68"/>
          <p:cNvSpPr/>
          <p:nvPr/>
        </p:nvSpPr>
        <p:spPr>
          <a:xfrm>
            <a:off x="2807612" y="5094623"/>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Oval 69"/>
          <p:cNvSpPr/>
          <p:nvPr/>
        </p:nvSpPr>
        <p:spPr>
          <a:xfrm>
            <a:off x="1962736" y="5393099"/>
            <a:ext cx="412043" cy="417401"/>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1088290" y="3926728"/>
            <a:ext cx="2688591" cy="264577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Arrow 6"/>
          <p:cNvSpPr/>
          <p:nvPr/>
        </p:nvSpPr>
        <p:spPr>
          <a:xfrm>
            <a:off x="4114800" y="4877878"/>
            <a:ext cx="1318846" cy="51453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4132768" y="4103879"/>
            <a:ext cx="1270604" cy="646331"/>
          </a:xfrm>
          <a:prstGeom prst="rect">
            <a:avLst/>
          </a:prstGeom>
          <a:noFill/>
        </p:spPr>
        <p:txBody>
          <a:bodyPr wrap="none" rtlCol="0">
            <a:spAutoFit/>
          </a:bodyPr>
          <a:lstStyle/>
          <a:p>
            <a:r>
              <a:rPr lang="en-US" dirty="0"/>
              <a:t>Surface</a:t>
            </a:r>
          </a:p>
          <a:p>
            <a:r>
              <a:rPr lang="en-US" dirty="0"/>
              <a:t>With solute</a:t>
            </a:r>
          </a:p>
        </p:txBody>
      </p:sp>
      <p:sp>
        <p:nvSpPr>
          <p:cNvPr id="4" name="Rectangle 3"/>
          <p:cNvSpPr/>
          <p:nvPr/>
        </p:nvSpPr>
        <p:spPr>
          <a:xfrm>
            <a:off x="138632" y="6574165"/>
            <a:ext cx="4789849" cy="246221"/>
          </a:xfrm>
          <a:prstGeom prst="rect">
            <a:avLst/>
          </a:prstGeom>
        </p:spPr>
        <p:txBody>
          <a:bodyPr wrap="square">
            <a:spAutoFit/>
          </a:bodyPr>
          <a:lstStyle/>
          <a:p>
            <a:r>
              <a:rPr lang="en-US" sz="1000" dirty="0"/>
              <a:t>http://chemed.chem.purdue.edu/genchem/topicreview/bp/ch15/graphics/15_12.gif</a:t>
            </a:r>
          </a:p>
        </p:txBody>
      </p:sp>
    </p:spTree>
    <p:extLst>
      <p:ext uri="{BB962C8B-B14F-4D97-AF65-F5344CB8AC3E}">
        <p14:creationId xmlns:p14="http://schemas.microsoft.com/office/powerpoint/2010/main" val="13648031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1182</TotalTime>
  <Words>1265</Words>
  <Application>Microsoft Office PowerPoint</Application>
  <PresentationFormat>On-screen Show (4:3)</PresentationFormat>
  <Paragraphs>272</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Cambria Math</vt:lpstr>
      <vt:lpstr>Lato</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jhalpern@howard.edu</dc:creator>
  <cp:lastModifiedBy>Halpern, Joshua</cp:lastModifiedBy>
  <cp:revision>84</cp:revision>
  <dcterms:created xsi:type="dcterms:W3CDTF">2016-08-20T15:54:42Z</dcterms:created>
  <dcterms:modified xsi:type="dcterms:W3CDTF">2017-06-07T01:36:10Z</dcterms:modified>
</cp:coreProperties>
</file>